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0" r:id="rId3"/>
    <p:sldId id="274" r:id="rId4"/>
    <p:sldId id="277" r:id="rId5"/>
    <p:sldId id="282" r:id="rId6"/>
    <p:sldId id="285" r:id="rId7"/>
    <p:sldId id="292" r:id="rId8"/>
    <p:sldId id="295" r:id="rId9"/>
    <p:sldId id="297" r:id="rId10"/>
    <p:sldId id="304" r:id="rId11"/>
    <p:sldId id="310" r:id="rId12"/>
    <p:sldId id="31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2" autoAdjust="0"/>
  </p:normalViewPr>
  <p:slideViewPr>
    <p:cSldViewPr>
      <p:cViewPr varScale="1">
        <p:scale>
          <a:sx n="83" d="100"/>
          <a:sy n="83" d="100"/>
        </p:scale>
        <p:origin x="1459" y="67"/>
      </p:cViewPr>
      <p:guideLst>
        <p:guide orient="horz" pos="2160"/>
        <p:guide pos="2880"/>
      </p:guideLst>
    </p:cSldViewPr>
  </p:slideViewPr>
  <p:outlineViewPr>
    <p:cViewPr>
      <p:scale>
        <a:sx n="33" d="100"/>
        <a:sy n="33" d="100"/>
      </p:scale>
      <p:origin x="0" y="-3192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12.12.2020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12.12.2020</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12.12.2020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12.12.2020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12.12.2020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12.12.2020</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12.12.2020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12.12.2020</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12.12.2020</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12.12.2020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105980" y="1700808"/>
            <a:ext cx="6532240" cy="1894362"/>
          </a:xfrm>
        </p:spPr>
        <p:txBody>
          <a:bodyPr>
            <a:noAutofit/>
          </a:bodyPr>
          <a:lstStyle/>
          <a:p>
            <a:pPr algn="ctr"/>
            <a:r>
              <a:rPr lang="tr-TR" sz="3600" b="1" dirty="0" smtClean="0">
                <a:solidFill>
                  <a:schemeClr val="accent1"/>
                </a:solidFill>
              </a:rPr>
              <a:t>HASTA ÇOCUĞA YÖNELİK YATAK BAŞI DESTEK VE EĞİTİM UYGULAMALARI</a:t>
            </a:r>
            <a:endParaRPr lang="tr-TR" sz="3600" b="1" dirty="0">
              <a:solidFill>
                <a:schemeClr val="accent1"/>
              </a:solidFill>
            </a:endParaRPr>
          </a:p>
        </p:txBody>
      </p:sp>
      <p:sp>
        <p:nvSpPr>
          <p:cNvPr id="3" name="Alt Başlık 2"/>
          <p:cNvSpPr>
            <a:spLocks noGrp="1"/>
          </p:cNvSpPr>
          <p:nvPr>
            <p:ph type="subTitle" idx="1"/>
          </p:nvPr>
        </p:nvSpPr>
        <p:spPr/>
        <p:txBody>
          <a:bodyPr>
            <a:normAutofit lnSpcReduction="10000"/>
          </a:bodyPr>
          <a:lstStyle/>
          <a:p>
            <a:pPr algn="ctr"/>
            <a:r>
              <a:rPr lang="tr-TR" b="1" dirty="0" smtClean="0">
                <a:solidFill>
                  <a:schemeClr val="tx1">
                    <a:lumMod val="85000"/>
                    <a:lumOff val="15000"/>
                  </a:schemeClr>
                </a:solidFill>
              </a:rPr>
              <a:t>Prof. Dr. Aynur BÜTÜN AYHAN</a:t>
            </a:r>
          </a:p>
          <a:p>
            <a:pPr algn="ctr"/>
            <a:r>
              <a:rPr lang="tr-TR" b="1" dirty="0" smtClean="0">
                <a:solidFill>
                  <a:schemeClr val="tx1">
                    <a:lumMod val="85000"/>
                    <a:lumOff val="15000"/>
                  </a:schemeClr>
                </a:solidFill>
              </a:rPr>
              <a:t>Ankara Üniversitesi</a:t>
            </a:r>
          </a:p>
          <a:p>
            <a:pPr algn="ctr"/>
            <a:r>
              <a:rPr lang="tr-TR" b="1" dirty="0" smtClean="0">
                <a:solidFill>
                  <a:schemeClr val="tx1">
                    <a:lumMod val="85000"/>
                    <a:lumOff val="15000"/>
                  </a:schemeClr>
                </a:solidFill>
              </a:rPr>
              <a:t>Sağlık Bilimleri Fakültesi</a:t>
            </a:r>
          </a:p>
          <a:p>
            <a:pPr algn="ctr"/>
            <a:r>
              <a:rPr lang="tr-TR" b="1" dirty="0" smtClean="0">
                <a:solidFill>
                  <a:schemeClr val="tx1">
                    <a:lumMod val="85000"/>
                    <a:lumOff val="15000"/>
                  </a:schemeClr>
                </a:solidFill>
              </a:rPr>
              <a:t>Çocuk Gelişimi Bölümü</a:t>
            </a:r>
          </a:p>
          <a:p>
            <a:pPr algn="ctr"/>
            <a:endParaRPr lang="tr-TR" dirty="0">
              <a:solidFill>
                <a:schemeClr val="tx1">
                  <a:lumMod val="85000"/>
                  <a:lumOff val="15000"/>
                </a:schemeClr>
              </a:solidFill>
            </a:endParaRPr>
          </a:p>
        </p:txBody>
      </p:sp>
    </p:spTree>
    <p:extLst>
      <p:ext uri="{BB962C8B-B14F-4D97-AF65-F5344CB8AC3E}">
        <p14:creationId xmlns:p14="http://schemas.microsoft.com/office/powerpoint/2010/main" val="31827469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332656"/>
            <a:ext cx="7467600" cy="6141296"/>
          </a:xfrm>
        </p:spPr>
        <p:txBody>
          <a:bodyPr>
            <a:normAutofit fontScale="92500"/>
          </a:bodyPr>
          <a:lstStyle/>
          <a:p>
            <a:r>
              <a:rPr lang="tr-TR" i="1" u="sng" dirty="0">
                <a:solidFill>
                  <a:schemeClr val="tx1">
                    <a:lumMod val="85000"/>
                    <a:lumOff val="15000"/>
                  </a:schemeClr>
                </a:solidFill>
              </a:rPr>
              <a:t>Akıllı Robot “PEBBLES” </a:t>
            </a:r>
            <a:endParaRPr lang="tr-TR" dirty="0">
              <a:solidFill>
                <a:schemeClr val="tx1">
                  <a:lumMod val="85000"/>
                  <a:lumOff val="15000"/>
                </a:schemeClr>
              </a:solidFill>
            </a:endParaRPr>
          </a:p>
          <a:p>
            <a:pPr marL="0" indent="0" algn="just">
              <a:buNone/>
            </a:pPr>
            <a:r>
              <a:rPr lang="tr-TR" dirty="0">
                <a:solidFill>
                  <a:schemeClr val="tx1">
                    <a:lumMod val="85000"/>
                    <a:lumOff val="15000"/>
                  </a:schemeClr>
                </a:solidFill>
              </a:rPr>
              <a:t>Çocuğun akranları ile iletişime geçmesi akademik başarının yanı sıra, sosyal ve iletişim becerilerinin de gelişimine katkıda bulunarak, daha fazla özgüven ve bağımsızlık kazanmalarını sağlamaktadır. Bu uygulamanın amacı; akademik başarı ve sosyal ağ kullanımı değil, hastanede uzun süreli yatış ve benzeri durumlarda bireyleri </a:t>
            </a:r>
            <a:r>
              <a:rPr lang="tr-TR" dirty="0" smtClean="0">
                <a:solidFill>
                  <a:schemeClr val="tx1">
                    <a:lumMod val="85000"/>
                    <a:lumOff val="15000"/>
                  </a:schemeClr>
                </a:solidFill>
              </a:rPr>
              <a:t>toplumun </a:t>
            </a:r>
            <a:r>
              <a:rPr lang="tr-TR" dirty="0">
                <a:solidFill>
                  <a:schemeClr val="tx1">
                    <a:lumMod val="85000"/>
                    <a:lumOff val="15000"/>
                  </a:schemeClr>
                </a:solidFill>
              </a:rPr>
              <a:t>parçası yapmaktır. </a:t>
            </a:r>
            <a:endParaRPr lang="tr-TR" dirty="0" smtClean="0">
              <a:solidFill>
                <a:schemeClr val="tx1">
                  <a:lumMod val="85000"/>
                  <a:lumOff val="15000"/>
                </a:schemeClr>
              </a:solidFill>
            </a:endParaRPr>
          </a:p>
          <a:p>
            <a:r>
              <a:rPr lang="tr-TR" i="1" u="sng" dirty="0">
                <a:solidFill>
                  <a:schemeClr val="tx1">
                    <a:lumMod val="85000"/>
                    <a:lumOff val="15000"/>
                  </a:schemeClr>
                </a:solidFill>
              </a:rPr>
              <a:t>TeleAula, </a:t>
            </a:r>
          </a:p>
          <a:p>
            <a:pPr marL="0" indent="0" algn="just">
              <a:buNone/>
            </a:pPr>
            <a:r>
              <a:rPr lang="tr-TR" dirty="0">
                <a:solidFill>
                  <a:schemeClr val="tx1">
                    <a:lumMod val="85000"/>
                    <a:lumOff val="15000"/>
                  </a:schemeClr>
                </a:solidFill>
              </a:rPr>
              <a:t>Hastanede yatarak tedavi gören çocukların okulu ve arkadaşları ile iletişim kurmak için geliştirilen bir araçtır. </a:t>
            </a:r>
          </a:p>
          <a:p>
            <a:pPr marL="0" indent="0" algn="just">
              <a:buNone/>
            </a:pPr>
            <a:r>
              <a:rPr lang="tr-TR" dirty="0">
                <a:solidFill>
                  <a:schemeClr val="tx1">
                    <a:lumMod val="85000"/>
                    <a:lumOff val="15000"/>
                  </a:schemeClr>
                </a:solidFill>
              </a:rPr>
              <a:t>Bu proje, hastanede yatan çocukların okul ihtiyaçları göz önüne alınarak yapılmış ve bu engellemek için farklı düzeylerde kapsamda </a:t>
            </a:r>
            <a:r>
              <a:rPr lang="tr-TR" dirty="0" err="1">
                <a:solidFill>
                  <a:schemeClr val="tx1">
                    <a:lumMod val="85000"/>
                    <a:lumOff val="15000"/>
                  </a:schemeClr>
                </a:solidFill>
              </a:rPr>
              <a:t>Lisbon’da</a:t>
            </a:r>
            <a:r>
              <a:rPr lang="tr-TR" dirty="0">
                <a:solidFill>
                  <a:schemeClr val="tx1">
                    <a:lumMod val="85000"/>
                    <a:lumOff val="15000"/>
                  </a:schemeClr>
                </a:solidFill>
              </a:rPr>
              <a:t> dört tane çocuk hastanesi ile çalışılmıştır.</a:t>
            </a:r>
          </a:p>
        </p:txBody>
      </p:sp>
    </p:spTree>
    <p:extLst>
      <p:ext uri="{BB962C8B-B14F-4D97-AF65-F5344CB8AC3E}">
        <p14:creationId xmlns:p14="http://schemas.microsoft.com/office/powerpoint/2010/main" val="3776840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solidFill>
                  <a:schemeClr val="tx1">
                    <a:lumMod val="85000"/>
                    <a:lumOff val="15000"/>
                  </a:schemeClr>
                </a:solidFill>
              </a:rPr>
              <a:t>HASTA ÇOCUKLARIN EVDE EĞİTİMİ </a:t>
            </a:r>
            <a:endParaRPr lang="tr-TR" sz="2800" dirty="0">
              <a:solidFill>
                <a:schemeClr val="tx1">
                  <a:lumMod val="85000"/>
                  <a:lumOff val="15000"/>
                </a:schemeClr>
              </a:solidFill>
            </a:endParaRPr>
          </a:p>
        </p:txBody>
      </p:sp>
      <p:sp>
        <p:nvSpPr>
          <p:cNvPr id="3" name="İçerik Yer Tutucusu 2"/>
          <p:cNvSpPr>
            <a:spLocks noGrp="1"/>
          </p:cNvSpPr>
          <p:nvPr>
            <p:ph sz="quarter" idx="1"/>
          </p:nvPr>
        </p:nvSpPr>
        <p:spPr/>
        <p:txBody>
          <a:bodyPr/>
          <a:lstStyle/>
          <a:p>
            <a:pPr marL="0" indent="0" algn="just">
              <a:buNone/>
            </a:pPr>
            <a:r>
              <a:rPr lang="tr-TR" dirty="0">
                <a:solidFill>
                  <a:schemeClr val="tx1">
                    <a:lumMod val="85000"/>
                    <a:lumOff val="15000"/>
                  </a:schemeClr>
                </a:solidFill>
              </a:rPr>
              <a:t>Süreğen hastalığı olan çocukların tedavilerinin evde devam etmesini gerektiren durumlarla sıklıkla karşılaşılmaktadır. Bu durumda, tıpkı uzun süre hastane yatışında olduğu gibi, örgün eğitime devam edemeyen çocuk okulundan, eğitiminden, arkadaşlarından uzak kalmaya ve bunların yarattığı olumsuzlukları yaşamaya devam etmektedir. </a:t>
            </a:r>
          </a:p>
        </p:txBody>
      </p:sp>
    </p:spTree>
    <p:extLst>
      <p:ext uri="{BB962C8B-B14F-4D97-AF65-F5344CB8AC3E}">
        <p14:creationId xmlns:p14="http://schemas.microsoft.com/office/powerpoint/2010/main" val="124409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476672"/>
            <a:ext cx="7467600" cy="850106"/>
          </a:xfrm>
        </p:spPr>
        <p:txBody>
          <a:bodyPr>
            <a:normAutofit/>
          </a:bodyPr>
          <a:lstStyle/>
          <a:p>
            <a:pPr algn="ctr"/>
            <a:r>
              <a:rPr lang="tr-TR" sz="4400" b="1" dirty="0" smtClean="0">
                <a:solidFill>
                  <a:schemeClr val="accent1"/>
                </a:solidFill>
              </a:rPr>
              <a:t>kaynaklar</a:t>
            </a:r>
            <a:endParaRPr lang="tr-TR" sz="4400" b="1" dirty="0">
              <a:solidFill>
                <a:schemeClr val="accent1"/>
              </a:solidFill>
            </a:endParaRPr>
          </a:p>
        </p:txBody>
      </p:sp>
      <p:sp>
        <p:nvSpPr>
          <p:cNvPr id="3" name="İçerik Yer Tutucusu 2"/>
          <p:cNvSpPr>
            <a:spLocks noGrp="1"/>
          </p:cNvSpPr>
          <p:nvPr>
            <p:ph sz="quarter" idx="1"/>
          </p:nvPr>
        </p:nvSpPr>
        <p:spPr>
          <a:xfrm>
            <a:off x="457200" y="1600200"/>
            <a:ext cx="8147248" cy="4873752"/>
          </a:xfrm>
        </p:spPr>
        <p:txBody>
          <a:bodyPr>
            <a:normAutofit/>
          </a:bodyPr>
          <a:lstStyle/>
          <a:p>
            <a:pPr algn="just"/>
            <a:r>
              <a:rPr lang="tr-TR" sz="2000" dirty="0" smtClean="0">
                <a:solidFill>
                  <a:schemeClr val="tx1">
                    <a:lumMod val="85000"/>
                    <a:lumOff val="15000"/>
                  </a:schemeClr>
                </a:solidFill>
              </a:rPr>
              <a:t>BAYKOÇ N (2011</a:t>
            </a:r>
            <a:r>
              <a:rPr lang="tr-TR" sz="2000" dirty="0">
                <a:solidFill>
                  <a:schemeClr val="tx1">
                    <a:lumMod val="85000"/>
                    <a:lumOff val="15000"/>
                  </a:schemeClr>
                </a:solidFill>
              </a:rPr>
              <a:t>). Uzun Süreli (Süreğen) hastalığı Olan Çocuklar ve Eğitimleri. N. </a:t>
            </a:r>
            <a:r>
              <a:rPr lang="tr-TR" sz="2000" dirty="0" err="1">
                <a:solidFill>
                  <a:schemeClr val="tx1">
                    <a:lumMod val="85000"/>
                    <a:lumOff val="15000"/>
                  </a:schemeClr>
                </a:solidFill>
              </a:rPr>
              <a:t>Baykoç</a:t>
            </a:r>
            <a:r>
              <a:rPr lang="tr-TR" sz="2000" dirty="0">
                <a:solidFill>
                  <a:schemeClr val="tx1">
                    <a:lumMod val="85000"/>
                    <a:lumOff val="15000"/>
                  </a:schemeClr>
                </a:solidFill>
              </a:rPr>
              <a:t> içinde, Öğretmenlik Programları İçin Özel Eğitim (s. 276-300). Ankara: Gündüz.</a:t>
            </a:r>
          </a:p>
          <a:p>
            <a:pPr algn="just"/>
            <a:r>
              <a:rPr lang="tr-TR" sz="2000" dirty="0" smtClean="0">
                <a:solidFill>
                  <a:schemeClr val="tx1">
                    <a:lumMod val="85000"/>
                    <a:lumOff val="15000"/>
                  </a:schemeClr>
                </a:solidFill>
              </a:rPr>
              <a:t>BİLİR Ş, BAYKOÇ N (</a:t>
            </a:r>
            <a:r>
              <a:rPr lang="tr-TR" sz="2000" dirty="0">
                <a:solidFill>
                  <a:schemeClr val="tx1">
                    <a:lumMod val="85000"/>
                    <a:lumOff val="15000"/>
                  </a:schemeClr>
                </a:solidFill>
              </a:rPr>
              <a:t>1995). Çocuk ve Hastane. Ankara: Sim Matbaacılık.</a:t>
            </a:r>
          </a:p>
          <a:p>
            <a:pPr algn="just"/>
            <a:r>
              <a:rPr lang="tr-TR" sz="2000" dirty="0" smtClean="0">
                <a:solidFill>
                  <a:schemeClr val="tx1">
                    <a:lumMod val="85000"/>
                    <a:lumOff val="15000"/>
                  </a:schemeClr>
                </a:solidFill>
              </a:rPr>
              <a:t>YILMAZER Y, AKKUŞ S, ŞAHİNÖZ A (2015). Hasta </a:t>
            </a:r>
            <a:r>
              <a:rPr lang="tr-TR" sz="2000" dirty="0" smtClean="0">
                <a:solidFill>
                  <a:schemeClr val="tx1">
                    <a:lumMod val="85000"/>
                    <a:lumOff val="15000"/>
                  </a:schemeClr>
                </a:solidFill>
              </a:rPr>
              <a:t>Çocukların Gelişimi ve </a:t>
            </a:r>
            <a:r>
              <a:rPr lang="tr-TR" sz="2000" dirty="0" smtClean="0">
                <a:solidFill>
                  <a:schemeClr val="tx1">
                    <a:lumMod val="85000"/>
                    <a:lumOff val="15000"/>
                  </a:schemeClr>
                </a:solidFill>
              </a:rPr>
              <a:t>Eğitimi, </a:t>
            </a:r>
            <a:r>
              <a:rPr lang="tr-TR" sz="2000" dirty="0">
                <a:solidFill>
                  <a:schemeClr val="tx1">
                    <a:lumMod val="85000"/>
                    <a:lumOff val="15000"/>
                  </a:schemeClr>
                </a:solidFill>
              </a:rPr>
              <a:t>Hasta Çocukların Gelişimi ve Eğitimi, (</a:t>
            </a:r>
            <a:r>
              <a:rPr lang="tr-TR" sz="2000" dirty="0" err="1">
                <a:solidFill>
                  <a:schemeClr val="tx1">
                    <a:lumMod val="85000"/>
                    <a:lumOff val="15000"/>
                  </a:schemeClr>
                </a:solidFill>
              </a:rPr>
              <a:t>Edit</a:t>
            </a:r>
            <a:r>
              <a:rPr lang="tr-TR" sz="2000" dirty="0">
                <a:solidFill>
                  <a:schemeClr val="tx1">
                    <a:lumMod val="85000"/>
                    <a:lumOff val="15000"/>
                  </a:schemeClr>
                </a:solidFill>
              </a:rPr>
              <a:t>: A. Bütün Ayhan</a:t>
            </a:r>
            <a:r>
              <a:rPr lang="tr-TR" sz="2000" dirty="0" smtClean="0">
                <a:solidFill>
                  <a:schemeClr val="tx1">
                    <a:lumMod val="85000"/>
                    <a:lumOff val="15000"/>
                  </a:schemeClr>
                </a:solidFill>
              </a:rPr>
              <a:t>). Eskişehir: Anadolu </a:t>
            </a:r>
            <a:r>
              <a:rPr lang="tr-TR" sz="2000" dirty="0">
                <a:solidFill>
                  <a:schemeClr val="tx1">
                    <a:lumMod val="85000"/>
                    <a:lumOff val="15000"/>
                  </a:schemeClr>
                </a:solidFill>
              </a:rPr>
              <a:t>Üniversitesi </a:t>
            </a:r>
            <a:r>
              <a:rPr lang="tr-TR" sz="2000" dirty="0" smtClean="0">
                <a:solidFill>
                  <a:schemeClr val="tx1">
                    <a:lumMod val="85000"/>
                    <a:lumOff val="15000"/>
                  </a:schemeClr>
                </a:solidFill>
              </a:rPr>
              <a:t>Yayınları, </a:t>
            </a:r>
            <a:r>
              <a:rPr lang="tr-TR" sz="2000" dirty="0" smtClean="0">
                <a:solidFill>
                  <a:schemeClr val="tx1">
                    <a:lumMod val="85000"/>
                    <a:lumOff val="15000"/>
                  </a:schemeClr>
                </a:solidFill>
              </a:rPr>
              <a:t>s.:162-183. </a:t>
            </a:r>
            <a:endParaRPr lang="tr-TR" sz="2000" dirty="0">
              <a:solidFill>
                <a:schemeClr val="tx1">
                  <a:lumMod val="85000"/>
                  <a:lumOff val="15000"/>
                </a:schemeClr>
              </a:solidFill>
            </a:endParaRPr>
          </a:p>
          <a:p>
            <a:endParaRPr lang="tr-TR" sz="2000" dirty="0">
              <a:solidFill>
                <a:schemeClr val="tx1">
                  <a:lumMod val="85000"/>
                  <a:lumOff val="15000"/>
                </a:schemeClr>
              </a:solidFill>
            </a:endParaRPr>
          </a:p>
        </p:txBody>
      </p:sp>
    </p:spTree>
    <p:extLst>
      <p:ext uri="{BB962C8B-B14F-4D97-AF65-F5344CB8AC3E}">
        <p14:creationId xmlns:p14="http://schemas.microsoft.com/office/powerpoint/2010/main" val="21077864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dirty="0">
                <a:solidFill>
                  <a:schemeClr val="tx1">
                    <a:lumMod val="85000"/>
                    <a:lumOff val="15000"/>
                  </a:schemeClr>
                </a:solidFill>
              </a:rPr>
              <a:t>YATAKBAŞI DESTEK UYGULAMALARI</a:t>
            </a:r>
            <a:endParaRPr lang="tr-TR" sz="2400" dirty="0">
              <a:solidFill>
                <a:schemeClr val="tx1">
                  <a:lumMod val="85000"/>
                  <a:lumOff val="15000"/>
                </a:schemeClr>
              </a:solidFill>
            </a:endParaRPr>
          </a:p>
        </p:txBody>
      </p:sp>
      <p:sp>
        <p:nvSpPr>
          <p:cNvPr id="3" name="İçerik Yer Tutucusu 2"/>
          <p:cNvSpPr>
            <a:spLocks noGrp="1"/>
          </p:cNvSpPr>
          <p:nvPr>
            <p:ph sz="quarter" idx="1"/>
          </p:nvPr>
        </p:nvSpPr>
        <p:spPr/>
        <p:txBody>
          <a:bodyPr/>
          <a:lstStyle/>
          <a:p>
            <a:pPr marL="0" indent="0" algn="just">
              <a:buNone/>
            </a:pPr>
            <a:r>
              <a:rPr lang="tr-TR" dirty="0" err="1">
                <a:solidFill>
                  <a:schemeClr val="tx1">
                    <a:lumMod val="85000"/>
                    <a:lumOff val="15000"/>
                  </a:schemeClr>
                </a:solidFill>
              </a:rPr>
              <a:t>Yatakbaşı</a:t>
            </a:r>
            <a:r>
              <a:rPr lang="tr-TR" dirty="0">
                <a:solidFill>
                  <a:schemeClr val="tx1">
                    <a:lumMod val="85000"/>
                    <a:lumOff val="15000"/>
                  </a:schemeClr>
                </a:solidFill>
              </a:rPr>
              <a:t> destek uygulamaları, çocuk hastaların hastane deneyiminde gelişen </a:t>
            </a:r>
            <a:r>
              <a:rPr lang="tr-TR" dirty="0" err="1">
                <a:solidFill>
                  <a:schemeClr val="tx1">
                    <a:lumMod val="85000"/>
                    <a:lumOff val="15000"/>
                  </a:schemeClr>
                </a:solidFill>
              </a:rPr>
              <a:t>psikososyal</a:t>
            </a:r>
            <a:r>
              <a:rPr lang="tr-TR" dirty="0">
                <a:solidFill>
                  <a:schemeClr val="tx1">
                    <a:lumMod val="85000"/>
                    <a:lumOff val="15000"/>
                  </a:schemeClr>
                </a:solidFill>
              </a:rPr>
              <a:t> stresin engellenmesi yaklaşımlarından biridir. Bu yaklaşım akut ya da kronik bir hastalık nedeniyle hastanede yatan, sağlık durumu oyun odası ve hastane sınıfına gitmesi için uygun olmayan (</a:t>
            </a:r>
            <a:r>
              <a:rPr lang="tr-TR" dirty="0" err="1">
                <a:solidFill>
                  <a:schemeClr val="tx1">
                    <a:lumMod val="85000"/>
                    <a:lumOff val="15000"/>
                  </a:schemeClr>
                </a:solidFill>
              </a:rPr>
              <a:t>örn</a:t>
            </a:r>
            <a:r>
              <a:rPr lang="tr-TR" dirty="0">
                <a:solidFill>
                  <a:schemeClr val="tx1">
                    <a:lumMod val="85000"/>
                    <a:lumOff val="15000"/>
                  </a:schemeClr>
                </a:solidFill>
              </a:rPr>
              <a:t>, yoğun bakım ya da yanık ünitesinde tedavi gören)  ya da yaşı bu ortamlara gidemeyecek kadar küçük olan (</a:t>
            </a:r>
            <a:r>
              <a:rPr lang="tr-TR" dirty="0" err="1">
                <a:solidFill>
                  <a:schemeClr val="tx1">
                    <a:lumMod val="85000"/>
                    <a:lumOff val="15000"/>
                  </a:schemeClr>
                </a:solidFill>
              </a:rPr>
              <a:t>örn</a:t>
            </a:r>
            <a:r>
              <a:rPr lang="tr-TR" dirty="0">
                <a:solidFill>
                  <a:schemeClr val="tx1">
                    <a:lumMod val="85000"/>
                    <a:lumOff val="15000"/>
                  </a:schemeClr>
                </a:solidFill>
              </a:rPr>
              <a:t>, yeni doğan bebekler) bebek ya da çocukların aileleriyle birlikte bulundukları odada gelişimsel ve eğitimsel açıdan desteklenmelerini içermektedir. </a:t>
            </a:r>
          </a:p>
        </p:txBody>
      </p:sp>
    </p:spTree>
    <p:extLst>
      <p:ext uri="{BB962C8B-B14F-4D97-AF65-F5344CB8AC3E}">
        <p14:creationId xmlns:p14="http://schemas.microsoft.com/office/powerpoint/2010/main" val="2082118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188640"/>
            <a:ext cx="7467600" cy="6408712"/>
          </a:xfrm>
        </p:spPr>
        <p:txBody>
          <a:bodyPr>
            <a:normAutofit fontScale="85000" lnSpcReduction="10000"/>
          </a:bodyPr>
          <a:lstStyle/>
          <a:p>
            <a:pPr marL="0" indent="0">
              <a:buNone/>
            </a:pPr>
            <a:r>
              <a:rPr lang="tr-TR" b="1" dirty="0" smtClean="0">
                <a:solidFill>
                  <a:schemeClr val="tx1">
                    <a:lumMod val="85000"/>
                    <a:lumOff val="15000"/>
                  </a:schemeClr>
                </a:solidFill>
              </a:rPr>
              <a:t>Türkiye’de </a:t>
            </a:r>
            <a:r>
              <a:rPr lang="tr-TR" b="1" dirty="0" err="1">
                <a:solidFill>
                  <a:schemeClr val="tx1">
                    <a:lumMod val="85000"/>
                    <a:lumOff val="15000"/>
                  </a:schemeClr>
                </a:solidFill>
              </a:rPr>
              <a:t>Yatakbaşı</a:t>
            </a:r>
            <a:r>
              <a:rPr lang="tr-TR" b="1" dirty="0">
                <a:solidFill>
                  <a:schemeClr val="tx1">
                    <a:lumMod val="85000"/>
                    <a:lumOff val="15000"/>
                  </a:schemeClr>
                </a:solidFill>
              </a:rPr>
              <a:t> Destek Uygulamaları </a:t>
            </a:r>
            <a:endParaRPr lang="tr-TR" b="1" dirty="0" smtClean="0">
              <a:solidFill>
                <a:schemeClr val="tx1">
                  <a:lumMod val="85000"/>
                  <a:lumOff val="15000"/>
                </a:schemeClr>
              </a:solidFill>
            </a:endParaRPr>
          </a:p>
          <a:p>
            <a:pPr marL="0" indent="0" algn="just">
              <a:buNone/>
            </a:pPr>
            <a:r>
              <a:rPr lang="tr-TR" dirty="0">
                <a:solidFill>
                  <a:schemeClr val="tx1">
                    <a:lumMod val="85000"/>
                    <a:lumOff val="15000"/>
                  </a:schemeClr>
                </a:solidFill>
              </a:rPr>
              <a:t>Hastanede yatarak tedavi gören bebek ve çocuklar için yapılan </a:t>
            </a:r>
            <a:r>
              <a:rPr lang="tr-TR" dirty="0" err="1">
                <a:solidFill>
                  <a:schemeClr val="tx1">
                    <a:lumMod val="85000"/>
                    <a:lumOff val="15000"/>
                  </a:schemeClr>
                </a:solidFill>
              </a:rPr>
              <a:t>yatakbaşı</a:t>
            </a:r>
            <a:r>
              <a:rPr lang="tr-TR" dirty="0">
                <a:solidFill>
                  <a:schemeClr val="tx1">
                    <a:lumMod val="85000"/>
                    <a:lumOff val="15000"/>
                  </a:schemeClr>
                </a:solidFill>
              </a:rPr>
              <a:t> destek uygulamaları ile;</a:t>
            </a:r>
          </a:p>
          <a:p>
            <a:pPr lvl="0"/>
            <a:r>
              <a:rPr lang="tr-TR" dirty="0">
                <a:solidFill>
                  <a:schemeClr val="tx1">
                    <a:lumMod val="85000"/>
                    <a:lumOff val="15000"/>
                  </a:schemeClr>
                </a:solidFill>
              </a:rPr>
              <a:t>Bebeklerde/çocuklarda hastaneye yatışlarına bağlı olarak oluşabilecek stresin azaltılması,</a:t>
            </a:r>
          </a:p>
          <a:p>
            <a:pPr lvl="0"/>
            <a:r>
              <a:rPr lang="tr-TR" dirty="0" smtClean="0">
                <a:solidFill>
                  <a:schemeClr val="tx1">
                    <a:lumMod val="85000"/>
                    <a:lumOff val="15000"/>
                  </a:schemeClr>
                </a:solidFill>
              </a:rPr>
              <a:t>Hastane </a:t>
            </a:r>
            <a:r>
              <a:rPr lang="tr-TR" dirty="0">
                <a:solidFill>
                  <a:schemeClr val="tx1">
                    <a:lumMod val="85000"/>
                    <a:lumOff val="15000"/>
                  </a:schemeClr>
                </a:solidFill>
              </a:rPr>
              <a:t>ortamına uyum </a:t>
            </a:r>
            <a:r>
              <a:rPr lang="tr-TR" dirty="0" smtClean="0">
                <a:solidFill>
                  <a:schemeClr val="tx1">
                    <a:lumMod val="85000"/>
                    <a:lumOff val="15000"/>
                  </a:schemeClr>
                </a:solidFill>
              </a:rPr>
              <a:t>sağlamalarının </a:t>
            </a:r>
            <a:r>
              <a:rPr lang="tr-TR" dirty="0">
                <a:solidFill>
                  <a:schemeClr val="tx1">
                    <a:lumMod val="85000"/>
                    <a:lumOff val="15000"/>
                  </a:schemeClr>
                </a:solidFill>
              </a:rPr>
              <a:t>kolaylaştırılması,</a:t>
            </a:r>
          </a:p>
          <a:p>
            <a:pPr lvl="0"/>
            <a:r>
              <a:rPr lang="tr-TR" dirty="0">
                <a:solidFill>
                  <a:schemeClr val="tx1">
                    <a:lumMod val="85000"/>
                    <a:lumOff val="15000"/>
                  </a:schemeClr>
                </a:solidFill>
              </a:rPr>
              <a:t>Bulundukları ortamın görsel, işitsel, dokunsal uyaranlarla zenginleştirerek gelişimlerinin desteklenmesi</a:t>
            </a:r>
            <a:r>
              <a:rPr lang="tr-TR" dirty="0" smtClean="0">
                <a:solidFill>
                  <a:schemeClr val="tx1">
                    <a:lumMod val="85000"/>
                    <a:lumOff val="15000"/>
                  </a:schemeClr>
                </a:solidFill>
              </a:rPr>
              <a:t>,</a:t>
            </a:r>
          </a:p>
          <a:p>
            <a:pPr lvl="0"/>
            <a:r>
              <a:rPr lang="tr-TR" dirty="0">
                <a:solidFill>
                  <a:schemeClr val="tx1">
                    <a:lumMod val="85000"/>
                    <a:lumOff val="15000"/>
                  </a:schemeClr>
                </a:solidFill>
              </a:rPr>
              <a:t>Çocukların kendilerini rahatlıkla ifade edebildikleri, duygularını dışa vurabildikleri özgür ortamlar yaratılması,</a:t>
            </a:r>
          </a:p>
          <a:p>
            <a:pPr lvl="0"/>
            <a:r>
              <a:rPr lang="tr-TR" dirty="0">
                <a:solidFill>
                  <a:schemeClr val="tx1">
                    <a:lumMod val="85000"/>
                    <a:lumOff val="15000"/>
                  </a:schemeClr>
                </a:solidFill>
              </a:rPr>
              <a:t>Çocuğun aklında soru işareti yaratan hastalık ve hastaneye yatış ile ilgili belirsizliklerin giderilmesi, </a:t>
            </a:r>
          </a:p>
          <a:p>
            <a:pPr lvl="0"/>
            <a:r>
              <a:rPr lang="tr-TR" dirty="0">
                <a:solidFill>
                  <a:schemeClr val="tx1">
                    <a:lumMod val="85000"/>
                    <a:lumOff val="15000"/>
                  </a:schemeClr>
                </a:solidFill>
              </a:rPr>
              <a:t>Bebeğin/çocuğun gelişimsel değerlendirmesinin yapılması ve destek programlarının uygulanması,</a:t>
            </a:r>
          </a:p>
          <a:p>
            <a:r>
              <a:rPr lang="tr-TR" dirty="0">
                <a:solidFill>
                  <a:schemeClr val="tx1">
                    <a:lumMod val="85000"/>
                    <a:lumOff val="15000"/>
                  </a:schemeClr>
                </a:solidFill>
              </a:rPr>
              <a:t>Bebekte/çocukta hastane ortamına ve burada çalışan kişilere karşı güven duygusunun geliştirilmesi,</a:t>
            </a:r>
          </a:p>
          <a:p>
            <a:r>
              <a:rPr lang="tr-TR" dirty="0">
                <a:solidFill>
                  <a:schemeClr val="tx1">
                    <a:lumMod val="85000"/>
                    <a:lumOff val="15000"/>
                  </a:schemeClr>
                </a:solidFill>
              </a:rPr>
              <a:t>Ailelerin bebeklerinin/çocuklarının gelişimsel özellikleri ve onların gelişimlerini nasıl destekleyecekleri konusunda bilgi sahibi olmalarının sağlanması hedeflenmektedir.</a:t>
            </a:r>
          </a:p>
          <a:p>
            <a:pPr lvl="0"/>
            <a:endParaRPr lang="tr-TR" dirty="0">
              <a:solidFill>
                <a:schemeClr val="tx1">
                  <a:lumMod val="85000"/>
                  <a:lumOff val="15000"/>
                </a:schemeClr>
              </a:solidFill>
            </a:endParaRPr>
          </a:p>
          <a:p>
            <a:pPr marL="0" indent="0">
              <a:buNone/>
            </a:pPr>
            <a:endParaRPr lang="tr-TR" b="1" dirty="0">
              <a:solidFill>
                <a:schemeClr val="tx1">
                  <a:lumMod val="85000"/>
                  <a:lumOff val="15000"/>
                </a:schemeClr>
              </a:solidFill>
            </a:endParaRPr>
          </a:p>
        </p:txBody>
      </p:sp>
    </p:spTree>
    <p:extLst>
      <p:ext uri="{BB962C8B-B14F-4D97-AF65-F5344CB8AC3E}">
        <p14:creationId xmlns:p14="http://schemas.microsoft.com/office/powerpoint/2010/main" val="4239737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260648"/>
            <a:ext cx="7848872" cy="6264696"/>
          </a:xfrm>
        </p:spPr>
        <p:txBody>
          <a:bodyPr>
            <a:normAutofit fontScale="85000" lnSpcReduction="20000"/>
          </a:bodyPr>
          <a:lstStyle/>
          <a:p>
            <a:pPr marL="0" indent="0" algn="just">
              <a:buNone/>
            </a:pPr>
            <a:r>
              <a:rPr lang="tr-TR" dirty="0" err="1">
                <a:solidFill>
                  <a:schemeClr val="tx1">
                    <a:lumMod val="85000"/>
                    <a:lumOff val="15000"/>
                  </a:schemeClr>
                </a:solidFill>
              </a:rPr>
              <a:t>Yatakbaşında</a:t>
            </a:r>
            <a:r>
              <a:rPr lang="tr-TR" dirty="0">
                <a:solidFill>
                  <a:schemeClr val="tx1">
                    <a:lumMod val="85000"/>
                    <a:lumOff val="15000"/>
                  </a:schemeClr>
                </a:solidFill>
              </a:rPr>
              <a:t> hastanede yatarak tedavi gören bebeklerin/çocukların yaşı, hastalık tanısı ve gelişim dönemlerin göz önünde bulundurularak; </a:t>
            </a:r>
            <a:endParaRPr lang="tr-TR" dirty="0" smtClean="0">
              <a:solidFill>
                <a:schemeClr val="tx1">
                  <a:lumMod val="85000"/>
                  <a:lumOff val="15000"/>
                </a:schemeClr>
              </a:solidFill>
            </a:endParaRPr>
          </a:p>
          <a:p>
            <a:pPr lvl="0" algn="just"/>
            <a:r>
              <a:rPr lang="tr-TR" dirty="0" smtClean="0">
                <a:solidFill>
                  <a:schemeClr val="tx1">
                    <a:lumMod val="85000"/>
                    <a:lumOff val="15000"/>
                  </a:schemeClr>
                </a:solidFill>
              </a:rPr>
              <a:t>Bebekler </a:t>
            </a:r>
            <a:r>
              <a:rPr lang="tr-TR" dirty="0">
                <a:solidFill>
                  <a:schemeClr val="tx1">
                    <a:lumMod val="85000"/>
                    <a:lumOff val="15000"/>
                  </a:schemeClr>
                </a:solidFill>
              </a:rPr>
              <a:t>için çıngırak, zil, renkli görsel kartlar, gelişim dönemlerine uygun karton kitaplar, el kuklaları kullanarak dil-bilişsel gelişimleri </a:t>
            </a:r>
            <a:r>
              <a:rPr lang="tr-TR" dirty="0" smtClean="0">
                <a:solidFill>
                  <a:schemeClr val="tx1">
                    <a:lumMod val="85000"/>
                    <a:lumOff val="15000"/>
                  </a:schemeClr>
                </a:solidFill>
              </a:rPr>
              <a:t>desteklenebilir.</a:t>
            </a:r>
          </a:p>
          <a:p>
            <a:pPr lvl="0" algn="just"/>
            <a:r>
              <a:rPr lang="tr-TR" dirty="0" smtClean="0">
                <a:solidFill>
                  <a:schemeClr val="tx1">
                    <a:lumMod val="85000"/>
                    <a:lumOff val="15000"/>
                  </a:schemeClr>
                </a:solidFill>
              </a:rPr>
              <a:t>Bebeklerin/çocukların </a:t>
            </a:r>
            <a:r>
              <a:rPr lang="tr-TR" dirty="0">
                <a:solidFill>
                  <a:schemeClr val="tx1">
                    <a:lumMod val="85000"/>
                    <a:lumOff val="15000"/>
                  </a:schemeClr>
                </a:solidFill>
              </a:rPr>
              <a:t>bakabileceği veya oyun oynayabileceği resimli kartlar hazırlanabilir. Bu kartlar çocukla beraber hazırlanabileceği gibi uzman tarafından da hazırlanıp götürülebilir. Kartlar; bebeklerin kelime kazanımını destekleyecek şekilde tek bir nesne, hayvan ya da meyve vb. resimlerinin yer aldığı şekilde olabileceği gibi çocuğun ilgisine yönelik renk, sayı, şekil eşleştirme kartları da olabilmektedir. </a:t>
            </a:r>
            <a:endParaRPr lang="tr-TR" dirty="0" smtClean="0">
              <a:solidFill>
                <a:schemeClr val="tx1">
                  <a:lumMod val="85000"/>
                  <a:lumOff val="15000"/>
                </a:schemeClr>
              </a:solidFill>
            </a:endParaRPr>
          </a:p>
          <a:p>
            <a:pPr lvl="0" algn="just"/>
            <a:r>
              <a:rPr lang="tr-TR" dirty="0" smtClean="0">
                <a:solidFill>
                  <a:schemeClr val="tx1">
                    <a:lumMod val="85000"/>
                    <a:lumOff val="15000"/>
                  </a:schemeClr>
                </a:solidFill>
              </a:rPr>
              <a:t>Bebeklerin </a:t>
            </a:r>
            <a:r>
              <a:rPr lang="tr-TR" dirty="0">
                <a:solidFill>
                  <a:schemeClr val="tx1">
                    <a:lumMod val="85000"/>
                    <a:lumOff val="15000"/>
                  </a:schemeClr>
                </a:solidFill>
              </a:rPr>
              <a:t>bakabileceği ve çocuklara okunabilecek kitaplar seçilerek, kitap bakma/okuma etkinlikleri yapılabilir. Çocukların ilgi alanlarına göre istedikleri kitaplar var ise </a:t>
            </a:r>
            <a:r>
              <a:rPr lang="tr-TR" dirty="0" err="1">
                <a:solidFill>
                  <a:schemeClr val="tx1">
                    <a:lumMod val="85000"/>
                    <a:lumOff val="15000"/>
                  </a:schemeClr>
                </a:solidFill>
              </a:rPr>
              <a:t>yatakbaşına</a:t>
            </a:r>
            <a:r>
              <a:rPr lang="tr-TR" dirty="0">
                <a:solidFill>
                  <a:schemeClr val="tx1">
                    <a:lumMod val="85000"/>
                    <a:lumOff val="15000"/>
                  </a:schemeClr>
                </a:solidFill>
              </a:rPr>
              <a:t> götürülebilir. Bunun yanı sıra, kronik hastalık nedeniyle hastanede uzun süre yatan çocuklarla okunacak kitap, zamana yayılarak okunabilir</a:t>
            </a:r>
            <a:r>
              <a:rPr lang="tr-TR" dirty="0" smtClean="0">
                <a:solidFill>
                  <a:schemeClr val="tx1">
                    <a:lumMod val="85000"/>
                    <a:lumOff val="15000"/>
                  </a:schemeClr>
                </a:solidFill>
              </a:rPr>
              <a:t>.</a:t>
            </a:r>
          </a:p>
          <a:p>
            <a:pPr algn="just"/>
            <a:r>
              <a:rPr lang="tr-TR" dirty="0">
                <a:solidFill>
                  <a:schemeClr val="tx1">
                    <a:lumMod val="85000"/>
                    <a:lumOff val="15000"/>
                  </a:schemeClr>
                </a:solidFill>
              </a:rPr>
              <a:t>Çocuklardan duygularını rahatça ifade etme ve dışa vurum yöntemlerinden biri olan resim yapma yöntemi kullanılabilir. Çocuklar istedikleri resmi yapabildikleri gibi bir konu üzerinde düşünerek de çizim yapabilirler. </a:t>
            </a:r>
          </a:p>
          <a:p>
            <a:endParaRPr lang="tr-TR" dirty="0">
              <a:solidFill>
                <a:schemeClr val="tx1">
                  <a:lumMod val="85000"/>
                  <a:lumOff val="15000"/>
                </a:schemeClr>
              </a:solidFill>
            </a:endParaRPr>
          </a:p>
          <a:p>
            <a:pPr lvl="0" algn="just"/>
            <a:endParaRPr lang="tr-TR" dirty="0">
              <a:solidFill>
                <a:schemeClr val="tx1">
                  <a:lumMod val="85000"/>
                  <a:lumOff val="15000"/>
                </a:schemeClr>
              </a:solidFill>
            </a:endParaRPr>
          </a:p>
          <a:p>
            <a:pPr marL="0" indent="0" algn="just">
              <a:buNone/>
            </a:pPr>
            <a:endParaRPr lang="tr-TR" dirty="0">
              <a:solidFill>
                <a:schemeClr val="tx1">
                  <a:lumMod val="85000"/>
                  <a:lumOff val="15000"/>
                </a:schemeClr>
              </a:solidFill>
            </a:endParaRPr>
          </a:p>
          <a:p>
            <a:endParaRPr lang="tr-TR" dirty="0">
              <a:solidFill>
                <a:schemeClr val="tx1">
                  <a:lumMod val="85000"/>
                  <a:lumOff val="15000"/>
                </a:schemeClr>
              </a:solidFill>
            </a:endParaRPr>
          </a:p>
        </p:txBody>
      </p:sp>
    </p:spTree>
    <p:extLst>
      <p:ext uri="{BB962C8B-B14F-4D97-AF65-F5344CB8AC3E}">
        <p14:creationId xmlns:p14="http://schemas.microsoft.com/office/powerpoint/2010/main" val="3852628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260648"/>
            <a:ext cx="7467600" cy="6120680"/>
          </a:xfrm>
        </p:spPr>
        <p:txBody>
          <a:bodyPr>
            <a:normAutofit fontScale="85000" lnSpcReduction="10000"/>
          </a:bodyPr>
          <a:lstStyle/>
          <a:p>
            <a:pPr lvl="0" algn="just"/>
            <a:r>
              <a:rPr lang="tr-TR" dirty="0">
                <a:solidFill>
                  <a:schemeClr val="tx1">
                    <a:lumMod val="85000"/>
                    <a:lumOff val="15000"/>
                  </a:schemeClr>
                </a:solidFill>
              </a:rPr>
              <a:t>Çocuğun odasına özellikle uzun süre hastane yatışı olan çocuklarda davranış problemlerine yönelik durumlarda kullanılabilecek ödül panoları hazırlanabilir. Bu panolar çocukla birlikte hazırlanabileceği gibi uzman tarafından da hazırlanarak çocuğun odasına götürülebilir. </a:t>
            </a:r>
            <a:endParaRPr lang="tr-TR" dirty="0" smtClean="0">
              <a:solidFill>
                <a:schemeClr val="tx1">
                  <a:lumMod val="85000"/>
                  <a:lumOff val="15000"/>
                </a:schemeClr>
              </a:solidFill>
            </a:endParaRPr>
          </a:p>
          <a:p>
            <a:pPr algn="just"/>
            <a:r>
              <a:rPr lang="tr-TR" dirty="0">
                <a:solidFill>
                  <a:schemeClr val="tx1">
                    <a:lumMod val="85000"/>
                    <a:lumOff val="15000"/>
                  </a:schemeClr>
                </a:solidFill>
              </a:rPr>
              <a:t>Hastaneler kısıtlayıcı ortamlardır ve sürekli yatakta olmak çocukların motor gelişimlerini de olumsuz etkilemektedir. Bu nedenle ellerini, kollarını hareket ettirmesini sağlayacak yap-boz, eğitici kart oyunları gibi etkinlikler uygulayarak motor gelişimleri de desteklenebilir. </a:t>
            </a:r>
          </a:p>
          <a:p>
            <a:pPr algn="just"/>
            <a:r>
              <a:rPr lang="tr-TR" dirty="0">
                <a:solidFill>
                  <a:schemeClr val="tx1">
                    <a:lumMod val="85000"/>
                    <a:lumOff val="15000"/>
                  </a:schemeClr>
                </a:solidFill>
              </a:rPr>
              <a:t>Uzman tarafından </a:t>
            </a:r>
            <a:r>
              <a:rPr lang="tr-TR" dirty="0" err="1">
                <a:solidFill>
                  <a:schemeClr val="tx1">
                    <a:lumMod val="85000"/>
                    <a:lumOff val="15000"/>
                  </a:schemeClr>
                </a:solidFill>
              </a:rPr>
              <a:t>yatakbaşında</a:t>
            </a:r>
            <a:r>
              <a:rPr lang="tr-TR" dirty="0">
                <a:solidFill>
                  <a:schemeClr val="tx1">
                    <a:lumMod val="85000"/>
                    <a:lumOff val="15000"/>
                  </a:schemeClr>
                </a:solidFill>
              </a:rPr>
              <a:t> ailelerin bebeklerinin/çocuklarının gelişimleri ile ilgili kaygı durumlarını sorgulayarak objektif (Denver, </a:t>
            </a:r>
            <a:r>
              <a:rPr lang="tr-TR" dirty="0" err="1">
                <a:solidFill>
                  <a:schemeClr val="tx1">
                    <a:lumMod val="85000"/>
                    <a:lumOff val="15000"/>
                  </a:schemeClr>
                </a:solidFill>
              </a:rPr>
              <a:t>Bayley</a:t>
            </a:r>
            <a:r>
              <a:rPr lang="tr-TR" dirty="0">
                <a:solidFill>
                  <a:schemeClr val="tx1">
                    <a:lumMod val="85000"/>
                    <a:lumOff val="15000"/>
                  </a:schemeClr>
                </a:solidFill>
              </a:rPr>
              <a:t> gibi geçerlik güvenirliği yapılmış testler) ya da </a:t>
            </a:r>
            <a:r>
              <a:rPr lang="tr-TR" dirty="0" err="1">
                <a:solidFill>
                  <a:schemeClr val="tx1">
                    <a:lumMod val="85000"/>
                    <a:lumOff val="15000"/>
                  </a:schemeClr>
                </a:solidFill>
              </a:rPr>
              <a:t>subjektif</a:t>
            </a:r>
            <a:r>
              <a:rPr lang="tr-TR" dirty="0">
                <a:solidFill>
                  <a:schemeClr val="tx1">
                    <a:lumMod val="85000"/>
                    <a:lumOff val="15000"/>
                  </a:schemeClr>
                </a:solidFill>
              </a:rPr>
              <a:t> değerlendirme yöntemleri (gözlem, serbest oyun vb.) kullanılarak gelişimsel değerlendirmeleri yapılabilir. </a:t>
            </a:r>
          </a:p>
          <a:p>
            <a:pPr algn="just"/>
            <a:r>
              <a:rPr lang="tr-TR" dirty="0">
                <a:solidFill>
                  <a:schemeClr val="tx1">
                    <a:lumMod val="85000"/>
                    <a:lumOff val="15000"/>
                  </a:schemeClr>
                </a:solidFill>
              </a:rPr>
              <a:t>Uzman tarafından yapılan değerlendirme sonucunda, gelişimsel olarak risk altındaki çocuklar için hastanede tedavi gördüğü sürece destek programları uygulanabilir ve sorumlu doktoru bilgilendirilerek gerekli bölümlere yönlendirmesinin yapılmasına yardımcı olunabilir.</a:t>
            </a:r>
          </a:p>
          <a:p>
            <a:pPr lvl="0" algn="just"/>
            <a:endParaRPr lang="tr-TR" dirty="0">
              <a:solidFill>
                <a:schemeClr val="tx1">
                  <a:lumMod val="85000"/>
                  <a:lumOff val="15000"/>
                </a:schemeClr>
              </a:solidFill>
            </a:endParaRPr>
          </a:p>
        </p:txBody>
      </p:sp>
    </p:spTree>
    <p:extLst>
      <p:ext uri="{BB962C8B-B14F-4D97-AF65-F5344CB8AC3E}">
        <p14:creationId xmlns:p14="http://schemas.microsoft.com/office/powerpoint/2010/main" val="2707038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332656"/>
            <a:ext cx="8136904" cy="6408712"/>
          </a:xfrm>
        </p:spPr>
        <p:txBody>
          <a:bodyPr>
            <a:normAutofit fontScale="62500" lnSpcReduction="20000"/>
          </a:bodyPr>
          <a:lstStyle/>
          <a:p>
            <a:pPr marL="0" indent="0">
              <a:buNone/>
            </a:pPr>
            <a:r>
              <a:rPr lang="tr-TR" b="1" dirty="0">
                <a:solidFill>
                  <a:schemeClr val="tx1">
                    <a:lumMod val="85000"/>
                    <a:lumOff val="15000"/>
                  </a:schemeClr>
                </a:solidFill>
              </a:rPr>
              <a:t>Yurt Dışında </a:t>
            </a:r>
            <a:r>
              <a:rPr lang="tr-TR" b="1" dirty="0" err="1" smtClean="0">
                <a:solidFill>
                  <a:schemeClr val="tx1">
                    <a:lumMod val="85000"/>
                    <a:lumOff val="15000"/>
                  </a:schemeClr>
                </a:solidFill>
              </a:rPr>
              <a:t>Yatakbaşı</a:t>
            </a:r>
            <a:r>
              <a:rPr lang="tr-TR" b="1" dirty="0" smtClean="0">
                <a:solidFill>
                  <a:schemeClr val="tx1">
                    <a:lumMod val="85000"/>
                    <a:lumOff val="15000"/>
                  </a:schemeClr>
                </a:solidFill>
              </a:rPr>
              <a:t> </a:t>
            </a:r>
            <a:r>
              <a:rPr lang="tr-TR" b="1" dirty="0">
                <a:solidFill>
                  <a:schemeClr val="tx1">
                    <a:lumMod val="85000"/>
                    <a:lumOff val="15000"/>
                  </a:schemeClr>
                </a:solidFill>
              </a:rPr>
              <a:t>Destek </a:t>
            </a:r>
            <a:r>
              <a:rPr lang="tr-TR" b="1" dirty="0" smtClean="0">
                <a:solidFill>
                  <a:schemeClr val="tx1">
                    <a:lumMod val="85000"/>
                    <a:lumOff val="15000"/>
                  </a:schemeClr>
                </a:solidFill>
              </a:rPr>
              <a:t>Uygulamaları</a:t>
            </a:r>
          </a:p>
          <a:p>
            <a:pPr marL="0" indent="0">
              <a:buNone/>
            </a:pPr>
            <a:endParaRPr lang="tr-TR" b="1" dirty="0" smtClean="0">
              <a:solidFill>
                <a:schemeClr val="tx1">
                  <a:lumMod val="85000"/>
                  <a:lumOff val="15000"/>
                </a:schemeClr>
              </a:solidFill>
            </a:endParaRPr>
          </a:p>
          <a:p>
            <a:pPr marL="0" indent="0" algn="just">
              <a:buNone/>
            </a:pPr>
            <a:r>
              <a:rPr lang="tr-TR" dirty="0">
                <a:solidFill>
                  <a:schemeClr val="tx1">
                    <a:lumMod val="85000"/>
                    <a:lumOff val="15000"/>
                  </a:schemeClr>
                </a:solidFill>
              </a:rPr>
              <a:t>Yurt dışındaki hastanelerde Çocuk Yaşam Uzmanları (Child Life </a:t>
            </a:r>
            <a:r>
              <a:rPr lang="tr-TR" dirty="0" err="1">
                <a:solidFill>
                  <a:schemeClr val="tx1">
                    <a:lumMod val="85000"/>
                    <a:lumOff val="15000"/>
                  </a:schemeClr>
                </a:solidFill>
              </a:rPr>
              <a:t>Specialist</a:t>
            </a:r>
            <a:r>
              <a:rPr lang="tr-TR" dirty="0">
                <a:solidFill>
                  <a:schemeClr val="tx1">
                    <a:lumMod val="85000"/>
                    <a:lumOff val="15000"/>
                  </a:schemeClr>
                </a:solidFill>
              </a:rPr>
              <a:t>) ve gönüllüler, çocukların hastane yaşantısına hazırlanmasında ve hastane de yattıkları süre boyunca desteklenmelerinde etkin bir rol üstlenmektedirler. </a:t>
            </a:r>
            <a:endParaRPr lang="tr-TR" dirty="0" smtClean="0">
              <a:solidFill>
                <a:schemeClr val="tx1">
                  <a:lumMod val="85000"/>
                  <a:lumOff val="15000"/>
                </a:schemeClr>
              </a:solidFill>
            </a:endParaRPr>
          </a:p>
          <a:p>
            <a:pPr marL="0" indent="0" algn="just">
              <a:buNone/>
            </a:pPr>
            <a:r>
              <a:rPr lang="tr-TR" dirty="0" smtClean="0">
                <a:solidFill>
                  <a:schemeClr val="tx1">
                    <a:lumMod val="85000"/>
                    <a:lumOff val="15000"/>
                  </a:schemeClr>
                </a:solidFill>
              </a:rPr>
              <a:t>Eğitim-oyun </a:t>
            </a:r>
            <a:r>
              <a:rPr lang="tr-TR" dirty="0">
                <a:solidFill>
                  <a:schemeClr val="tx1">
                    <a:lumMod val="85000"/>
                    <a:lumOff val="15000"/>
                  </a:schemeClr>
                </a:solidFill>
              </a:rPr>
              <a:t>terapistleri, müzik terapistleri, yaratıcı sanat terapisi, evcil hayvan terapi programı, çocuk ve medya programları yurt dışındaki hastanelerde </a:t>
            </a:r>
            <a:r>
              <a:rPr lang="tr-TR" dirty="0" err="1">
                <a:solidFill>
                  <a:schemeClr val="tx1">
                    <a:lumMod val="85000"/>
                    <a:lumOff val="15000"/>
                  </a:schemeClr>
                </a:solidFill>
              </a:rPr>
              <a:t>yatakbaşı</a:t>
            </a:r>
            <a:r>
              <a:rPr lang="tr-TR" dirty="0">
                <a:solidFill>
                  <a:schemeClr val="tx1">
                    <a:lumMod val="85000"/>
                    <a:lumOff val="15000"/>
                  </a:schemeClr>
                </a:solidFill>
              </a:rPr>
              <a:t> destekte kullanılan yaygın uygulamalardır. </a:t>
            </a:r>
            <a:endParaRPr lang="tr-TR" dirty="0" smtClean="0">
              <a:solidFill>
                <a:schemeClr val="tx1">
                  <a:lumMod val="85000"/>
                  <a:lumOff val="15000"/>
                </a:schemeClr>
              </a:solidFill>
            </a:endParaRPr>
          </a:p>
          <a:p>
            <a:pPr marL="0" indent="0" algn="just">
              <a:buNone/>
            </a:pPr>
            <a:r>
              <a:rPr lang="tr-TR" dirty="0">
                <a:solidFill>
                  <a:schemeClr val="tx1">
                    <a:lumMod val="85000"/>
                    <a:lumOff val="15000"/>
                  </a:schemeClr>
                </a:solidFill>
              </a:rPr>
              <a:t>Çocuk yaşam uzmanları genellikle doktorlar, hemşireler, sosyal hizmet uzmanları, terapistler, öğretmenler ve aileler ile disiplinler arası bir ekip üyesi olarak çalışmaktadır. Çocuk yaşam uzmanları </a:t>
            </a:r>
            <a:r>
              <a:rPr lang="tr-TR" dirty="0" err="1">
                <a:solidFill>
                  <a:schemeClr val="tx1">
                    <a:lumMod val="85000"/>
                    <a:lumOff val="15000"/>
                  </a:schemeClr>
                </a:solidFill>
              </a:rPr>
              <a:t>psikososyal</a:t>
            </a:r>
            <a:r>
              <a:rPr lang="tr-TR" dirty="0">
                <a:solidFill>
                  <a:schemeClr val="tx1">
                    <a:lumMod val="85000"/>
                    <a:lumOff val="15000"/>
                  </a:schemeClr>
                </a:solidFill>
              </a:rPr>
              <a:t> ihtiyaçlara odaklanarak aile merkezli bakım yoluyla destek sağlamaktadır. </a:t>
            </a:r>
            <a:endParaRPr lang="tr-TR" dirty="0" smtClean="0">
              <a:solidFill>
                <a:schemeClr val="tx1">
                  <a:lumMod val="85000"/>
                  <a:lumOff val="15000"/>
                </a:schemeClr>
              </a:solidFill>
            </a:endParaRPr>
          </a:p>
          <a:p>
            <a:pPr marL="0" lvl="0" indent="0" algn="just">
              <a:buNone/>
            </a:pPr>
            <a:r>
              <a:rPr lang="tr-TR" dirty="0" smtClean="0">
                <a:solidFill>
                  <a:schemeClr val="tx1">
                    <a:lumMod val="85000"/>
                    <a:lumOff val="15000"/>
                  </a:schemeClr>
                </a:solidFill>
              </a:rPr>
              <a:t>Tedavi ve destekleyici oyun aktiviteleri kullanarak çocukların korkularını ve sağlık deneyimi ile ilişkili kaygılarının azaltılması,</a:t>
            </a:r>
          </a:p>
          <a:p>
            <a:pPr marL="0" lvl="0" indent="0" algn="just">
              <a:buNone/>
            </a:pPr>
            <a:r>
              <a:rPr lang="tr-TR" dirty="0" smtClean="0">
                <a:solidFill>
                  <a:schemeClr val="tx1">
                    <a:lumMod val="85000"/>
                    <a:lumOff val="15000"/>
                  </a:schemeClr>
                </a:solidFill>
              </a:rPr>
              <a:t>Duygusal </a:t>
            </a:r>
            <a:r>
              <a:rPr lang="tr-TR" dirty="0">
                <a:solidFill>
                  <a:schemeClr val="tx1">
                    <a:lumMod val="85000"/>
                    <a:lumOff val="15000"/>
                  </a:schemeClr>
                </a:solidFill>
              </a:rPr>
              <a:t>destek, oyun odası ya da </a:t>
            </a:r>
            <a:r>
              <a:rPr lang="tr-TR" dirty="0" err="1">
                <a:solidFill>
                  <a:schemeClr val="tx1">
                    <a:lumMod val="85000"/>
                    <a:lumOff val="15000"/>
                  </a:schemeClr>
                </a:solidFill>
              </a:rPr>
              <a:t>yatakbaşı</a:t>
            </a:r>
            <a:r>
              <a:rPr lang="tr-TR" dirty="0">
                <a:solidFill>
                  <a:schemeClr val="tx1">
                    <a:lumMod val="85000"/>
                    <a:lumOff val="15000"/>
                  </a:schemeClr>
                </a:solidFill>
              </a:rPr>
              <a:t> destek ortamının oluşturulması,</a:t>
            </a:r>
          </a:p>
          <a:p>
            <a:pPr marL="0" lvl="0" indent="0" algn="just">
              <a:buNone/>
            </a:pPr>
            <a:r>
              <a:rPr lang="tr-TR" dirty="0">
                <a:solidFill>
                  <a:schemeClr val="tx1">
                    <a:lumMod val="85000"/>
                    <a:lumOff val="15000"/>
                  </a:schemeClr>
                </a:solidFill>
              </a:rPr>
              <a:t>Testler, ameliyatlar ve/veya diğer tıbbi uygulamaları geçiren çocuklar için hazırlık, alışma ve destek sağlanması,</a:t>
            </a:r>
          </a:p>
          <a:p>
            <a:pPr marL="0" lvl="0" indent="0" algn="just">
              <a:buNone/>
            </a:pPr>
            <a:r>
              <a:rPr lang="tr-TR" dirty="0">
                <a:solidFill>
                  <a:schemeClr val="tx1">
                    <a:lumMod val="85000"/>
                    <a:lumOff val="15000"/>
                  </a:schemeClr>
                </a:solidFill>
              </a:rPr>
              <a:t>Çocuğun hastane ve sağlık deneyiminden etkilenebilecek bir kardeş var ise onun için gerekli desteğin sağlanması görevlerinden </a:t>
            </a:r>
            <a:r>
              <a:rPr lang="tr-TR" dirty="0" smtClean="0">
                <a:solidFill>
                  <a:schemeClr val="tx1">
                    <a:lumMod val="85000"/>
                    <a:lumOff val="15000"/>
                  </a:schemeClr>
                </a:solidFill>
              </a:rPr>
              <a:t>bazılarıdır.</a:t>
            </a:r>
          </a:p>
          <a:p>
            <a:pPr marL="0" indent="0" algn="just">
              <a:buNone/>
            </a:pPr>
            <a:r>
              <a:rPr lang="tr-TR" dirty="0">
                <a:solidFill>
                  <a:schemeClr val="tx1">
                    <a:lumMod val="85000"/>
                    <a:lumOff val="15000"/>
                  </a:schemeClr>
                </a:solidFill>
              </a:rPr>
              <a:t>Yurtdışında </a:t>
            </a:r>
            <a:r>
              <a:rPr lang="tr-TR" dirty="0" err="1">
                <a:solidFill>
                  <a:schemeClr val="tx1">
                    <a:lumMod val="85000"/>
                    <a:lumOff val="15000"/>
                  </a:schemeClr>
                </a:solidFill>
              </a:rPr>
              <a:t>yatakbaşı</a:t>
            </a:r>
            <a:r>
              <a:rPr lang="tr-TR" dirty="0">
                <a:solidFill>
                  <a:schemeClr val="tx1">
                    <a:lumMod val="85000"/>
                    <a:lumOff val="15000"/>
                  </a:schemeClr>
                </a:solidFill>
              </a:rPr>
              <a:t> destek uygulamaları kapsamında sanat terapisi, müzik terapisi, </a:t>
            </a:r>
            <a:r>
              <a:rPr lang="tr-TR" dirty="0" err="1">
                <a:solidFill>
                  <a:schemeClr val="tx1">
                    <a:lumMod val="85000"/>
                    <a:lumOff val="15000"/>
                  </a:schemeClr>
                </a:solidFill>
              </a:rPr>
              <a:t>terapötik</a:t>
            </a:r>
            <a:r>
              <a:rPr lang="tr-TR" dirty="0">
                <a:solidFill>
                  <a:schemeClr val="tx1">
                    <a:lumMod val="85000"/>
                    <a:lumOff val="15000"/>
                  </a:schemeClr>
                </a:solidFill>
              </a:rPr>
              <a:t> oyun, tıbbi oyun, evcil hayvan </a:t>
            </a:r>
            <a:r>
              <a:rPr lang="tr-TR" dirty="0" err="1">
                <a:solidFill>
                  <a:schemeClr val="tx1">
                    <a:lumMod val="85000"/>
                    <a:lumOff val="15000"/>
                  </a:schemeClr>
                </a:solidFill>
              </a:rPr>
              <a:t>terapsi</a:t>
            </a:r>
            <a:r>
              <a:rPr lang="tr-TR" dirty="0">
                <a:solidFill>
                  <a:schemeClr val="tx1">
                    <a:lumMod val="85000"/>
                    <a:lumOff val="15000"/>
                  </a:schemeClr>
                </a:solidFill>
              </a:rPr>
              <a:t> programı başlıca destek programları arasında yer almaktadır.</a:t>
            </a:r>
            <a:r>
              <a:rPr lang="tr-TR" b="1" dirty="0">
                <a:solidFill>
                  <a:schemeClr val="tx1">
                    <a:lumMod val="85000"/>
                    <a:lumOff val="15000"/>
                  </a:schemeClr>
                </a:solidFill>
              </a:rPr>
              <a:t>  </a:t>
            </a:r>
            <a:r>
              <a:rPr lang="tr-TR" dirty="0">
                <a:solidFill>
                  <a:schemeClr val="tx1">
                    <a:lumMod val="85000"/>
                    <a:lumOff val="15000"/>
                  </a:schemeClr>
                </a:solidFill>
              </a:rPr>
              <a:t>Bu uygulamalar kısaca aşağıda tanıtılmıştır</a:t>
            </a:r>
            <a:r>
              <a:rPr lang="tr-TR" dirty="0" smtClean="0">
                <a:solidFill>
                  <a:schemeClr val="tx1">
                    <a:lumMod val="85000"/>
                    <a:lumOff val="15000"/>
                  </a:schemeClr>
                </a:solidFill>
              </a:rPr>
              <a:t>.</a:t>
            </a:r>
          </a:p>
          <a:p>
            <a:pPr marL="0" indent="0" algn="just">
              <a:buNone/>
            </a:pPr>
            <a:endParaRPr lang="tr-TR" dirty="0">
              <a:solidFill>
                <a:schemeClr val="tx1">
                  <a:lumMod val="85000"/>
                  <a:lumOff val="15000"/>
                </a:schemeClr>
              </a:solidFill>
            </a:endParaRPr>
          </a:p>
          <a:p>
            <a:pPr marL="0" indent="0" algn="just">
              <a:buNone/>
            </a:pPr>
            <a:r>
              <a:rPr lang="tr-TR" b="1" dirty="0">
                <a:solidFill>
                  <a:schemeClr val="tx1">
                    <a:lumMod val="85000"/>
                    <a:lumOff val="15000"/>
                  </a:schemeClr>
                </a:solidFill>
              </a:rPr>
              <a:t>Sanat Terapisi</a:t>
            </a:r>
          </a:p>
          <a:p>
            <a:pPr marL="0" indent="0" algn="just">
              <a:buNone/>
            </a:pPr>
            <a:r>
              <a:rPr lang="tr-TR" b="1" dirty="0">
                <a:solidFill>
                  <a:schemeClr val="tx1">
                    <a:lumMod val="85000"/>
                    <a:lumOff val="15000"/>
                  </a:schemeClr>
                </a:solidFill>
              </a:rPr>
              <a:t>Müzik Terapisi</a:t>
            </a:r>
            <a:endParaRPr lang="tr-TR" dirty="0">
              <a:solidFill>
                <a:schemeClr val="tx1">
                  <a:lumMod val="85000"/>
                  <a:lumOff val="15000"/>
                </a:schemeClr>
              </a:solidFill>
            </a:endParaRPr>
          </a:p>
          <a:p>
            <a:pPr marL="0" indent="0" algn="just">
              <a:buNone/>
            </a:pPr>
            <a:r>
              <a:rPr lang="tr-TR" b="1" dirty="0">
                <a:solidFill>
                  <a:schemeClr val="tx1">
                    <a:lumMod val="85000"/>
                    <a:lumOff val="15000"/>
                  </a:schemeClr>
                </a:solidFill>
              </a:rPr>
              <a:t>Terapötik Oyun</a:t>
            </a:r>
            <a:endParaRPr lang="tr-TR" dirty="0">
              <a:solidFill>
                <a:schemeClr val="tx1">
                  <a:lumMod val="85000"/>
                  <a:lumOff val="15000"/>
                </a:schemeClr>
              </a:solidFill>
            </a:endParaRPr>
          </a:p>
          <a:p>
            <a:pPr marL="0" indent="0" algn="just">
              <a:buNone/>
            </a:pPr>
            <a:r>
              <a:rPr lang="tr-TR" b="1" dirty="0">
                <a:solidFill>
                  <a:schemeClr val="tx1">
                    <a:lumMod val="85000"/>
                    <a:lumOff val="15000"/>
                  </a:schemeClr>
                </a:solidFill>
              </a:rPr>
              <a:t>Tıbbi Oyun</a:t>
            </a:r>
          </a:p>
          <a:p>
            <a:pPr marL="0" indent="0" algn="just">
              <a:buNone/>
            </a:pPr>
            <a:r>
              <a:rPr lang="tr-TR" b="1" dirty="0">
                <a:solidFill>
                  <a:schemeClr val="tx1">
                    <a:lumMod val="85000"/>
                    <a:lumOff val="15000"/>
                  </a:schemeClr>
                </a:solidFill>
              </a:rPr>
              <a:t>Evcil Hayvan Terapisi Programı</a:t>
            </a:r>
            <a:endParaRPr lang="tr-TR" dirty="0">
              <a:solidFill>
                <a:schemeClr val="tx1">
                  <a:lumMod val="85000"/>
                  <a:lumOff val="15000"/>
                </a:schemeClr>
              </a:solidFill>
            </a:endParaRPr>
          </a:p>
          <a:p>
            <a:pPr marL="0" lvl="0" indent="0" algn="just">
              <a:buNone/>
            </a:pPr>
            <a:endParaRPr lang="tr-TR" dirty="0">
              <a:solidFill>
                <a:schemeClr val="tx1">
                  <a:lumMod val="85000"/>
                  <a:lumOff val="15000"/>
                </a:schemeClr>
              </a:solidFill>
            </a:endParaRPr>
          </a:p>
          <a:p>
            <a:pPr marL="0" indent="0" algn="just">
              <a:buNone/>
            </a:pPr>
            <a:endParaRPr lang="tr-TR" dirty="0">
              <a:solidFill>
                <a:schemeClr val="tx1">
                  <a:lumMod val="85000"/>
                  <a:lumOff val="15000"/>
                </a:schemeClr>
              </a:solidFill>
            </a:endParaRPr>
          </a:p>
        </p:txBody>
      </p:sp>
    </p:spTree>
    <p:extLst>
      <p:ext uri="{BB962C8B-B14F-4D97-AF65-F5344CB8AC3E}">
        <p14:creationId xmlns:p14="http://schemas.microsoft.com/office/powerpoint/2010/main" val="737024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dirty="0">
                <a:solidFill>
                  <a:schemeClr val="tx1">
                    <a:lumMod val="85000"/>
                    <a:lumOff val="15000"/>
                  </a:schemeClr>
                </a:solidFill>
              </a:rPr>
              <a:t>HASTANE OKULLARI/ HASTANE SINIFLARI </a:t>
            </a:r>
            <a:endParaRPr lang="tr-TR" sz="2400" dirty="0">
              <a:solidFill>
                <a:schemeClr val="tx1">
                  <a:lumMod val="85000"/>
                  <a:lumOff val="15000"/>
                </a:schemeClr>
              </a:solidFill>
            </a:endParaRPr>
          </a:p>
        </p:txBody>
      </p:sp>
      <p:sp>
        <p:nvSpPr>
          <p:cNvPr id="3" name="İçerik Yer Tutucusu 2"/>
          <p:cNvSpPr>
            <a:spLocks noGrp="1"/>
          </p:cNvSpPr>
          <p:nvPr>
            <p:ph sz="quarter" idx="1"/>
          </p:nvPr>
        </p:nvSpPr>
        <p:spPr/>
        <p:txBody>
          <a:bodyPr/>
          <a:lstStyle/>
          <a:p>
            <a:pPr marL="0" indent="0" algn="just">
              <a:buNone/>
            </a:pPr>
            <a:r>
              <a:rPr lang="tr-TR" dirty="0">
                <a:solidFill>
                  <a:schemeClr val="tx1">
                    <a:lumMod val="85000"/>
                    <a:lumOff val="15000"/>
                  </a:schemeClr>
                </a:solidFill>
              </a:rPr>
              <a:t>Hastane okulları/ hastane sınıfları; yatarak tedavi gören ve/veya süreğen hastalığı nedeniyle örgün eğitim kurumlarından doğrudan yararlanamayacak durumda olan okul öncesi, ilkokul, ortaokul ve lise çağındaki bireylerin, eğitimlerini kesintisiz sürdürmeleri amacıyla açılmaktadır. Bu okullarda direk öğretmenlerden eğitim alınabildiği gibi, gelişen teknoloji ile birlikte, farklı uzaktan eğitim modelleri de kullanılabilmektedir.</a:t>
            </a:r>
          </a:p>
          <a:p>
            <a:endParaRPr lang="tr-TR" dirty="0">
              <a:solidFill>
                <a:schemeClr val="tx1">
                  <a:lumMod val="85000"/>
                  <a:lumOff val="15000"/>
                </a:schemeClr>
              </a:solidFill>
            </a:endParaRPr>
          </a:p>
        </p:txBody>
      </p:sp>
    </p:spTree>
    <p:extLst>
      <p:ext uri="{BB962C8B-B14F-4D97-AF65-F5344CB8AC3E}">
        <p14:creationId xmlns:p14="http://schemas.microsoft.com/office/powerpoint/2010/main" val="1131658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611560" y="260648"/>
            <a:ext cx="7467600" cy="6048672"/>
          </a:xfrm>
        </p:spPr>
        <p:txBody>
          <a:bodyPr>
            <a:normAutofit fontScale="92500" lnSpcReduction="20000"/>
          </a:bodyPr>
          <a:lstStyle/>
          <a:p>
            <a:pPr marL="0" indent="0">
              <a:buNone/>
            </a:pPr>
            <a:r>
              <a:rPr lang="tr-TR" b="1" dirty="0">
                <a:solidFill>
                  <a:schemeClr val="tx1">
                    <a:lumMod val="85000"/>
                    <a:lumOff val="15000"/>
                  </a:schemeClr>
                </a:solidFill>
              </a:rPr>
              <a:t>Türkiye’de Hastane Okulları/ Hastane </a:t>
            </a:r>
            <a:r>
              <a:rPr lang="tr-TR" b="1" dirty="0" smtClean="0">
                <a:solidFill>
                  <a:schemeClr val="tx1">
                    <a:lumMod val="85000"/>
                    <a:lumOff val="15000"/>
                  </a:schemeClr>
                </a:solidFill>
              </a:rPr>
              <a:t>Sınıfları</a:t>
            </a:r>
            <a:endParaRPr lang="tr-TR" dirty="0">
              <a:solidFill>
                <a:schemeClr val="tx1">
                  <a:lumMod val="85000"/>
                  <a:lumOff val="15000"/>
                </a:schemeClr>
              </a:solidFill>
            </a:endParaRPr>
          </a:p>
          <a:p>
            <a:pPr marL="0" indent="0" algn="just">
              <a:buNone/>
            </a:pPr>
            <a:r>
              <a:rPr lang="tr-TR" dirty="0" smtClean="0">
                <a:solidFill>
                  <a:schemeClr val="tx1">
                    <a:lumMod val="85000"/>
                    <a:lumOff val="15000"/>
                  </a:schemeClr>
                </a:solidFill>
              </a:rPr>
              <a:t>Türkiye’de</a:t>
            </a:r>
            <a:r>
              <a:rPr lang="tr-TR" dirty="0">
                <a:solidFill>
                  <a:schemeClr val="tx1">
                    <a:lumMod val="85000"/>
                    <a:lumOff val="15000"/>
                  </a:schemeClr>
                </a:solidFill>
              </a:rPr>
              <a:t>, hastanede uzun süreli yatan çocukların eğitimi ile ilgili ilk resmi çalışmalar Hacettepe Üniversitesi Çocuk Gelişimi ve Eğitimi Bölümü’nde, üniversitenin Çocuk Hastanesi’nde 1970’li yıllarda başlamıştır. Bu çalışmalar sırasında elde edilen bilgiler, bilimsel çalışmalar ve uygulamalı çalışmalar, Hastane Okulu ile ilgili hazırlıkların belli bir olgunluğa ulaşmasını sağlamıştır. Ardından Prof. Dr. </a:t>
            </a:r>
            <a:r>
              <a:rPr lang="tr-TR" dirty="0" err="1">
                <a:solidFill>
                  <a:schemeClr val="tx1">
                    <a:lumMod val="85000"/>
                    <a:lumOff val="15000"/>
                  </a:schemeClr>
                </a:solidFill>
              </a:rPr>
              <a:t>Necate</a:t>
            </a:r>
            <a:r>
              <a:rPr lang="tr-TR" dirty="0">
                <a:solidFill>
                  <a:schemeClr val="tx1">
                    <a:lumMod val="85000"/>
                    <a:lumOff val="15000"/>
                  </a:schemeClr>
                </a:solidFill>
              </a:rPr>
              <a:t> </a:t>
            </a:r>
            <a:r>
              <a:rPr lang="tr-TR" dirty="0" err="1">
                <a:solidFill>
                  <a:schemeClr val="tx1">
                    <a:lumMod val="85000"/>
                    <a:lumOff val="15000"/>
                  </a:schemeClr>
                </a:solidFill>
              </a:rPr>
              <a:t>Baykoç</a:t>
            </a:r>
            <a:r>
              <a:rPr lang="tr-TR" dirty="0">
                <a:solidFill>
                  <a:schemeClr val="tx1">
                    <a:lumMod val="85000"/>
                    <a:lumOff val="15000"/>
                  </a:schemeClr>
                </a:solidFill>
              </a:rPr>
              <a:t> Dönmez önderliğinde, Milli Eğitim Bakanlığı’na bağlı olarak hastane okullarının açılması ve hastane öğretmenlerinin görevlendirilmesi konusunda çeşitli girişimlerde bulunulmuştur. </a:t>
            </a:r>
            <a:endParaRPr lang="tr-TR" dirty="0" smtClean="0">
              <a:solidFill>
                <a:schemeClr val="tx1">
                  <a:lumMod val="85000"/>
                  <a:lumOff val="15000"/>
                </a:schemeClr>
              </a:solidFill>
            </a:endParaRPr>
          </a:p>
          <a:p>
            <a:pPr marL="0" indent="0" algn="just">
              <a:buNone/>
            </a:pPr>
            <a:r>
              <a:rPr lang="tr-TR" dirty="0">
                <a:solidFill>
                  <a:schemeClr val="tx1">
                    <a:lumMod val="85000"/>
                    <a:lumOff val="15000"/>
                  </a:schemeClr>
                </a:solidFill>
              </a:rPr>
              <a:t>Çocuğun tedavi sürecine ve durumuna göre eğitim-öğretim faaliyeti sürdürülür. Çocuk eğer sınıfa gelemeyecek durumda ise, yanına öğretmeni gider ve uygun olduğu şekilde eğitimi sürdürülür. Eğer öğrencinin sağlık durumu uygunsa, sınıfa gelir ve arkadaşlarıyla birlikte eğitim alır. Burada alınan eğitim, büyük oranda birleştirilmiş sınıf ve bireyselleştirilmiş eğitim mantığıyla yürütülür.</a:t>
            </a:r>
          </a:p>
          <a:p>
            <a:pPr marL="0" indent="0" algn="just">
              <a:buNone/>
            </a:pPr>
            <a:endParaRPr lang="tr-TR" dirty="0">
              <a:solidFill>
                <a:schemeClr val="tx1">
                  <a:lumMod val="85000"/>
                  <a:lumOff val="15000"/>
                </a:schemeClr>
              </a:solidFill>
            </a:endParaRPr>
          </a:p>
        </p:txBody>
      </p:sp>
    </p:spTree>
    <p:extLst>
      <p:ext uri="{BB962C8B-B14F-4D97-AF65-F5344CB8AC3E}">
        <p14:creationId xmlns:p14="http://schemas.microsoft.com/office/powerpoint/2010/main" val="11826386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188640"/>
            <a:ext cx="7467600" cy="6336704"/>
          </a:xfrm>
        </p:spPr>
        <p:txBody>
          <a:bodyPr>
            <a:normAutofit fontScale="92500"/>
          </a:bodyPr>
          <a:lstStyle/>
          <a:p>
            <a:pPr marL="0" indent="0">
              <a:buNone/>
            </a:pPr>
            <a:r>
              <a:rPr lang="tr-TR" b="1" dirty="0" smtClean="0">
                <a:solidFill>
                  <a:schemeClr val="tx1">
                    <a:lumMod val="85000"/>
                    <a:lumOff val="15000"/>
                  </a:schemeClr>
                </a:solidFill>
              </a:rPr>
              <a:t>Yurt </a:t>
            </a:r>
            <a:r>
              <a:rPr lang="tr-TR" b="1" dirty="0">
                <a:solidFill>
                  <a:schemeClr val="tx1">
                    <a:lumMod val="85000"/>
                    <a:lumOff val="15000"/>
                  </a:schemeClr>
                </a:solidFill>
              </a:rPr>
              <a:t>Dışında Hastane Okulları/ Hastane Sınıfları </a:t>
            </a:r>
            <a:endParaRPr lang="tr-TR" b="1" dirty="0" smtClean="0">
              <a:solidFill>
                <a:schemeClr val="tx1">
                  <a:lumMod val="85000"/>
                  <a:lumOff val="15000"/>
                </a:schemeClr>
              </a:solidFill>
            </a:endParaRPr>
          </a:p>
          <a:p>
            <a:pPr marL="0" indent="0" algn="just">
              <a:buNone/>
            </a:pPr>
            <a:r>
              <a:rPr lang="tr-TR" dirty="0">
                <a:solidFill>
                  <a:schemeClr val="tx1">
                    <a:lumMod val="85000"/>
                    <a:lumOff val="15000"/>
                  </a:schemeClr>
                </a:solidFill>
              </a:rPr>
              <a:t>Ülkemizde olduğu gibi birçok ülkede de hastanede yatarak tedavi gören çocukların eğitim politikasını tanımlamak ve standart bir sistem oluşturmak adına yasal düzenlemeler yapılmıştır. Bunlara örnek olarak, İngiltere’de 2013 yılının Eylül ayında yayınlanan “Hastanede Yatan Çocukların Eğitimleri Yasası” gösterilebilir. Bu eğitim yasasına göre, devlet hastalık veya zorunlu bir nedenden dolayı okulundan uzak kalan ilköğretim çağı çocuklara eğitim vermek için gerekli düzenlemeler yapmak zorundadır</a:t>
            </a:r>
            <a:r>
              <a:rPr lang="tr-TR" dirty="0" smtClean="0">
                <a:solidFill>
                  <a:schemeClr val="tx1">
                    <a:lumMod val="85000"/>
                    <a:lumOff val="15000"/>
                  </a:schemeClr>
                </a:solidFill>
              </a:rPr>
              <a:t>.</a:t>
            </a:r>
          </a:p>
          <a:p>
            <a:pPr marL="0" indent="0" algn="just">
              <a:buNone/>
            </a:pPr>
            <a:r>
              <a:rPr lang="tr-TR" dirty="0">
                <a:solidFill>
                  <a:schemeClr val="tx1">
                    <a:lumMod val="85000"/>
                    <a:lumOff val="15000"/>
                  </a:schemeClr>
                </a:solidFill>
              </a:rPr>
              <a:t>Yasaya göre çocukların hastanede eğitiminin amacı, sağlık sorunları nedeniyle en az 15 gün tam zamanlı normal okula devam edemeyen çocuğun tıbbi ihtiyaçlarına uygun geniş ve dengeli bir eğitime erişmelerini sağlamak, tam zamanlı eğitim veren okullara geri dönüşte uyum sorunu yaşamasını engellemek, akademik başarısızlığı en aza indirmektir. </a:t>
            </a:r>
          </a:p>
          <a:p>
            <a:pPr marL="0" indent="0" algn="just">
              <a:buNone/>
            </a:pPr>
            <a:endParaRPr lang="tr-TR" dirty="0">
              <a:solidFill>
                <a:schemeClr val="tx1">
                  <a:lumMod val="85000"/>
                  <a:lumOff val="15000"/>
                </a:schemeClr>
              </a:solidFill>
            </a:endParaRPr>
          </a:p>
        </p:txBody>
      </p:sp>
    </p:spTree>
    <p:extLst>
      <p:ext uri="{BB962C8B-B14F-4D97-AF65-F5344CB8AC3E}">
        <p14:creationId xmlns:p14="http://schemas.microsoft.com/office/powerpoint/2010/main" val="31275529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340</TotalTime>
  <Words>1304</Words>
  <Application>Microsoft Office PowerPoint</Application>
  <PresentationFormat>Ekran Gösterisi (4:3)</PresentationFormat>
  <Paragraphs>63</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Century Schoolbook</vt:lpstr>
      <vt:lpstr>Wingdings</vt:lpstr>
      <vt:lpstr>Wingdings 2</vt:lpstr>
      <vt:lpstr>Cumba</vt:lpstr>
      <vt:lpstr>HASTA ÇOCUĞA YÖNELİK YATAK BAŞI DESTEK VE EĞİTİM UYGULAMALARI</vt:lpstr>
      <vt:lpstr>YATAKBAŞI DESTEK UYGULAMALARI</vt:lpstr>
      <vt:lpstr>PowerPoint Sunusu</vt:lpstr>
      <vt:lpstr>PowerPoint Sunusu</vt:lpstr>
      <vt:lpstr>PowerPoint Sunusu</vt:lpstr>
      <vt:lpstr>PowerPoint Sunusu</vt:lpstr>
      <vt:lpstr>HASTANE OKULLARI/ HASTANE SINIFLARI </vt:lpstr>
      <vt:lpstr>PowerPoint Sunusu</vt:lpstr>
      <vt:lpstr>PowerPoint Sunusu</vt:lpstr>
      <vt:lpstr>PowerPoint Sunusu</vt:lpstr>
      <vt:lpstr>HASTA ÇOCUKLARIN EVDE EĞİTİMİ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HASTANE VE ÇOCUK</dc:title>
  <dc:creator>Sevilay</dc:creator>
  <cp:lastModifiedBy>LUGEN</cp:lastModifiedBy>
  <cp:revision>33</cp:revision>
  <dcterms:created xsi:type="dcterms:W3CDTF">2017-03-06T06:51:01Z</dcterms:created>
  <dcterms:modified xsi:type="dcterms:W3CDTF">2020-12-12T11:40:46Z</dcterms:modified>
</cp:coreProperties>
</file>