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5" r:id="rId3"/>
    <p:sldId id="306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5" r:id="rId23"/>
    <p:sldId id="286" r:id="rId24"/>
    <p:sldId id="287" r:id="rId25"/>
    <p:sldId id="288" r:id="rId26"/>
    <p:sldId id="289" r:id="rId27"/>
    <p:sldId id="277" r:id="rId28"/>
    <p:sldId id="290" r:id="rId29"/>
    <p:sldId id="291" r:id="rId30"/>
    <p:sldId id="292" r:id="rId31"/>
    <p:sldId id="279" r:id="rId32"/>
    <p:sldId id="293" r:id="rId33"/>
    <p:sldId id="294" r:id="rId34"/>
    <p:sldId id="295" r:id="rId35"/>
    <p:sldId id="297" r:id="rId36"/>
    <p:sldId id="303" r:id="rId37"/>
    <p:sldId id="304" r:id="rId38"/>
    <p:sldId id="298" r:id="rId39"/>
    <p:sldId id="278" r:id="rId40"/>
    <p:sldId id="296" r:id="rId41"/>
    <p:sldId id="299" r:id="rId42"/>
    <p:sldId id="300" r:id="rId43"/>
    <p:sldId id="301" r:id="rId44"/>
    <p:sldId id="280" r:id="rId45"/>
    <p:sldId id="281" r:id="rId46"/>
    <p:sldId id="302" r:id="rId47"/>
    <p:sldId id="282" r:id="rId48"/>
    <p:sldId id="283" r:id="rId49"/>
    <p:sldId id="284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6974-26FA-2840-A32B-38D00C92C8EB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4AD4-250D-4845-B73C-67BB33CC6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6974-26FA-2840-A32B-38D00C92C8EB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4AD4-250D-4845-B73C-67BB33CC6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1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6974-26FA-2840-A32B-38D00C92C8EB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4AD4-250D-4845-B73C-67BB33CC6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6974-26FA-2840-A32B-38D00C92C8EB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4AD4-250D-4845-B73C-67BB33CC6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2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6974-26FA-2840-A32B-38D00C92C8EB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4AD4-250D-4845-B73C-67BB33CC6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3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6974-26FA-2840-A32B-38D00C92C8EB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4AD4-250D-4845-B73C-67BB33CC6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7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6974-26FA-2840-A32B-38D00C92C8EB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4AD4-250D-4845-B73C-67BB33CC6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0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6974-26FA-2840-A32B-38D00C92C8EB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4AD4-250D-4845-B73C-67BB33CC6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5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6974-26FA-2840-A32B-38D00C92C8EB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4AD4-250D-4845-B73C-67BB33CC6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0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6974-26FA-2840-A32B-38D00C92C8EB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4AD4-250D-4845-B73C-67BB33CC6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4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6974-26FA-2840-A32B-38D00C92C8EB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4AD4-250D-4845-B73C-67BB33CC6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2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F6974-26FA-2840-A32B-38D00C92C8EB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F4AD4-250D-4845-B73C-67BB33CC6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9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Hipotalamopitüiter</a:t>
            </a:r>
            <a:r>
              <a:rPr lang="tr-TR" dirty="0" smtClean="0">
                <a:solidFill>
                  <a:srgbClr val="FF0000"/>
                </a:solidFill>
              </a:rPr>
              <a:t> Aks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Adrenal </a:t>
            </a:r>
            <a:r>
              <a:rPr lang="en-US" dirty="0" smtClean="0">
                <a:solidFill>
                  <a:srgbClr val="FF0000"/>
                </a:solidFill>
              </a:rPr>
              <a:t>Bez </a:t>
            </a:r>
            <a:r>
              <a:rPr lang="en-US" dirty="0" err="1" smtClean="0">
                <a:solidFill>
                  <a:srgbClr val="FF0000"/>
                </a:solidFill>
              </a:rPr>
              <a:t>Hastalıkları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000090"/>
                </a:solidFill>
              </a:rPr>
              <a:t>Doç</a:t>
            </a:r>
            <a:r>
              <a:rPr lang="en-US" sz="2800" dirty="0" smtClean="0">
                <a:solidFill>
                  <a:srgbClr val="000090"/>
                </a:solidFill>
              </a:rPr>
              <a:t>. Dr. </a:t>
            </a:r>
            <a:r>
              <a:rPr lang="en-US" sz="2800" dirty="0" err="1" smtClean="0">
                <a:solidFill>
                  <a:srgbClr val="000090"/>
                </a:solidFill>
              </a:rPr>
              <a:t>Özgür</a:t>
            </a:r>
            <a:r>
              <a:rPr lang="en-US" sz="2800" dirty="0" smtClean="0">
                <a:solidFill>
                  <a:srgbClr val="000090"/>
                </a:solidFill>
              </a:rPr>
              <a:t> Demir</a:t>
            </a:r>
          </a:p>
          <a:p>
            <a:r>
              <a:rPr lang="en-US" sz="2800" dirty="0" err="1" smtClean="0">
                <a:solidFill>
                  <a:srgbClr val="000090"/>
                </a:solidFill>
              </a:rPr>
              <a:t>Endokrinoloji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r>
              <a:rPr lang="en-US" sz="2800" dirty="0" err="1" smtClean="0">
                <a:solidFill>
                  <a:srgbClr val="000090"/>
                </a:solidFill>
              </a:rPr>
              <a:t>ve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r>
              <a:rPr lang="en-US" sz="2800" dirty="0" err="1" smtClean="0">
                <a:solidFill>
                  <a:srgbClr val="000090"/>
                </a:solidFill>
              </a:rPr>
              <a:t>Metabolizma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r>
              <a:rPr lang="en-US" sz="2800" dirty="0" err="1" smtClean="0">
                <a:solidFill>
                  <a:srgbClr val="000090"/>
                </a:solidFill>
              </a:rPr>
              <a:t>Hastalıkları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endParaRPr lang="en-US" sz="2800" dirty="0" smtClean="0">
              <a:solidFill>
                <a:schemeClr val="tx2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0178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142805"/>
              </p:ext>
            </p:extLst>
          </p:nvPr>
        </p:nvGraphicFramePr>
        <p:xfrm>
          <a:off x="457200" y="430360"/>
          <a:ext cx="8229600" cy="601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Belirti ve Bulgular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Sıklık</a:t>
                      </a:r>
                      <a:r>
                        <a:rPr lang="en-US" sz="2400" dirty="0" smtClean="0"/>
                        <a:t> 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1" dirty="0" err="1">
                          <a:effectLst/>
                          <a:latin typeface="+mn-lt"/>
                        </a:rPr>
                        <a:t>Güçsüzlük</a:t>
                      </a:r>
                      <a:r>
                        <a:rPr lang="tr-TR" sz="1800" b="1" dirty="0">
                          <a:effectLst/>
                          <a:latin typeface="+mn-lt"/>
                        </a:rPr>
                        <a:t>, </a:t>
                      </a:r>
                      <a:r>
                        <a:rPr lang="tr-TR" sz="1800" b="1" dirty="0" err="1">
                          <a:effectLst/>
                          <a:latin typeface="+mn-lt"/>
                        </a:rPr>
                        <a:t>çabuk</a:t>
                      </a:r>
                      <a:r>
                        <a:rPr lang="tr-TR" sz="1800" b="1" dirty="0">
                          <a:effectLst/>
                          <a:latin typeface="+mn-lt"/>
                        </a:rPr>
                        <a:t> yorulma, </a:t>
                      </a:r>
                      <a:r>
                        <a:rPr lang="tr-TR" sz="1800" b="1" dirty="0" smtClean="0">
                          <a:effectLst/>
                          <a:latin typeface="+mn-lt"/>
                        </a:rPr>
                        <a:t>halsizlik</a:t>
                      </a:r>
                      <a:endParaRPr lang="tr-TR" sz="1800" b="1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1" dirty="0" err="1" smtClean="0">
                          <a:effectLst/>
                          <a:latin typeface="+mn-lt"/>
                        </a:rPr>
                        <a:t>İştahsızlık</a:t>
                      </a:r>
                      <a:endParaRPr lang="tr-TR" sz="1800" b="1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1" dirty="0" err="1">
                          <a:effectLst/>
                          <a:latin typeface="+mn-lt"/>
                        </a:rPr>
                        <a:t>Mide-bağırsak</a:t>
                      </a:r>
                      <a:r>
                        <a:rPr lang="tr-TR" sz="1800" b="1" dirty="0">
                          <a:effectLst/>
                          <a:latin typeface="+mn-lt"/>
                        </a:rPr>
                        <a:t> sistemi belirtileri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i="1" dirty="0">
                          <a:effectLst/>
                          <a:latin typeface="+mn-lt"/>
                        </a:rPr>
                        <a:t>Bulantı </a:t>
                      </a:r>
                      <a:endParaRPr lang="tr-TR" sz="18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 err="1">
                          <a:effectLst/>
                          <a:latin typeface="+mn-lt"/>
                        </a:rPr>
                        <a:t>Kusma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i="1" dirty="0">
                          <a:effectLst/>
                          <a:latin typeface="+mn-lt"/>
                        </a:rPr>
                        <a:t>Kabızlık </a:t>
                      </a:r>
                      <a:endParaRPr lang="tr-TR" sz="18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i="1" dirty="0">
                          <a:effectLst/>
                          <a:latin typeface="+mn-lt"/>
                        </a:rPr>
                        <a:t>Karın </a:t>
                      </a:r>
                      <a:r>
                        <a:rPr lang="tr-TR" sz="1800" i="1" dirty="0" err="1">
                          <a:effectLst/>
                          <a:latin typeface="+mn-lt"/>
                        </a:rPr>
                        <a:t>ağrısı</a:t>
                      </a:r>
                      <a:r>
                        <a:rPr lang="tr-TR" sz="1800" i="1" dirty="0">
                          <a:effectLst/>
                          <a:latin typeface="+mn-lt"/>
                        </a:rPr>
                        <a:t> </a:t>
                      </a:r>
                      <a:endParaRPr lang="tr-TR" sz="18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 err="1">
                          <a:effectLst/>
                          <a:latin typeface="+mn-lt"/>
                        </a:rPr>
                        <a:t>İshal</a:t>
                      </a:r>
                      <a:r>
                        <a:rPr lang="en-US" sz="1800" i="1" dirty="0">
                          <a:effectLst/>
                          <a:latin typeface="+mn-lt"/>
                        </a:rPr>
                        <a:t> 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1" dirty="0">
                          <a:effectLst/>
                          <a:latin typeface="+mn-lt"/>
                        </a:rPr>
                        <a:t>Tuz </a:t>
                      </a:r>
                      <a:r>
                        <a:rPr lang="tr-TR" sz="1800" b="1" dirty="0" err="1" smtClean="0">
                          <a:effectLst/>
                          <a:latin typeface="+mn-lt"/>
                        </a:rPr>
                        <a:t>açlığı</a:t>
                      </a:r>
                      <a:endParaRPr lang="tr-TR" sz="1800" b="1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1" dirty="0">
                          <a:effectLst/>
                          <a:latin typeface="+mn-lt"/>
                        </a:rPr>
                        <a:t>Baş </a:t>
                      </a:r>
                      <a:r>
                        <a:rPr lang="tr-TR" sz="1800" b="1" dirty="0" err="1" smtClean="0">
                          <a:effectLst/>
                          <a:latin typeface="+mn-lt"/>
                        </a:rPr>
                        <a:t>dönmesi</a:t>
                      </a:r>
                      <a:endParaRPr lang="tr-TR" sz="1800" b="1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1" dirty="0">
                          <a:effectLst/>
                          <a:latin typeface="+mn-lt"/>
                        </a:rPr>
                        <a:t>Kas ve eklem </a:t>
                      </a:r>
                      <a:r>
                        <a:rPr lang="tr-TR" sz="1800" b="1" dirty="0" err="1">
                          <a:effectLst/>
                          <a:latin typeface="+mn-lt"/>
                        </a:rPr>
                        <a:t>ağrısı</a:t>
                      </a:r>
                      <a:r>
                        <a:rPr lang="tr-TR" sz="1800" b="1" dirty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6-13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1" dirty="0">
                          <a:effectLst/>
                          <a:latin typeface="+mn-lt"/>
                        </a:rPr>
                        <a:t>Kilo kaybı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1" dirty="0" err="1" smtClean="0">
                          <a:effectLst/>
                          <a:latin typeface="+mn-lt"/>
                        </a:rPr>
                        <a:t>Hiperpigmentasyon</a:t>
                      </a:r>
                      <a:endParaRPr lang="tr-TR" sz="1800" b="1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1" dirty="0">
                          <a:effectLst/>
                          <a:latin typeface="+mn-lt"/>
                        </a:rPr>
                        <a:t>Hipotansiyon (</a:t>
                      </a:r>
                      <a:r>
                        <a:rPr lang="tr-TR" sz="1800" b="1" dirty="0" err="1">
                          <a:effectLst/>
                          <a:latin typeface="+mn-lt"/>
                        </a:rPr>
                        <a:t>sistolik</a:t>
                      </a:r>
                      <a:r>
                        <a:rPr lang="tr-TR" sz="18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1" dirty="0" smtClean="0">
                          <a:effectLst/>
                          <a:latin typeface="+mn-lt"/>
                        </a:rPr>
                        <a:t>KB </a:t>
                      </a:r>
                      <a:r>
                        <a:rPr lang="tr-TR" sz="1800" b="1" dirty="0">
                          <a:effectLst/>
                          <a:latin typeface="+mn-lt"/>
                        </a:rPr>
                        <a:t>&lt;110 mm </a:t>
                      </a:r>
                      <a:r>
                        <a:rPr lang="tr-TR" sz="1800" b="1" dirty="0" smtClean="0">
                          <a:effectLst/>
                          <a:latin typeface="+mn-lt"/>
                        </a:rPr>
                        <a:t>Hg)</a:t>
                      </a:r>
                      <a:endParaRPr lang="tr-TR" sz="1800" b="1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88-94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dirty="0">
                          <a:effectLst/>
                          <a:latin typeface="+mn-lt"/>
                        </a:rPr>
                        <a:t>Vitiligo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7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69808"/>
              </p:ext>
            </p:extLst>
          </p:nvPr>
        </p:nvGraphicFramePr>
        <p:xfrm>
          <a:off x="457200" y="1600200"/>
          <a:ext cx="82296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Laboratuvar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Sıklık</a:t>
                      </a:r>
                      <a:r>
                        <a:rPr lang="en-US" sz="2800" dirty="0" smtClean="0"/>
                        <a:t> 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b="1" dirty="0">
                          <a:effectLst/>
                          <a:latin typeface="+mn-lt"/>
                        </a:rPr>
                        <a:t>Elektrolit </a:t>
                      </a:r>
                      <a:r>
                        <a:rPr lang="tr-TR" sz="2400" b="1" dirty="0" smtClean="0">
                          <a:effectLst/>
                          <a:latin typeface="+mn-lt"/>
                        </a:rPr>
                        <a:t>bozuklukları</a:t>
                      </a:r>
                      <a:endParaRPr lang="tr-TR" sz="2400" b="1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effectLst/>
                          <a:latin typeface="+mn-lt"/>
                        </a:rPr>
                        <a:t>92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i="1" dirty="0" err="1" smtClean="0">
                          <a:effectLst/>
                          <a:latin typeface="+mn-lt"/>
                        </a:rPr>
                        <a:t>Hiponatremi</a:t>
                      </a:r>
                      <a:endParaRPr lang="pl-PL" sz="24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effectLst/>
                          <a:latin typeface="+mn-lt"/>
                        </a:rPr>
                        <a:t>88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i="1" dirty="0" err="1" smtClean="0">
                          <a:effectLst/>
                          <a:latin typeface="+mn-lt"/>
                        </a:rPr>
                        <a:t>Hiperkalemi</a:t>
                      </a:r>
                      <a:endParaRPr lang="fr-FR" sz="24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effectLst/>
                          <a:latin typeface="+mn-lt"/>
                        </a:rPr>
                        <a:t>64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i="1" dirty="0" err="1" smtClean="0">
                          <a:effectLst/>
                          <a:latin typeface="+mn-lt"/>
                        </a:rPr>
                        <a:t>Hiperkalsemi</a:t>
                      </a:r>
                      <a:endParaRPr lang="nb-NO" sz="24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dirty="0" smtClean="0">
                          <a:effectLst/>
                          <a:latin typeface="+mn-lt"/>
                        </a:rPr>
                        <a:t>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1" dirty="0" smtClean="0">
                          <a:effectLst/>
                          <a:latin typeface="+mn-lt"/>
                        </a:rPr>
                        <a:t>Azotemi</a:t>
                      </a:r>
                      <a:endParaRPr lang="hu-HU" sz="2400" b="1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>
                          <a:effectLst/>
                          <a:latin typeface="+mn-lt"/>
                        </a:rPr>
                        <a:t>55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effectLst/>
                          <a:latin typeface="+mn-lt"/>
                        </a:rPr>
                        <a:t>Anemi</a:t>
                      </a:r>
                      <a:endParaRPr lang="tr-TR" sz="2400" b="1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effectLst/>
                          <a:latin typeface="+mn-lt"/>
                        </a:rPr>
                        <a:t>40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b="1" dirty="0">
                          <a:effectLst/>
                          <a:latin typeface="+mn-lt"/>
                        </a:rPr>
                        <a:t>Eozinofili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235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Adrenal </a:t>
            </a:r>
            <a:r>
              <a:rPr lang="en-US" dirty="0" err="1" smtClean="0">
                <a:solidFill>
                  <a:srgbClr val="FF0000"/>
                </a:solidFill>
              </a:rPr>
              <a:t>Yetmezlikte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Tanı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A</a:t>
            </a:r>
            <a:r>
              <a:rPr lang="tr-TR" dirty="0" smtClean="0"/>
              <a:t>drenal </a:t>
            </a:r>
            <a:r>
              <a:rPr lang="tr-TR" dirty="0" err="1"/>
              <a:t>yetmezliğe</a:t>
            </a:r>
            <a:r>
              <a:rPr lang="tr-TR" dirty="0"/>
              <a:t> </a:t>
            </a:r>
            <a:r>
              <a:rPr lang="tr-TR" dirty="0" err="1"/>
              <a:t>gidişte</a:t>
            </a:r>
            <a:r>
              <a:rPr lang="tr-TR" dirty="0"/>
              <a:t> 4 </a:t>
            </a:r>
            <a:r>
              <a:rPr lang="tr-TR" dirty="0" err="1" smtClean="0"/>
              <a:t>dönem</a:t>
            </a:r>
            <a:endParaRPr lang="tr-TR" dirty="0"/>
          </a:p>
          <a:p>
            <a:pPr lvl="1"/>
            <a:r>
              <a:rPr lang="tr-TR" dirty="0" err="1"/>
              <a:t>Dönem</a:t>
            </a:r>
            <a:r>
              <a:rPr lang="tr-TR" dirty="0"/>
              <a:t> </a:t>
            </a:r>
            <a:r>
              <a:rPr lang="tr-TR" dirty="0" smtClean="0"/>
              <a:t>1: </a:t>
            </a:r>
            <a:r>
              <a:rPr lang="tr-TR" dirty="0" err="1"/>
              <a:t>Yüksek</a:t>
            </a:r>
            <a:r>
              <a:rPr lang="tr-TR" dirty="0"/>
              <a:t> renin aktivitesi ve normal veya </a:t>
            </a:r>
            <a:r>
              <a:rPr lang="tr-TR" dirty="0" err="1"/>
              <a:t>düşük</a:t>
            </a:r>
            <a:r>
              <a:rPr lang="tr-TR" dirty="0"/>
              <a:t> </a:t>
            </a:r>
            <a:r>
              <a:rPr lang="tr-TR" dirty="0" err="1" smtClean="0"/>
              <a:t>aldosteron</a:t>
            </a:r>
            <a:endParaRPr lang="tr-TR" dirty="0"/>
          </a:p>
          <a:p>
            <a:pPr lvl="1"/>
            <a:r>
              <a:rPr lang="tr-TR" dirty="0" err="1" smtClean="0"/>
              <a:t>Dönem</a:t>
            </a:r>
            <a:r>
              <a:rPr lang="tr-TR" dirty="0" smtClean="0"/>
              <a:t> </a:t>
            </a:r>
            <a:r>
              <a:rPr lang="tr-TR" dirty="0"/>
              <a:t>2: ACTH uyarısına </a:t>
            </a:r>
            <a:r>
              <a:rPr lang="tr-TR" dirty="0" err="1"/>
              <a:t>bozulmus</a:t>
            </a:r>
            <a:r>
              <a:rPr lang="tr-TR" dirty="0"/>
              <a:t>̧ </a:t>
            </a:r>
            <a:r>
              <a:rPr lang="tr-TR" dirty="0" err="1"/>
              <a:t>kortizol</a:t>
            </a:r>
            <a:r>
              <a:rPr lang="tr-TR" dirty="0"/>
              <a:t> </a:t>
            </a:r>
            <a:r>
              <a:rPr lang="tr-TR" dirty="0" smtClean="0"/>
              <a:t>yanıtı</a:t>
            </a:r>
            <a:endParaRPr lang="tr-TR" dirty="0"/>
          </a:p>
          <a:p>
            <a:pPr lvl="1"/>
            <a:r>
              <a:rPr lang="tr-TR" dirty="0" err="1" smtClean="0"/>
              <a:t>Dönem</a:t>
            </a:r>
            <a:r>
              <a:rPr lang="tr-TR" dirty="0" smtClean="0"/>
              <a:t> </a:t>
            </a:r>
            <a:r>
              <a:rPr lang="tr-TR" dirty="0"/>
              <a:t>3: Normal serum </a:t>
            </a:r>
            <a:r>
              <a:rPr lang="tr-TR" dirty="0" err="1"/>
              <a:t>kortizol</a:t>
            </a:r>
            <a:r>
              <a:rPr lang="tr-TR" dirty="0"/>
              <a:t> </a:t>
            </a:r>
            <a:r>
              <a:rPr lang="tr-TR" dirty="0" err="1"/>
              <a:t>düzeyi</a:t>
            </a:r>
            <a:r>
              <a:rPr lang="tr-TR" dirty="0"/>
              <a:t> ile birlikte </a:t>
            </a:r>
            <a:r>
              <a:rPr lang="tr-TR" dirty="0" err="1"/>
              <a:t>artmıs</a:t>
            </a:r>
            <a:r>
              <a:rPr lang="tr-TR" dirty="0"/>
              <a:t>̧ sabah ACTH </a:t>
            </a:r>
            <a:r>
              <a:rPr lang="tr-TR" dirty="0" err="1"/>
              <a:t>düzeyi</a:t>
            </a:r>
            <a:r>
              <a:rPr lang="tr-TR" dirty="0"/>
              <a:t> </a:t>
            </a:r>
            <a:endParaRPr lang="tr-TR" dirty="0" smtClean="0"/>
          </a:p>
          <a:p>
            <a:pPr lvl="1"/>
            <a:r>
              <a:rPr lang="tr-TR" dirty="0" err="1" smtClean="0"/>
              <a:t>Dönem</a:t>
            </a:r>
            <a:r>
              <a:rPr lang="tr-TR" dirty="0" smtClean="0"/>
              <a:t> </a:t>
            </a:r>
            <a:r>
              <a:rPr lang="tr-TR" dirty="0"/>
              <a:t>4: </a:t>
            </a:r>
            <a:r>
              <a:rPr lang="tr-TR" dirty="0" err="1"/>
              <a:t>Düşük</a:t>
            </a:r>
            <a:r>
              <a:rPr lang="tr-TR" dirty="0"/>
              <a:t> sabah </a:t>
            </a:r>
            <a:r>
              <a:rPr lang="tr-TR" dirty="0" err="1"/>
              <a:t>kortizolu</a:t>
            </a:r>
            <a:r>
              <a:rPr lang="tr-TR" dirty="0"/>
              <a:t>̈ ve </a:t>
            </a:r>
            <a:r>
              <a:rPr lang="tr-TR" dirty="0" err="1"/>
              <a:t>aşikar</a:t>
            </a:r>
            <a:r>
              <a:rPr lang="tr-TR" dirty="0"/>
              <a:t> adrenal yetmezlik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24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Adrenal </a:t>
            </a:r>
            <a:r>
              <a:rPr lang="en-US" dirty="0" err="1">
                <a:solidFill>
                  <a:srgbClr val="FF0000"/>
                </a:solidFill>
              </a:rPr>
              <a:t>Yetmezlikte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Tanı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8972" y="1193917"/>
            <a:ext cx="6414868" cy="54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7705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Adrenal </a:t>
            </a:r>
            <a:r>
              <a:rPr lang="en-US" dirty="0" err="1" smtClean="0">
                <a:solidFill>
                  <a:srgbClr val="FF0000"/>
                </a:solidFill>
              </a:rPr>
              <a:t>Yetmezlikte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dirty="0" err="1" smtClean="0">
                <a:solidFill>
                  <a:srgbClr val="FF0000"/>
                </a:solidFill>
              </a:rPr>
              <a:t>edavi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Tedavide </a:t>
            </a:r>
            <a:r>
              <a:rPr lang="tr-TR" dirty="0" err="1"/>
              <a:t>yaklaşım</a:t>
            </a:r>
            <a:r>
              <a:rPr lang="tr-TR" dirty="0"/>
              <a:t>, eksik olan </a:t>
            </a:r>
            <a:r>
              <a:rPr lang="tr-TR" dirty="0" err="1"/>
              <a:t>glukokortikoid</a:t>
            </a:r>
            <a:r>
              <a:rPr lang="tr-TR" dirty="0"/>
              <a:t>, </a:t>
            </a:r>
            <a:r>
              <a:rPr lang="tr-TR" dirty="0" err="1"/>
              <a:t>mineralokortikoid</a:t>
            </a:r>
            <a:r>
              <a:rPr lang="tr-TR" dirty="0"/>
              <a:t> ve gerekirse </a:t>
            </a:r>
            <a:r>
              <a:rPr lang="tr-TR" dirty="0" err="1"/>
              <a:t>androjenleri</a:t>
            </a:r>
            <a:r>
              <a:rPr lang="tr-TR" dirty="0"/>
              <a:t> yerine koymaktır. </a:t>
            </a:r>
            <a:endParaRPr lang="tr-TR" dirty="0" smtClean="0"/>
          </a:p>
          <a:p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/>
              <a:t>Adrenal Yetmezlik tedavisinde ideal bir </a:t>
            </a:r>
            <a:r>
              <a:rPr lang="tr-TR" dirty="0" err="1"/>
              <a:t>glukokortikoid</a:t>
            </a:r>
            <a:r>
              <a:rPr lang="tr-TR" dirty="0"/>
              <a:t> </a:t>
            </a:r>
            <a:r>
              <a:rPr lang="tr-TR" dirty="0" smtClean="0"/>
              <a:t>tedavisi </a:t>
            </a:r>
            <a:endParaRPr lang="tr-TR" dirty="0"/>
          </a:p>
          <a:p>
            <a:pPr lvl="1"/>
            <a:r>
              <a:rPr lang="tr-TR" dirty="0" err="1"/>
              <a:t>E</a:t>
            </a:r>
            <a:r>
              <a:rPr lang="tr-TR" dirty="0" err="1" smtClean="0"/>
              <a:t>ndojen</a:t>
            </a:r>
            <a:r>
              <a:rPr lang="tr-TR" dirty="0" smtClean="0"/>
              <a:t> </a:t>
            </a:r>
            <a:r>
              <a:rPr lang="tr-TR" dirty="0" err="1"/>
              <a:t>kortizol</a:t>
            </a:r>
            <a:r>
              <a:rPr lang="tr-TR" dirty="0"/>
              <a:t> ritmini taklit edebilmeli</a:t>
            </a:r>
            <a:r>
              <a:rPr lang="tr-TR" dirty="0" smtClean="0"/>
              <a:t>,</a:t>
            </a:r>
            <a:endParaRPr lang="tr-TR" dirty="0"/>
          </a:p>
          <a:p>
            <a:pPr lvl="1"/>
            <a:r>
              <a:rPr lang="tr-TR" dirty="0"/>
              <a:t>M</a:t>
            </a:r>
            <a:r>
              <a:rPr lang="tr-TR" dirty="0" smtClean="0"/>
              <a:t>etabolizması </a:t>
            </a:r>
            <a:r>
              <a:rPr lang="tr-TR" dirty="0"/>
              <a:t>esnasında, bireyler arası </a:t>
            </a:r>
            <a:r>
              <a:rPr lang="tr-TR" dirty="0" err="1"/>
              <a:t>değişkenlik</a:t>
            </a:r>
            <a:r>
              <a:rPr lang="tr-TR" dirty="0"/>
              <a:t> az olmalı, </a:t>
            </a:r>
          </a:p>
          <a:p>
            <a:pPr lvl="1"/>
            <a:r>
              <a:rPr lang="tr-TR" dirty="0"/>
              <a:t>K</a:t>
            </a:r>
            <a:r>
              <a:rPr lang="tr-TR" dirty="0" smtClean="0"/>
              <a:t>olay </a:t>
            </a:r>
            <a:r>
              <a:rPr lang="tr-TR" dirty="0"/>
              <a:t>doz ayarlaması yapılabilmeli</a:t>
            </a:r>
            <a:r>
              <a:rPr lang="tr-TR" dirty="0" smtClean="0"/>
              <a:t>,</a:t>
            </a:r>
            <a:endParaRPr lang="tr-TR" dirty="0"/>
          </a:p>
          <a:p>
            <a:pPr lvl="1"/>
            <a:r>
              <a:rPr lang="tr-TR" dirty="0"/>
              <a:t>Y</a:t>
            </a:r>
            <a:r>
              <a:rPr lang="tr-TR" dirty="0" smtClean="0"/>
              <a:t>an </a:t>
            </a:r>
            <a:r>
              <a:rPr lang="tr-TR" dirty="0"/>
              <a:t>etkileri </a:t>
            </a:r>
            <a:r>
              <a:rPr lang="tr-TR" dirty="0" err="1"/>
              <a:t>mümkün</a:t>
            </a:r>
            <a:r>
              <a:rPr lang="tr-TR" dirty="0"/>
              <a:t> </a:t>
            </a:r>
            <a:r>
              <a:rPr lang="tr-TR" dirty="0" err="1"/>
              <a:t>olduğunca</a:t>
            </a:r>
            <a:r>
              <a:rPr lang="tr-TR" dirty="0"/>
              <a:t> az olmalıdır.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207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Adrenal </a:t>
            </a:r>
            <a:r>
              <a:rPr lang="en-US" dirty="0" err="1">
                <a:solidFill>
                  <a:srgbClr val="FF0000"/>
                </a:solidFill>
              </a:rPr>
              <a:t>Yetmezlikte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Tedavi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Normal </a:t>
            </a:r>
            <a:r>
              <a:rPr lang="tr-TR" dirty="0" err="1"/>
              <a:t>kortizol</a:t>
            </a:r>
            <a:r>
              <a:rPr lang="tr-TR" dirty="0"/>
              <a:t> salınımı </a:t>
            </a:r>
            <a:r>
              <a:rPr lang="tr-TR" dirty="0" smtClean="0"/>
              <a:t>2,7-14 </a:t>
            </a:r>
            <a:r>
              <a:rPr lang="tr-TR" dirty="0"/>
              <a:t>mg/</a:t>
            </a:r>
            <a:r>
              <a:rPr lang="tr-TR" dirty="0" smtClean="0"/>
              <a:t>m</a:t>
            </a:r>
            <a:r>
              <a:rPr lang="tr-TR" baseline="30000" dirty="0" smtClean="0"/>
              <a:t>2</a:t>
            </a:r>
            <a:r>
              <a:rPr lang="tr-TR" dirty="0" smtClean="0"/>
              <a:t>/</a:t>
            </a:r>
            <a:r>
              <a:rPr lang="tr-TR" dirty="0" err="1" smtClean="0"/>
              <a:t>gün</a:t>
            </a:r>
            <a:endParaRPr lang="tr-TR" dirty="0" smtClean="0"/>
          </a:p>
          <a:p>
            <a:r>
              <a:rPr lang="tr-TR" dirty="0" err="1" smtClean="0"/>
              <a:t>Hidrokortizon</a:t>
            </a:r>
            <a:r>
              <a:rPr lang="tr-TR" dirty="0" smtClean="0"/>
              <a:t> </a:t>
            </a:r>
            <a:r>
              <a:rPr lang="tr-TR" dirty="0" err="1" smtClean="0"/>
              <a:t>günlük</a:t>
            </a:r>
            <a:r>
              <a:rPr lang="tr-TR" dirty="0" smtClean="0"/>
              <a:t> </a:t>
            </a:r>
            <a:r>
              <a:rPr lang="tr-TR" dirty="0"/>
              <a:t>doz ortalama </a:t>
            </a:r>
            <a:r>
              <a:rPr lang="tr-TR" dirty="0" smtClean="0"/>
              <a:t>10-12 </a:t>
            </a:r>
            <a:r>
              <a:rPr lang="tr-TR" dirty="0"/>
              <a:t>mg/</a:t>
            </a:r>
            <a:r>
              <a:rPr lang="tr-TR" dirty="0" smtClean="0"/>
              <a:t>m</a:t>
            </a:r>
            <a:r>
              <a:rPr lang="tr-TR" baseline="30000" dirty="0" smtClean="0"/>
              <a:t>2</a:t>
            </a:r>
            <a:r>
              <a:rPr lang="tr-TR" dirty="0" smtClean="0"/>
              <a:t> </a:t>
            </a:r>
            <a:r>
              <a:rPr lang="tr-TR" dirty="0" err="1"/>
              <a:t>dir</a:t>
            </a:r>
            <a:r>
              <a:rPr lang="tr-TR" dirty="0"/>
              <a:t>. </a:t>
            </a:r>
            <a:endParaRPr lang="tr-TR" dirty="0" smtClean="0"/>
          </a:p>
          <a:p>
            <a:pPr lvl="1"/>
            <a:r>
              <a:rPr lang="tr-TR" dirty="0" err="1" smtClean="0"/>
              <a:t>Günlük</a:t>
            </a:r>
            <a:r>
              <a:rPr lang="tr-TR" dirty="0" smtClean="0"/>
              <a:t> </a:t>
            </a:r>
            <a:r>
              <a:rPr lang="tr-TR" dirty="0"/>
              <a:t>doz 2 veya 3 </a:t>
            </a:r>
            <a:r>
              <a:rPr lang="tr-TR" dirty="0" err="1"/>
              <a:t>parçaya</a:t>
            </a:r>
            <a:r>
              <a:rPr lang="tr-TR" dirty="0"/>
              <a:t> </a:t>
            </a:r>
            <a:r>
              <a:rPr lang="tr-TR" dirty="0" err="1"/>
              <a:t>bölünebilir</a:t>
            </a:r>
            <a:r>
              <a:rPr lang="tr-TR" dirty="0"/>
              <a:t>. </a:t>
            </a:r>
            <a:endParaRPr lang="tr-TR" dirty="0" smtClean="0"/>
          </a:p>
          <a:p>
            <a:pPr lvl="1"/>
            <a:r>
              <a:rPr lang="tr-TR" dirty="0" err="1" smtClean="0"/>
              <a:t>Günlük</a:t>
            </a:r>
            <a:r>
              <a:rPr lang="tr-TR" dirty="0" smtClean="0"/>
              <a:t> </a:t>
            </a:r>
            <a:r>
              <a:rPr lang="tr-TR" dirty="0"/>
              <a:t>doz ikiye </a:t>
            </a:r>
            <a:r>
              <a:rPr lang="tr-TR" dirty="0" err="1"/>
              <a:t>bölünüyor</a:t>
            </a:r>
            <a:r>
              <a:rPr lang="tr-TR" dirty="0"/>
              <a:t> ise, toplam dozun 2/3’ ü sabah uyanınca 1/3’ ü ise </a:t>
            </a:r>
            <a:r>
              <a:rPr lang="tr-TR" dirty="0" err="1"/>
              <a:t>öğleden</a:t>
            </a:r>
            <a:r>
              <a:rPr lang="tr-TR" dirty="0"/>
              <a:t> sonra uygulanır. </a:t>
            </a:r>
            <a:endParaRPr lang="tr-TR" dirty="0" smtClean="0"/>
          </a:p>
          <a:p>
            <a:r>
              <a:rPr lang="tr-TR" dirty="0" smtClean="0"/>
              <a:t>Uzun </a:t>
            </a:r>
            <a:r>
              <a:rPr lang="tr-TR" dirty="0"/>
              <a:t>etkili </a:t>
            </a:r>
            <a:r>
              <a:rPr lang="tr-TR" dirty="0" err="1" smtClean="0"/>
              <a:t>steroidlerden</a:t>
            </a:r>
            <a:r>
              <a:rPr lang="tr-TR" dirty="0" smtClean="0"/>
              <a:t> </a:t>
            </a:r>
            <a:r>
              <a:rPr lang="tr-TR" dirty="0" err="1" smtClean="0"/>
              <a:t>günlük</a:t>
            </a:r>
            <a:r>
              <a:rPr lang="tr-TR" dirty="0" smtClean="0"/>
              <a:t> 2,5-5 </a:t>
            </a:r>
            <a:r>
              <a:rPr lang="tr-TR" dirty="0"/>
              <a:t>mg </a:t>
            </a:r>
            <a:r>
              <a:rPr lang="tr-TR" dirty="0" err="1"/>
              <a:t>prednizolon</a:t>
            </a:r>
            <a:r>
              <a:rPr lang="tr-TR" dirty="0"/>
              <a:t> </a:t>
            </a:r>
            <a:endParaRPr lang="tr-TR" dirty="0" smtClean="0"/>
          </a:p>
          <a:p>
            <a:r>
              <a:rPr lang="tr-TR" dirty="0" smtClean="0"/>
              <a:t>Yeni </a:t>
            </a:r>
            <a:r>
              <a:rPr lang="tr-TR" dirty="0"/>
              <a:t>kılavuzlar </a:t>
            </a:r>
            <a:r>
              <a:rPr lang="tr-TR" dirty="0" err="1"/>
              <a:t>Cushingoid</a:t>
            </a:r>
            <a:r>
              <a:rPr lang="tr-TR" dirty="0"/>
              <a:t> yan </a:t>
            </a:r>
            <a:r>
              <a:rPr lang="tr-TR" dirty="0" smtClean="0"/>
              <a:t>etkileri ve </a:t>
            </a:r>
            <a:r>
              <a:rPr lang="tr-TR" dirty="0"/>
              <a:t>doz </a:t>
            </a:r>
            <a:r>
              <a:rPr lang="tr-TR" dirty="0" err="1"/>
              <a:t>titrasyon</a:t>
            </a:r>
            <a:r>
              <a:rPr lang="tr-TR" dirty="0"/>
              <a:t> </a:t>
            </a:r>
            <a:r>
              <a:rPr lang="tr-TR" dirty="0" err="1"/>
              <a:t>güçlüğu</a:t>
            </a:r>
            <a:r>
              <a:rPr lang="tr-TR" dirty="0"/>
              <a:t>̈ nedeniyle </a:t>
            </a:r>
            <a:r>
              <a:rPr lang="tr-TR" dirty="0" err="1"/>
              <a:t>dekzametazon</a:t>
            </a:r>
            <a:r>
              <a:rPr lang="tr-TR" dirty="0"/>
              <a:t> gibi uzun etkili </a:t>
            </a:r>
            <a:r>
              <a:rPr lang="tr-TR" dirty="0" err="1"/>
              <a:t>steroidleri</a:t>
            </a:r>
            <a:r>
              <a:rPr lang="tr-TR" dirty="0"/>
              <a:t> </a:t>
            </a:r>
            <a:r>
              <a:rPr lang="tr-TR" dirty="0" err="1"/>
              <a:t>replasman</a:t>
            </a:r>
            <a:r>
              <a:rPr lang="tr-TR" dirty="0"/>
              <a:t> tedavisinde </a:t>
            </a:r>
            <a:r>
              <a:rPr lang="tr-TR" dirty="0" err="1"/>
              <a:t>önermemektedir</a:t>
            </a:r>
            <a:r>
              <a:rPr lang="tr-TR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26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Adrenal </a:t>
            </a:r>
            <a:r>
              <a:rPr lang="en-US" dirty="0" err="1">
                <a:solidFill>
                  <a:srgbClr val="FF0000"/>
                </a:solidFill>
              </a:rPr>
              <a:t>Yetmezlikte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Tedavi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Doz ayarlamasında klinik belirtiler </a:t>
            </a:r>
            <a:r>
              <a:rPr lang="tr-TR" dirty="0" err="1"/>
              <a:t>büyük</a:t>
            </a:r>
            <a:r>
              <a:rPr lang="tr-TR" dirty="0"/>
              <a:t> </a:t>
            </a:r>
            <a:r>
              <a:rPr lang="tr-TR" dirty="0" err="1"/>
              <a:t>önem</a:t>
            </a:r>
            <a:r>
              <a:rPr lang="tr-TR" dirty="0"/>
              <a:t> </a:t>
            </a:r>
            <a:r>
              <a:rPr lang="tr-TR" dirty="0" err="1"/>
              <a:t>taşır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Adrenal </a:t>
            </a:r>
            <a:r>
              <a:rPr lang="tr-TR" dirty="0"/>
              <a:t>yetmezlik belirtilerinde </a:t>
            </a:r>
            <a:r>
              <a:rPr lang="tr-TR" dirty="0" err="1"/>
              <a:t>düzelme</a:t>
            </a:r>
            <a:r>
              <a:rPr lang="tr-TR" dirty="0"/>
              <a:t> olması dozun yeterli </a:t>
            </a:r>
            <a:r>
              <a:rPr lang="tr-TR" dirty="0" err="1"/>
              <a:t>olduğunu</a:t>
            </a:r>
            <a:r>
              <a:rPr lang="tr-TR" dirty="0"/>
              <a:t>, </a:t>
            </a:r>
            <a:r>
              <a:rPr lang="tr-TR" dirty="0" err="1"/>
              <a:t>cushingoid</a:t>
            </a:r>
            <a:r>
              <a:rPr lang="tr-TR" dirty="0"/>
              <a:t> bulguların </a:t>
            </a:r>
            <a:r>
              <a:rPr lang="tr-TR" dirty="0" err="1"/>
              <a:t>oluşmaya</a:t>
            </a:r>
            <a:r>
              <a:rPr lang="tr-TR" dirty="0"/>
              <a:t> </a:t>
            </a:r>
            <a:r>
              <a:rPr lang="tr-TR" dirty="0" err="1"/>
              <a:t>başlaması</a:t>
            </a:r>
            <a:r>
              <a:rPr lang="tr-TR" dirty="0"/>
              <a:t> ise </a:t>
            </a:r>
            <a:r>
              <a:rPr lang="tr-TR" dirty="0" err="1"/>
              <a:t>aşırı</a:t>
            </a:r>
            <a:r>
              <a:rPr lang="tr-TR" dirty="0"/>
              <a:t> dozu </a:t>
            </a:r>
            <a:r>
              <a:rPr lang="tr-TR" dirty="0" err="1"/>
              <a:t>işaret</a:t>
            </a:r>
            <a:r>
              <a:rPr lang="tr-TR" dirty="0"/>
              <a:t> eder. </a:t>
            </a:r>
            <a:endParaRPr lang="tr-TR" dirty="0" smtClean="0"/>
          </a:p>
          <a:p>
            <a:r>
              <a:rPr lang="tr-TR" dirty="0" smtClean="0"/>
              <a:t>Uzun </a:t>
            </a:r>
            <a:r>
              <a:rPr lang="tr-TR" dirty="0" err="1"/>
              <a:t>süreli</a:t>
            </a:r>
            <a:r>
              <a:rPr lang="tr-TR" dirty="0"/>
              <a:t> tedaviyle </a:t>
            </a:r>
            <a:r>
              <a:rPr lang="tr-TR" dirty="0" err="1"/>
              <a:t>hiperpigmentasyonda</a:t>
            </a:r>
            <a:r>
              <a:rPr lang="tr-TR" dirty="0"/>
              <a:t> azalma beklenir. </a:t>
            </a:r>
            <a:endParaRPr lang="tr-TR" dirty="0" smtClean="0"/>
          </a:p>
          <a:p>
            <a:r>
              <a:rPr lang="tr-TR" dirty="0" smtClean="0"/>
              <a:t>Yerine </a:t>
            </a:r>
            <a:r>
              <a:rPr lang="tr-TR" dirty="0"/>
              <a:t>koyma tedavisi esnasında araya giren </a:t>
            </a:r>
            <a:r>
              <a:rPr lang="tr-TR" dirty="0" err="1"/>
              <a:t>üst</a:t>
            </a:r>
            <a:r>
              <a:rPr lang="tr-TR" dirty="0"/>
              <a:t> solunum yolu enfeksiyonu, </a:t>
            </a:r>
            <a:r>
              <a:rPr lang="tr-TR" dirty="0" err="1" smtClean="0"/>
              <a:t>gastroenterit</a:t>
            </a:r>
            <a:r>
              <a:rPr lang="tr-TR" dirty="0" smtClean="0"/>
              <a:t> </a:t>
            </a:r>
            <a:r>
              <a:rPr lang="tr-TR" dirty="0"/>
              <a:t>gibi hafif hastalıklarda kullanılan </a:t>
            </a:r>
            <a:r>
              <a:rPr lang="tr-TR" dirty="0" err="1"/>
              <a:t>glukokortikoid</a:t>
            </a:r>
            <a:r>
              <a:rPr lang="tr-TR" dirty="0"/>
              <a:t> dozu </a:t>
            </a:r>
            <a:r>
              <a:rPr lang="tr-TR" dirty="0" smtClean="0"/>
              <a:t>2-3 katına, ciddi </a:t>
            </a:r>
            <a:r>
              <a:rPr lang="tr-TR" dirty="0"/>
              <a:t>enfeksiyonlar veya ameliyatlar esnasında doz 10 </a:t>
            </a:r>
            <a:r>
              <a:rPr lang="tr-TR" dirty="0" smtClean="0"/>
              <a:t>katına </a:t>
            </a:r>
            <a:r>
              <a:rPr lang="tr-TR" dirty="0"/>
              <a:t>kadar artırılır ve </a:t>
            </a:r>
            <a:r>
              <a:rPr lang="tr-TR" dirty="0" err="1"/>
              <a:t>paranteral</a:t>
            </a:r>
            <a:r>
              <a:rPr lang="tr-TR" dirty="0"/>
              <a:t> tedaviye </a:t>
            </a:r>
            <a:r>
              <a:rPr lang="tr-TR" dirty="0" err="1"/>
              <a:t>geçilir</a:t>
            </a:r>
            <a:r>
              <a:rPr lang="tr-TR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43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Adrenal </a:t>
            </a:r>
            <a:r>
              <a:rPr lang="en-US" dirty="0" err="1">
                <a:solidFill>
                  <a:srgbClr val="FF0000"/>
                </a:solidFill>
              </a:rPr>
              <a:t>Yetmezlikte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Tedavi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Mineralokortikoid</a:t>
            </a:r>
            <a:r>
              <a:rPr lang="tr-TR" dirty="0"/>
              <a:t> </a:t>
            </a:r>
            <a:r>
              <a:rPr lang="tr-TR" dirty="0" err="1"/>
              <a:t>replasmanında</a:t>
            </a:r>
            <a:r>
              <a:rPr lang="tr-TR" dirty="0"/>
              <a:t> </a:t>
            </a:r>
            <a:r>
              <a:rPr lang="tr-TR" dirty="0" err="1" smtClean="0"/>
              <a:t>fludrokortizon</a:t>
            </a:r>
            <a:r>
              <a:rPr lang="tr-TR" dirty="0" smtClean="0"/>
              <a:t> 0,05-0,2 </a:t>
            </a:r>
            <a:r>
              <a:rPr lang="tr-TR" dirty="0"/>
              <a:t>mg/</a:t>
            </a:r>
            <a:r>
              <a:rPr lang="tr-TR" dirty="0" err="1"/>
              <a:t>gün</a:t>
            </a:r>
            <a:r>
              <a:rPr lang="tr-TR" dirty="0"/>
              <a:t> </a:t>
            </a:r>
            <a:endParaRPr lang="tr-TR" dirty="0" smtClean="0"/>
          </a:p>
          <a:p>
            <a:pPr lvl="1"/>
            <a:r>
              <a:rPr lang="tr-TR" dirty="0" err="1" smtClean="0"/>
              <a:t>Aşırı</a:t>
            </a:r>
            <a:r>
              <a:rPr lang="tr-TR" dirty="0" smtClean="0"/>
              <a:t> </a:t>
            </a:r>
            <a:r>
              <a:rPr lang="tr-TR" dirty="0"/>
              <a:t>terleme nedeniyle su ve tuz </a:t>
            </a:r>
            <a:r>
              <a:rPr lang="tr-TR" dirty="0" smtClean="0"/>
              <a:t>kaybında </a:t>
            </a:r>
            <a:r>
              <a:rPr lang="tr-TR" dirty="0" err="1" smtClean="0"/>
              <a:t>mineralokortikoid</a:t>
            </a:r>
            <a:r>
              <a:rPr lang="tr-TR" dirty="0" smtClean="0"/>
              <a:t> </a:t>
            </a:r>
            <a:r>
              <a:rPr lang="tr-TR" dirty="0"/>
              <a:t>dozunu artırmak gerekebilir. </a:t>
            </a:r>
            <a:endParaRPr lang="tr-TR" dirty="0" smtClean="0"/>
          </a:p>
          <a:p>
            <a:pPr lvl="1"/>
            <a:r>
              <a:rPr lang="tr-TR" dirty="0" smtClean="0"/>
              <a:t>Tedavi </a:t>
            </a:r>
            <a:r>
              <a:rPr lang="tr-TR" dirty="0" err="1"/>
              <a:t>etkinliği</a:t>
            </a:r>
            <a:r>
              <a:rPr lang="tr-TR" dirty="0"/>
              <a:t>, </a:t>
            </a:r>
            <a:endParaRPr lang="tr-TR" dirty="0" smtClean="0"/>
          </a:p>
          <a:p>
            <a:pPr lvl="2"/>
            <a:r>
              <a:rPr lang="tr-TR" dirty="0" err="1"/>
              <a:t>P</a:t>
            </a:r>
            <a:r>
              <a:rPr lang="tr-TR" dirty="0" err="1" smtClean="0"/>
              <a:t>ostural</a:t>
            </a:r>
            <a:r>
              <a:rPr lang="tr-TR" dirty="0" smtClean="0"/>
              <a:t> </a:t>
            </a:r>
            <a:r>
              <a:rPr lang="tr-TR" dirty="0"/>
              <a:t>hipotansiyon </a:t>
            </a:r>
            <a:r>
              <a:rPr lang="tr-TR" dirty="0" smtClean="0"/>
              <a:t>olmaması</a:t>
            </a:r>
            <a:r>
              <a:rPr lang="tr-TR" dirty="0"/>
              <a:t>, </a:t>
            </a:r>
            <a:endParaRPr lang="tr-TR" dirty="0" smtClean="0"/>
          </a:p>
          <a:p>
            <a:pPr lvl="2"/>
            <a:r>
              <a:rPr lang="tr-TR" dirty="0"/>
              <a:t>S</a:t>
            </a:r>
            <a:r>
              <a:rPr lang="tr-TR" dirty="0" smtClean="0"/>
              <a:t>erum </a:t>
            </a:r>
            <a:r>
              <a:rPr lang="tr-TR" dirty="0"/>
              <a:t>K </a:t>
            </a:r>
            <a:r>
              <a:rPr lang="tr-TR" dirty="0" err="1"/>
              <a:t>düzeylerinin</a:t>
            </a:r>
            <a:r>
              <a:rPr lang="tr-TR" dirty="0"/>
              <a:t> </a:t>
            </a:r>
            <a:r>
              <a:rPr lang="tr-TR" dirty="0" smtClean="0"/>
              <a:t>normal </a:t>
            </a:r>
            <a:r>
              <a:rPr lang="tr-TR" dirty="0"/>
              <a:t>olması ile </a:t>
            </a:r>
            <a:r>
              <a:rPr lang="tr-TR" dirty="0" err="1"/>
              <a:t>değerlendirilir</a:t>
            </a:r>
            <a:r>
              <a:rPr lang="tr-TR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29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Akut Adrenal Kriz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Krize yol </a:t>
            </a:r>
            <a:r>
              <a:rPr lang="tr-TR" dirty="0" err="1"/>
              <a:t>açan</a:t>
            </a:r>
            <a:r>
              <a:rPr lang="tr-TR" dirty="0"/>
              <a:t> ana </a:t>
            </a:r>
            <a:r>
              <a:rPr lang="tr-TR" dirty="0" err="1"/>
              <a:t>faktör</a:t>
            </a:r>
            <a:r>
              <a:rPr lang="tr-TR" dirty="0"/>
              <a:t> </a:t>
            </a:r>
            <a:r>
              <a:rPr lang="tr-TR" dirty="0" err="1"/>
              <a:t>mineralokortikoid</a:t>
            </a:r>
            <a:r>
              <a:rPr lang="tr-TR" dirty="0"/>
              <a:t> </a:t>
            </a:r>
            <a:r>
              <a:rPr lang="tr-TR" dirty="0" err="1"/>
              <a:t>eksikliğidir</a:t>
            </a:r>
            <a:r>
              <a:rPr lang="tr-TR" dirty="0"/>
              <a:t> </a:t>
            </a:r>
          </a:p>
          <a:p>
            <a:r>
              <a:rPr lang="tr-TR" dirty="0"/>
              <a:t>T</a:t>
            </a:r>
            <a:r>
              <a:rPr lang="tr-TR" dirty="0" smtClean="0"/>
              <a:t>abloya </a:t>
            </a:r>
            <a:r>
              <a:rPr lang="tr-TR" dirty="0"/>
              <a:t>sıvı </a:t>
            </a:r>
            <a:r>
              <a:rPr lang="tr-TR" dirty="0" err="1"/>
              <a:t>açığı</a:t>
            </a:r>
            <a:r>
              <a:rPr lang="tr-TR" dirty="0"/>
              <a:t> ve hipotansiyon hakimdir </a:t>
            </a:r>
          </a:p>
          <a:p>
            <a:r>
              <a:rPr lang="tr-TR" dirty="0"/>
              <a:t>Hayatı tehdit edici ve acil tedavi gerektiren bir durumdur </a:t>
            </a:r>
          </a:p>
        </p:txBody>
      </p:sp>
    </p:spTree>
    <p:extLst>
      <p:ext uri="{BB962C8B-B14F-4D97-AF65-F5344CB8AC3E}">
        <p14:creationId xmlns:p14="http://schemas.microsoft.com/office/powerpoint/2010/main" val="1108680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Akut Adrenal </a:t>
            </a:r>
            <a:r>
              <a:rPr lang="hr-HR" dirty="0" smtClean="0">
                <a:solidFill>
                  <a:srgbClr val="FF0000"/>
                </a:solidFill>
              </a:rPr>
              <a:t>Kriz Tedavisi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Damar </a:t>
            </a:r>
            <a:r>
              <a:rPr lang="tr-TR" dirty="0"/>
              <a:t>yolu </a:t>
            </a:r>
            <a:r>
              <a:rPr lang="tr-TR" dirty="0" err="1" smtClean="0"/>
              <a:t>açılmalıdır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 smtClean="0"/>
              <a:t>Serum </a:t>
            </a:r>
            <a:r>
              <a:rPr lang="tr-TR" dirty="0"/>
              <a:t>elektrolitleri, </a:t>
            </a:r>
            <a:r>
              <a:rPr lang="tr-TR" dirty="0" err="1"/>
              <a:t>glukoz</a:t>
            </a:r>
            <a:r>
              <a:rPr lang="tr-TR" dirty="0"/>
              <a:t>, bazal plazma </a:t>
            </a:r>
            <a:r>
              <a:rPr lang="tr-TR" dirty="0" err="1"/>
              <a:t>kortizol</a:t>
            </a:r>
            <a:r>
              <a:rPr lang="tr-TR" dirty="0"/>
              <a:t> ve ACTH </a:t>
            </a:r>
            <a:r>
              <a:rPr lang="tr-TR" dirty="0" err="1"/>
              <a:t>ölçümu</a:t>
            </a:r>
            <a:r>
              <a:rPr lang="tr-TR" dirty="0"/>
              <a:t>̈ </a:t>
            </a:r>
            <a:r>
              <a:rPr lang="tr-TR" dirty="0" err="1"/>
              <a:t>için</a:t>
            </a:r>
            <a:r>
              <a:rPr lang="tr-TR" dirty="0"/>
              <a:t> kan </a:t>
            </a:r>
            <a:r>
              <a:rPr lang="tr-TR" dirty="0" smtClean="0"/>
              <a:t>alınır.</a:t>
            </a:r>
            <a:endParaRPr lang="tr-TR" dirty="0"/>
          </a:p>
          <a:p>
            <a:r>
              <a:rPr lang="tr-TR" dirty="0" smtClean="0"/>
              <a:t>Sıvı </a:t>
            </a:r>
            <a:r>
              <a:rPr lang="tr-TR" dirty="0"/>
              <a:t>tedavisi: </a:t>
            </a:r>
            <a:r>
              <a:rPr lang="tr-TR" dirty="0" smtClean="0"/>
              <a:t>2-3 L </a:t>
            </a:r>
            <a:r>
              <a:rPr lang="tr-TR" dirty="0" err="1"/>
              <a:t>izotonik</a:t>
            </a:r>
            <a:r>
              <a:rPr lang="tr-TR" dirty="0"/>
              <a:t> </a:t>
            </a:r>
            <a:r>
              <a:rPr lang="tr-TR" dirty="0" err="1"/>
              <a:t>saline</a:t>
            </a:r>
            <a:r>
              <a:rPr lang="tr-TR" dirty="0"/>
              <a:t> </a:t>
            </a:r>
            <a:r>
              <a:rPr lang="tr-TR" dirty="0" err="1"/>
              <a:t>solüsyonu</a:t>
            </a:r>
            <a:r>
              <a:rPr lang="tr-TR" dirty="0"/>
              <a:t> hızla </a:t>
            </a:r>
            <a:r>
              <a:rPr lang="tr-TR" dirty="0" err="1"/>
              <a:t>infüze</a:t>
            </a:r>
            <a:r>
              <a:rPr lang="tr-TR" dirty="0"/>
              <a:t> edilir (</a:t>
            </a:r>
            <a:r>
              <a:rPr lang="tr-TR" dirty="0" smtClean="0"/>
              <a:t>2-6 saat</a:t>
            </a:r>
            <a:r>
              <a:rPr lang="tr-TR" dirty="0"/>
              <a:t>)</a:t>
            </a:r>
          </a:p>
          <a:p>
            <a:r>
              <a:rPr lang="tr-TR" dirty="0" err="1"/>
              <a:t>H</a:t>
            </a:r>
            <a:r>
              <a:rPr lang="tr-TR" dirty="0" err="1" smtClean="0"/>
              <a:t>emodinamik</a:t>
            </a:r>
            <a:r>
              <a:rPr lang="tr-TR" dirty="0" smtClean="0"/>
              <a:t> </a:t>
            </a:r>
            <a:r>
              <a:rPr lang="tr-TR" dirty="0"/>
              <a:t>parametreler, idrar </a:t>
            </a:r>
            <a:r>
              <a:rPr lang="tr-TR" dirty="0" err="1"/>
              <a:t>çıkışı</a:t>
            </a:r>
            <a:r>
              <a:rPr lang="tr-TR" dirty="0"/>
              <a:t> ve serum elektrolitleri yakın takip edilmelidir. </a:t>
            </a:r>
            <a:endParaRPr lang="tr-TR" dirty="0" smtClean="0"/>
          </a:p>
          <a:p>
            <a:r>
              <a:rPr lang="tr-TR" dirty="0" smtClean="0"/>
              <a:t>Tabloya </a:t>
            </a:r>
            <a:r>
              <a:rPr lang="tr-TR" dirty="0"/>
              <a:t>hipoglisemi </a:t>
            </a:r>
            <a:r>
              <a:rPr lang="tr-TR" dirty="0" err="1"/>
              <a:t>eşlik</a:t>
            </a:r>
            <a:r>
              <a:rPr lang="tr-TR" dirty="0"/>
              <a:t> ediyorsa </a:t>
            </a:r>
            <a:r>
              <a:rPr lang="tr-TR" dirty="0" err="1"/>
              <a:t>izotonik</a:t>
            </a:r>
            <a:r>
              <a:rPr lang="tr-TR" dirty="0"/>
              <a:t> ile birlikte %5 Dekstroz </a:t>
            </a:r>
            <a:r>
              <a:rPr lang="tr-TR" dirty="0" err="1"/>
              <a:t>solüsyonları</a:t>
            </a:r>
            <a:r>
              <a:rPr lang="tr-TR" dirty="0"/>
              <a:t> da </a:t>
            </a:r>
            <a:r>
              <a:rPr lang="tr-TR" dirty="0" smtClean="0"/>
              <a:t>verilebilir. </a:t>
            </a:r>
          </a:p>
          <a:p>
            <a:r>
              <a:rPr lang="tr-TR" dirty="0" smtClean="0"/>
              <a:t>Sıvı </a:t>
            </a:r>
            <a:r>
              <a:rPr lang="tr-TR" dirty="0"/>
              <a:t>tedavisine hastanın genel durumuna </a:t>
            </a:r>
            <a:r>
              <a:rPr lang="tr-TR" dirty="0" err="1"/>
              <a:t>göre</a:t>
            </a:r>
            <a:r>
              <a:rPr lang="tr-TR" dirty="0"/>
              <a:t> </a:t>
            </a:r>
            <a:r>
              <a:rPr lang="tr-TR" dirty="0" smtClean="0"/>
              <a:t>24-48 </a:t>
            </a:r>
            <a:r>
              <a:rPr lang="tr-TR" dirty="0"/>
              <a:t>saat devam edilir.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7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38280"/>
            <a:ext cx="82296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24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Akut Adrenal Kriz Tedavisi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Daha </a:t>
            </a:r>
            <a:r>
              <a:rPr lang="tr-TR" dirty="0" err="1"/>
              <a:t>önce</a:t>
            </a:r>
            <a:r>
              <a:rPr lang="tr-TR" dirty="0"/>
              <a:t> adrenal yetmezlik </a:t>
            </a:r>
            <a:r>
              <a:rPr lang="tr-TR" dirty="0" smtClean="0"/>
              <a:t>tanısı yoksa</a:t>
            </a:r>
          </a:p>
          <a:p>
            <a:pPr lvl="1"/>
            <a:r>
              <a:rPr lang="tr-TR" dirty="0"/>
              <a:t>S</a:t>
            </a:r>
            <a:r>
              <a:rPr lang="tr-TR" dirty="0" smtClean="0"/>
              <a:t>erum </a:t>
            </a:r>
            <a:r>
              <a:rPr lang="tr-TR" dirty="0" err="1"/>
              <a:t>kortizol</a:t>
            </a:r>
            <a:r>
              <a:rPr lang="tr-TR" dirty="0"/>
              <a:t> </a:t>
            </a:r>
            <a:r>
              <a:rPr lang="tr-TR" dirty="0" err="1"/>
              <a:t>düzeyini</a:t>
            </a:r>
            <a:r>
              <a:rPr lang="tr-TR" dirty="0"/>
              <a:t> </a:t>
            </a:r>
            <a:r>
              <a:rPr lang="tr-TR" dirty="0" err="1" smtClean="0"/>
              <a:t>etkilemediği</a:t>
            </a:r>
            <a:r>
              <a:rPr lang="tr-TR" dirty="0" smtClean="0"/>
              <a:t> </a:t>
            </a:r>
            <a:r>
              <a:rPr lang="tr-TR" dirty="0" err="1"/>
              <a:t>için</a:t>
            </a:r>
            <a:r>
              <a:rPr lang="tr-TR" dirty="0"/>
              <a:t> </a:t>
            </a:r>
            <a:r>
              <a:rPr lang="tr-TR" dirty="0" smtClean="0"/>
              <a:t>iv </a:t>
            </a:r>
            <a:r>
              <a:rPr lang="tr-TR" dirty="0" err="1" smtClean="0"/>
              <a:t>deksametazon</a:t>
            </a:r>
            <a:endParaRPr lang="tr-TR" dirty="0" smtClean="0"/>
          </a:p>
          <a:p>
            <a:pPr lvl="1"/>
            <a:r>
              <a:rPr lang="tr-TR" dirty="0" smtClean="0"/>
              <a:t>4 </a:t>
            </a:r>
            <a:r>
              <a:rPr lang="tr-TR" dirty="0"/>
              <a:t>mg </a:t>
            </a:r>
            <a:r>
              <a:rPr lang="tr-TR" dirty="0" err="1"/>
              <a:t>deksametazon</a:t>
            </a:r>
            <a:r>
              <a:rPr lang="tr-TR" dirty="0"/>
              <a:t> </a:t>
            </a:r>
            <a:r>
              <a:rPr lang="tr-TR" dirty="0" smtClean="0"/>
              <a:t>iv </a:t>
            </a:r>
            <a:r>
              <a:rPr lang="tr-TR" dirty="0"/>
              <a:t>olarak </a:t>
            </a:r>
            <a:r>
              <a:rPr lang="tr-TR" dirty="0" smtClean="0"/>
              <a:t>1-5 </a:t>
            </a:r>
            <a:r>
              <a:rPr lang="tr-TR" dirty="0"/>
              <a:t>dk. </a:t>
            </a:r>
            <a:r>
              <a:rPr lang="tr-TR" dirty="0" err="1"/>
              <a:t>içinde</a:t>
            </a:r>
            <a:r>
              <a:rPr lang="tr-TR" dirty="0"/>
              <a:t> </a:t>
            </a:r>
            <a:r>
              <a:rPr lang="tr-TR" dirty="0" err="1" smtClean="0"/>
              <a:t>inf</a:t>
            </a:r>
            <a:r>
              <a:rPr lang="tr-TR" dirty="0" smtClean="0"/>
              <a:t> , doz 12 </a:t>
            </a:r>
            <a:r>
              <a:rPr lang="tr-TR" dirty="0"/>
              <a:t>saat arayla </a:t>
            </a:r>
            <a:r>
              <a:rPr lang="tr-TR" dirty="0" smtClean="0"/>
              <a:t>tekrar</a:t>
            </a:r>
          </a:p>
          <a:p>
            <a:r>
              <a:rPr lang="tr-TR" dirty="0" smtClean="0"/>
              <a:t>Bilinen </a:t>
            </a:r>
            <a:r>
              <a:rPr lang="tr-TR" dirty="0"/>
              <a:t>adrenal </a:t>
            </a:r>
            <a:r>
              <a:rPr lang="tr-TR" dirty="0" err="1"/>
              <a:t>yetmezliği</a:t>
            </a:r>
            <a:r>
              <a:rPr lang="tr-TR" dirty="0"/>
              <a:t> olan hastalarda </a:t>
            </a:r>
            <a:endParaRPr lang="tr-TR" dirty="0" smtClean="0"/>
          </a:p>
          <a:p>
            <a:pPr lvl="1"/>
            <a:r>
              <a:rPr lang="tr-TR" dirty="0" err="1"/>
              <a:t>H</a:t>
            </a:r>
            <a:r>
              <a:rPr lang="tr-TR" dirty="0" err="1" smtClean="0"/>
              <a:t>idrokortizon</a:t>
            </a:r>
            <a:r>
              <a:rPr lang="tr-TR" dirty="0" smtClean="0"/>
              <a:t> </a:t>
            </a:r>
            <a:r>
              <a:rPr lang="tr-TR" dirty="0"/>
              <a:t>100 mg </a:t>
            </a:r>
            <a:r>
              <a:rPr lang="tr-TR" dirty="0" smtClean="0"/>
              <a:t>İV, </a:t>
            </a:r>
            <a:r>
              <a:rPr lang="tr-TR" dirty="0"/>
              <a:t>doz 6 saat arayla </a:t>
            </a:r>
            <a:r>
              <a:rPr lang="tr-TR" dirty="0" smtClean="0"/>
              <a:t>tekrar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28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Akut Adrenal Kriz Tedavisi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Hastanın genel durumu </a:t>
            </a:r>
            <a:r>
              <a:rPr lang="tr-TR" dirty="0" err="1"/>
              <a:t>düzeliyorsa</a:t>
            </a:r>
            <a:r>
              <a:rPr lang="tr-TR" dirty="0"/>
              <a:t>, </a:t>
            </a:r>
            <a:r>
              <a:rPr lang="tr-TR" dirty="0" err="1"/>
              <a:t>önerilen</a:t>
            </a:r>
            <a:r>
              <a:rPr lang="tr-TR" dirty="0"/>
              <a:t> doz her </a:t>
            </a:r>
            <a:r>
              <a:rPr lang="tr-TR" dirty="0" err="1"/>
              <a:t>gün</a:t>
            </a:r>
            <a:r>
              <a:rPr lang="tr-TR" dirty="0"/>
              <a:t> %50 azaltılarak, oral </a:t>
            </a:r>
            <a:r>
              <a:rPr lang="tr-TR" dirty="0" err="1"/>
              <a:t>replasman</a:t>
            </a:r>
            <a:r>
              <a:rPr lang="tr-TR" dirty="0"/>
              <a:t> tedavisine </a:t>
            </a:r>
            <a:r>
              <a:rPr lang="tr-TR" dirty="0" err="1"/>
              <a:t>geçilene</a:t>
            </a:r>
            <a:r>
              <a:rPr lang="tr-TR" dirty="0"/>
              <a:t> kadar devam edilir. </a:t>
            </a:r>
            <a:endParaRPr lang="tr-TR" dirty="0" smtClean="0"/>
          </a:p>
          <a:p>
            <a:r>
              <a:rPr lang="tr-TR" dirty="0" smtClean="0"/>
              <a:t>Sıvı </a:t>
            </a:r>
            <a:r>
              <a:rPr lang="tr-TR" dirty="0"/>
              <a:t>tedavisi </a:t>
            </a:r>
            <a:r>
              <a:rPr lang="tr-TR" dirty="0" err="1"/>
              <a:t>kesildiğinde</a:t>
            </a:r>
            <a:r>
              <a:rPr lang="tr-TR" dirty="0"/>
              <a:t> veya </a:t>
            </a:r>
            <a:r>
              <a:rPr lang="tr-TR" dirty="0" err="1" smtClean="0"/>
              <a:t>glukortikoid</a:t>
            </a:r>
            <a:r>
              <a:rPr lang="tr-TR" dirty="0" smtClean="0"/>
              <a:t> </a:t>
            </a:r>
            <a:r>
              <a:rPr lang="tr-TR" dirty="0"/>
              <a:t>dozu </a:t>
            </a:r>
            <a:r>
              <a:rPr lang="tr-TR" dirty="0" err="1"/>
              <a:t>azaltıldığında</a:t>
            </a:r>
            <a:r>
              <a:rPr lang="tr-TR" dirty="0"/>
              <a:t> </a:t>
            </a:r>
            <a:r>
              <a:rPr lang="tr-TR" dirty="0" err="1"/>
              <a:t>mineralokortikoid</a:t>
            </a:r>
            <a:r>
              <a:rPr lang="tr-TR" dirty="0"/>
              <a:t> </a:t>
            </a:r>
            <a:r>
              <a:rPr lang="tr-TR" dirty="0" err="1"/>
              <a:t>replasman</a:t>
            </a:r>
            <a:r>
              <a:rPr lang="tr-TR" dirty="0"/>
              <a:t> tedavisine </a:t>
            </a:r>
            <a:r>
              <a:rPr lang="tr-TR" dirty="0" err="1"/>
              <a:t>başlanılmalıdır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/>
              <a:t>Krizi tetikleyen durumlar (</a:t>
            </a:r>
            <a:r>
              <a:rPr lang="tr-TR" dirty="0" err="1"/>
              <a:t>bakteriyal</a:t>
            </a:r>
            <a:r>
              <a:rPr lang="tr-TR" dirty="0"/>
              <a:t> </a:t>
            </a:r>
            <a:r>
              <a:rPr lang="tr-TR" dirty="0" err="1"/>
              <a:t>infeksiyon</a:t>
            </a:r>
            <a:r>
              <a:rPr lang="tr-TR" dirty="0"/>
              <a:t>, </a:t>
            </a:r>
            <a:r>
              <a:rPr lang="tr-TR" dirty="0" err="1"/>
              <a:t>viral</a:t>
            </a:r>
            <a:r>
              <a:rPr lang="tr-TR" dirty="0"/>
              <a:t> </a:t>
            </a:r>
            <a:r>
              <a:rPr lang="tr-TR" dirty="0" err="1"/>
              <a:t>gastroenterit</a:t>
            </a:r>
            <a:r>
              <a:rPr lang="tr-TR" dirty="0"/>
              <a:t> vb. ) uygun </a:t>
            </a:r>
            <a:r>
              <a:rPr lang="tr-TR" dirty="0" err="1"/>
              <a:t>şekilde</a:t>
            </a:r>
            <a:r>
              <a:rPr lang="tr-TR" dirty="0"/>
              <a:t> tedavi edilmelidir. </a:t>
            </a:r>
          </a:p>
          <a:p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49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425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Adrenal </a:t>
            </a:r>
            <a:r>
              <a:rPr lang="en-US" b="1" dirty="0" err="1" smtClean="0">
                <a:solidFill>
                  <a:srgbClr val="FF0000"/>
                </a:solidFill>
              </a:rPr>
              <a:t>İnsidentaloma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75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Adrenal </a:t>
            </a:r>
            <a:r>
              <a:rPr lang="en-US" dirty="0" err="1" smtClean="0">
                <a:solidFill>
                  <a:srgbClr val="FF0000"/>
                </a:solidFill>
              </a:rPr>
              <a:t>İnsidentaloma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A</a:t>
            </a:r>
            <a:r>
              <a:rPr lang="tr-TR" dirty="0" smtClean="0"/>
              <a:t>drenal </a:t>
            </a:r>
            <a:r>
              <a:rPr lang="tr-TR" dirty="0"/>
              <a:t>bez </a:t>
            </a:r>
            <a:r>
              <a:rPr lang="tr-TR" dirty="0" err="1"/>
              <a:t>ilişkili</a:t>
            </a:r>
            <a:r>
              <a:rPr lang="tr-TR" dirty="0"/>
              <a:t> herhangi bir yakınma veya fizik muayene bulgusu olmayan </a:t>
            </a:r>
            <a:r>
              <a:rPr lang="tr-TR" dirty="0" err="1"/>
              <a:t>kişilere</a:t>
            </a:r>
            <a:r>
              <a:rPr lang="tr-TR" dirty="0"/>
              <a:t> yapılan rutin </a:t>
            </a:r>
            <a:r>
              <a:rPr lang="tr-TR" dirty="0" err="1"/>
              <a:t>görüntülemeler</a:t>
            </a:r>
            <a:r>
              <a:rPr lang="tr-TR" dirty="0"/>
              <a:t> sırasında saptanan lezyonların genel adıdır. </a:t>
            </a:r>
          </a:p>
          <a:p>
            <a:r>
              <a:rPr lang="tr-TR" dirty="0" smtClean="0"/>
              <a:t>≥10 mm lezyonlar adrenal </a:t>
            </a:r>
            <a:r>
              <a:rPr lang="tr-TR" dirty="0" err="1"/>
              <a:t>insidentaloma</a:t>
            </a:r>
            <a:r>
              <a:rPr lang="tr-TR" dirty="0"/>
              <a:t> olarak kabul </a:t>
            </a:r>
            <a:r>
              <a:rPr lang="tr-TR" dirty="0" smtClean="0"/>
              <a:t>edilme eğilimi vardır. </a:t>
            </a:r>
          </a:p>
          <a:p>
            <a:r>
              <a:rPr lang="tr-TR" dirty="0" err="1" smtClean="0"/>
              <a:t>Prevelans</a:t>
            </a:r>
            <a:r>
              <a:rPr lang="tr-TR" dirty="0"/>
              <a:t>, otopsi serilerinde %</a:t>
            </a:r>
            <a:r>
              <a:rPr lang="tr-TR" dirty="0" smtClean="0"/>
              <a:t>1-8,7, </a:t>
            </a:r>
            <a:r>
              <a:rPr lang="tr-TR" dirty="0"/>
              <a:t>radyolojik </a:t>
            </a:r>
            <a:r>
              <a:rPr lang="tr-TR" dirty="0" smtClean="0"/>
              <a:t>incelemelerle ve ileri </a:t>
            </a:r>
            <a:r>
              <a:rPr lang="tr-TR" dirty="0" err="1" smtClean="0"/>
              <a:t>yaşta</a:t>
            </a:r>
            <a:r>
              <a:rPr lang="tr-TR" dirty="0" smtClean="0"/>
              <a:t> </a:t>
            </a:r>
            <a:r>
              <a:rPr lang="tr-TR" dirty="0"/>
              <a:t>%</a:t>
            </a:r>
            <a:r>
              <a:rPr lang="tr-TR" dirty="0" smtClean="0"/>
              <a:t>10</a:t>
            </a: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22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Adrenal </a:t>
            </a:r>
            <a:r>
              <a:rPr lang="en-US" dirty="0" err="1">
                <a:solidFill>
                  <a:srgbClr val="FF0000"/>
                </a:solidFill>
              </a:rPr>
              <a:t>İnsidentaloma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Y</a:t>
            </a:r>
            <a:r>
              <a:rPr lang="tr-TR" dirty="0" err="1" smtClean="0"/>
              <a:t>aklaşımda</a:t>
            </a:r>
            <a:r>
              <a:rPr lang="tr-TR" dirty="0" smtClean="0"/>
              <a:t> </a:t>
            </a:r>
            <a:r>
              <a:rPr lang="tr-TR" dirty="0"/>
              <a:t>cevaplanması gereken </a:t>
            </a:r>
            <a:r>
              <a:rPr lang="tr-TR" dirty="0" smtClean="0"/>
              <a:t>sorular 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dirty="0"/>
              <a:t>K</a:t>
            </a:r>
            <a:r>
              <a:rPr lang="tr-TR" dirty="0" smtClean="0"/>
              <a:t>itlenin </a:t>
            </a:r>
            <a:r>
              <a:rPr lang="tr-TR" dirty="0" err="1" smtClean="0"/>
              <a:t>malignite</a:t>
            </a:r>
            <a:r>
              <a:rPr lang="tr-TR" dirty="0" smtClean="0"/>
              <a:t> </a:t>
            </a:r>
            <a:r>
              <a:rPr lang="tr-TR" dirty="0"/>
              <a:t>potansiyeli olup </a:t>
            </a:r>
            <a:r>
              <a:rPr lang="tr-TR" dirty="0" err="1"/>
              <a:t>olmadığı</a:t>
            </a:r>
            <a:r>
              <a:rPr lang="tr-TR" dirty="0"/>
              <a:t> </a:t>
            </a:r>
            <a:r>
              <a:rPr lang="tr-TR" dirty="0" smtClean="0"/>
              <a:t>ve 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dirty="0"/>
              <a:t>K</a:t>
            </a:r>
            <a:r>
              <a:rPr lang="tr-TR" dirty="0" smtClean="0"/>
              <a:t>itlenin </a:t>
            </a:r>
            <a:r>
              <a:rPr lang="tr-TR" dirty="0"/>
              <a:t>fazla hormon </a:t>
            </a:r>
            <a:r>
              <a:rPr lang="tr-TR" dirty="0" err="1"/>
              <a:t>üretimi</a:t>
            </a:r>
            <a:r>
              <a:rPr lang="tr-TR" dirty="0"/>
              <a:t> ile karakterize bir </a:t>
            </a:r>
            <a:r>
              <a:rPr lang="tr-TR" dirty="0" err="1"/>
              <a:t>hastalığa</a:t>
            </a:r>
            <a:r>
              <a:rPr lang="tr-TR" dirty="0"/>
              <a:t> neden olup </a:t>
            </a:r>
            <a:r>
              <a:rPr lang="tr-TR" dirty="0" err="1"/>
              <a:t>olmadığıdır</a:t>
            </a:r>
            <a:r>
              <a:rPr lang="tr-TR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850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Adrenal </a:t>
            </a:r>
            <a:r>
              <a:rPr lang="en-US" dirty="0" err="1">
                <a:solidFill>
                  <a:srgbClr val="FF0000"/>
                </a:solidFill>
              </a:rPr>
              <a:t>İnsidentaloma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Radyolojik testlerde </a:t>
            </a:r>
            <a:r>
              <a:rPr lang="tr-TR" dirty="0" err="1"/>
              <a:t>sürrenal</a:t>
            </a:r>
            <a:r>
              <a:rPr lang="tr-TR" dirty="0"/>
              <a:t> adenomların genel </a:t>
            </a:r>
            <a:r>
              <a:rPr lang="tr-TR" dirty="0" err="1"/>
              <a:t>özellikleri</a:t>
            </a:r>
            <a:r>
              <a:rPr lang="tr-TR" dirty="0"/>
              <a:t> </a:t>
            </a:r>
          </a:p>
          <a:p>
            <a:pPr lvl="1"/>
            <a:r>
              <a:rPr lang="tr-TR" dirty="0"/>
              <a:t>Kontrastsız BT → BT </a:t>
            </a:r>
            <a:r>
              <a:rPr lang="tr-TR" dirty="0" err="1"/>
              <a:t>atenüasyon</a:t>
            </a:r>
            <a:r>
              <a:rPr lang="tr-TR" dirty="0"/>
              <a:t> ≤10 HU </a:t>
            </a:r>
          </a:p>
          <a:p>
            <a:pPr lvl="1"/>
            <a:r>
              <a:rPr lang="tr-TR" dirty="0"/>
              <a:t>Kontrast sonrası BT → </a:t>
            </a:r>
            <a:r>
              <a:rPr lang="tr-TR" dirty="0" err="1"/>
              <a:t>rölatif</a:t>
            </a:r>
            <a:r>
              <a:rPr lang="tr-TR" dirty="0"/>
              <a:t> </a:t>
            </a:r>
            <a:r>
              <a:rPr lang="tr-TR" dirty="0" err="1"/>
              <a:t>washout</a:t>
            </a:r>
            <a:r>
              <a:rPr lang="tr-TR" dirty="0"/>
              <a:t> oranının (RPW) &gt; %40 </a:t>
            </a:r>
          </a:p>
          <a:p>
            <a:pPr lvl="1"/>
            <a:r>
              <a:rPr lang="tr-TR" dirty="0"/>
              <a:t>MRG → T1 </a:t>
            </a:r>
            <a:r>
              <a:rPr lang="tr-TR" dirty="0" err="1"/>
              <a:t>ağırlıklı</a:t>
            </a:r>
            <a:r>
              <a:rPr lang="tr-TR" dirty="0"/>
              <a:t> </a:t>
            </a:r>
            <a:r>
              <a:rPr lang="tr-TR" dirty="0" err="1"/>
              <a:t>görüntülerde</a:t>
            </a:r>
            <a:r>
              <a:rPr lang="tr-TR" dirty="0"/>
              <a:t> </a:t>
            </a:r>
            <a:r>
              <a:rPr lang="tr-TR" dirty="0" smtClean="0"/>
              <a:t>karaciğere </a:t>
            </a:r>
            <a:r>
              <a:rPr lang="tr-TR" dirty="0" err="1" smtClean="0"/>
              <a:t>göre</a:t>
            </a:r>
            <a:r>
              <a:rPr lang="tr-TR" dirty="0" smtClean="0"/>
              <a:t> </a:t>
            </a:r>
            <a:r>
              <a:rPr lang="tr-TR" dirty="0" err="1" smtClean="0"/>
              <a:t>hipo</a:t>
            </a:r>
            <a:r>
              <a:rPr lang="tr-TR" dirty="0"/>
              <a:t> </a:t>
            </a:r>
            <a:r>
              <a:rPr lang="tr-TR" dirty="0" smtClean="0"/>
              <a:t>veya </a:t>
            </a:r>
            <a:r>
              <a:rPr lang="tr-TR" dirty="0" err="1"/>
              <a:t>izointens</a:t>
            </a:r>
            <a:r>
              <a:rPr lang="tr-TR" dirty="0"/>
              <a:t>, T2 </a:t>
            </a:r>
            <a:r>
              <a:rPr lang="tr-TR" dirty="0" err="1"/>
              <a:t>ağırlıklı</a:t>
            </a:r>
            <a:r>
              <a:rPr lang="tr-TR" dirty="0"/>
              <a:t> </a:t>
            </a:r>
            <a:r>
              <a:rPr lang="tr-TR" dirty="0" err="1" smtClean="0"/>
              <a:t>görüntülerde</a:t>
            </a:r>
            <a:r>
              <a:rPr lang="tr-TR" dirty="0" smtClean="0"/>
              <a:t> </a:t>
            </a:r>
            <a:r>
              <a:rPr lang="tr-TR" dirty="0" err="1" smtClean="0"/>
              <a:t>hiper</a:t>
            </a:r>
            <a:r>
              <a:rPr lang="tr-TR" dirty="0"/>
              <a:t> </a:t>
            </a:r>
            <a:r>
              <a:rPr lang="tr-TR" dirty="0" smtClean="0"/>
              <a:t>veya </a:t>
            </a:r>
            <a:r>
              <a:rPr lang="tr-TR" dirty="0" err="1"/>
              <a:t>izointens</a:t>
            </a:r>
            <a:r>
              <a:rPr lang="tr-TR" dirty="0"/>
              <a:t> </a:t>
            </a:r>
          </a:p>
          <a:p>
            <a:pPr lvl="1"/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419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Adrenal </a:t>
            </a:r>
            <a:r>
              <a:rPr lang="en-US" dirty="0" err="1" smtClean="0">
                <a:solidFill>
                  <a:srgbClr val="FF0000"/>
                </a:solidFill>
              </a:rPr>
              <a:t>İnsidentalomaya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Yaklaşım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4588" y="1138238"/>
            <a:ext cx="5839429" cy="558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3150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2614325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cap="all" dirty="0" smtClean="0">
                <a:solidFill>
                  <a:srgbClr val="FF0000"/>
                </a:solidFill>
              </a:rPr>
              <a:t>Adrenal Bez </a:t>
            </a:r>
            <a:r>
              <a:rPr lang="tr-TR" b="1" cap="all" dirty="0" err="1" smtClean="0">
                <a:solidFill>
                  <a:srgbClr val="FF0000"/>
                </a:solidFill>
              </a:rPr>
              <a:t>Hiperfonksiyonları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52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465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Primer </a:t>
            </a:r>
            <a:r>
              <a:rPr lang="en-US" b="1" dirty="0" err="1" smtClean="0">
                <a:solidFill>
                  <a:srgbClr val="FF0000"/>
                </a:solidFill>
              </a:rPr>
              <a:t>Hiperaldosteronizm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9421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Primer </a:t>
            </a:r>
            <a:r>
              <a:rPr lang="en-US" dirty="0" err="1" smtClean="0">
                <a:solidFill>
                  <a:srgbClr val="FF0000"/>
                </a:solidFill>
              </a:rPr>
              <a:t>Hiperaldosteronizm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Hipertansiyon </a:t>
            </a:r>
            <a:r>
              <a:rPr lang="tr-TR" dirty="0"/>
              <a:t>tanısı alan hastaların </a:t>
            </a:r>
            <a:r>
              <a:rPr lang="tr-TR" dirty="0" err="1"/>
              <a:t>yaklaşık</a:t>
            </a:r>
            <a:r>
              <a:rPr lang="tr-TR" dirty="0"/>
              <a:t> %10’unda </a:t>
            </a:r>
            <a:endParaRPr lang="tr-TR" dirty="0" smtClean="0"/>
          </a:p>
          <a:p>
            <a:pPr lvl="1"/>
            <a:r>
              <a:rPr lang="tr-TR" dirty="0" smtClean="0"/>
              <a:t>Hipertansiyon</a:t>
            </a:r>
          </a:p>
          <a:p>
            <a:pPr lvl="1"/>
            <a:r>
              <a:rPr lang="tr-TR" dirty="0" err="1"/>
              <a:t>H</a:t>
            </a:r>
            <a:r>
              <a:rPr lang="tr-TR" dirty="0" err="1" smtClean="0"/>
              <a:t>ipopotasemi</a:t>
            </a:r>
            <a:r>
              <a:rPr lang="tr-TR" dirty="0" smtClean="0"/>
              <a:t> </a:t>
            </a:r>
            <a:r>
              <a:rPr lang="tr-TR" dirty="0"/>
              <a:t>(hastaların %60’ında normal potasyum</a:t>
            </a:r>
            <a:r>
              <a:rPr lang="tr-TR" dirty="0" smtClean="0"/>
              <a:t>)</a:t>
            </a:r>
          </a:p>
          <a:p>
            <a:pPr lvl="1"/>
            <a:r>
              <a:rPr lang="tr-TR" dirty="0" err="1"/>
              <a:t>Metabolik</a:t>
            </a:r>
            <a:r>
              <a:rPr lang="tr-TR" dirty="0"/>
              <a:t> </a:t>
            </a:r>
            <a:r>
              <a:rPr lang="tr-TR" dirty="0" err="1" smtClean="0"/>
              <a:t>alkalozis</a:t>
            </a:r>
            <a:endParaRPr lang="tr-TR" dirty="0"/>
          </a:p>
          <a:p>
            <a:pPr lvl="1"/>
            <a:r>
              <a:rPr lang="tr-TR" dirty="0"/>
              <a:t>Hafif </a:t>
            </a:r>
            <a:r>
              <a:rPr lang="tr-TR" dirty="0" err="1" smtClean="0"/>
              <a:t>hipernatremi</a:t>
            </a:r>
            <a:endParaRPr lang="tr-TR" dirty="0"/>
          </a:p>
          <a:p>
            <a:pPr lvl="1"/>
            <a:r>
              <a:rPr lang="tr-TR" dirty="0" err="1" smtClean="0"/>
              <a:t>Hipomagnesemi</a:t>
            </a:r>
            <a:r>
              <a:rPr lang="tr-TR" dirty="0" smtClean="0"/>
              <a:t> </a:t>
            </a:r>
            <a:endParaRPr lang="tr-TR" dirty="0"/>
          </a:p>
          <a:p>
            <a:pPr lvl="1"/>
            <a:r>
              <a:rPr lang="tr-TR" dirty="0" smtClean="0"/>
              <a:t>Ödem </a:t>
            </a:r>
            <a:r>
              <a:rPr lang="tr-TR" dirty="0" err="1" smtClean="0"/>
              <a:t>yokluğu</a:t>
            </a:r>
            <a:endParaRPr lang="tr-TR" dirty="0" smtClean="0"/>
          </a:p>
          <a:p>
            <a:pPr lvl="1"/>
            <a:r>
              <a:rPr lang="tr-TR" dirty="0"/>
              <a:t>Kas </a:t>
            </a:r>
            <a:r>
              <a:rPr lang="tr-TR" dirty="0" err="1" smtClean="0"/>
              <a:t>zayıflığı</a:t>
            </a:r>
            <a:endParaRPr lang="tr-TR" dirty="0"/>
          </a:p>
          <a:p>
            <a:pPr lvl="1"/>
            <a:r>
              <a:rPr lang="tr-TR" dirty="0"/>
              <a:t>Sol </a:t>
            </a:r>
            <a:r>
              <a:rPr lang="tr-TR" dirty="0" err="1"/>
              <a:t>ventriküler</a:t>
            </a:r>
            <a:r>
              <a:rPr lang="tr-TR" dirty="0"/>
              <a:t> </a:t>
            </a:r>
            <a:r>
              <a:rPr lang="tr-TR" dirty="0" err="1" smtClean="0"/>
              <a:t>hipertrofi</a:t>
            </a:r>
            <a:endParaRPr lang="tr-TR" dirty="0"/>
          </a:p>
          <a:p>
            <a:pPr lvl="1"/>
            <a:r>
              <a:rPr lang="tr-TR" dirty="0" err="1"/>
              <a:t>Kardiyovasküler</a:t>
            </a:r>
            <a:r>
              <a:rPr lang="tr-TR" dirty="0"/>
              <a:t> riskte artma </a:t>
            </a:r>
          </a:p>
          <a:p>
            <a:pPr lvl="1"/>
            <a:r>
              <a:rPr lang="tr-TR" dirty="0" err="1" smtClean="0"/>
              <a:t>Aldosteron</a:t>
            </a:r>
            <a:r>
              <a:rPr lang="tr-TR" dirty="0" smtClean="0"/>
              <a:t> </a:t>
            </a:r>
            <a:r>
              <a:rPr lang="tr-TR" dirty="0" err="1" smtClean="0"/>
              <a:t>yüksekliği</a:t>
            </a:r>
            <a:endParaRPr lang="tr-TR" dirty="0" smtClean="0"/>
          </a:p>
          <a:p>
            <a:pPr lvl="1"/>
            <a:r>
              <a:rPr lang="tr-TR" dirty="0"/>
              <a:t>R</a:t>
            </a:r>
            <a:r>
              <a:rPr lang="tr-TR" dirty="0" smtClean="0"/>
              <a:t>enin </a:t>
            </a:r>
            <a:r>
              <a:rPr lang="tr-TR" dirty="0" err="1" smtClean="0"/>
              <a:t>supresyonu</a:t>
            </a:r>
            <a:endParaRPr lang="tr-T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41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10" y="1528475"/>
            <a:ext cx="7204363" cy="514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86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>
                <a:solidFill>
                  <a:srgbClr val="FF0000"/>
                </a:solidFill>
              </a:rPr>
              <a:t>Primer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 err="1">
                <a:solidFill>
                  <a:srgbClr val="FF0000"/>
                </a:solidFill>
              </a:rPr>
              <a:t>Hiperaldosteronizm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 err="1">
                <a:solidFill>
                  <a:srgbClr val="FF0000"/>
                </a:solidFill>
              </a:rPr>
              <a:t>araştırılacak</a:t>
            </a:r>
            <a:r>
              <a:rPr lang="tr-TR" sz="3200" dirty="0">
                <a:solidFill>
                  <a:srgbClr val="FF0000"/>
                </a:solidFill>
              </a:rPr>
              <a:t> hastalar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b="1" dirty="0" err="1" smtClean="0"/>
              <a:t>Hipokalemi</a:t>
            </a:r>
            <a:r>
              <a:rPr lang="tr-TR" b="1" dirty="0" smtClean="0"/>
              <a:t> </a:t>
            </a:r>
            <a:r>
              <a:rPr lang="tr-TR" b="1" dirty="0" err="1" smtClean="0"/>
              <a:t>varlığı</a:t>
            </a:r>
            <a:endParaRPr lang="tr-TR" dirty="0" smtClean="0"/>
          </a:p>
          <a:p>
            <a:pPr lvl="1"/>
            <a:r>
              <a:rPr lang="tr-TR" dirty="0" err="1" smtClean="0"/>
              <a:t>Spontan</a:t>
            </a:r>
            <a:r>
              <a:rPr lang="tr-TR" dirty="0" smtClean="0"/>
              <a:t> </a:t>
            </a:r>
            <a:r>
              <a:rPr lang="tr-TR" dirty="0"/>
              <a:t>veya </a:t>
            </a:r>
            <a:r>
              <a:rPr lang="tr-TR" dirty="0" err="1"/>
              <a:t>diüretik</a:t>
            </a:r>
            <a:r>
              <a:rPr lang="tr-TR" dirty="0"/>
              <a:t> ile </a:t>
            </a:r>
            <a:r>
              <a:rPr lang="tr-TR" dirty="0" err="1"/>
              <a:t>uyarılmıs</a:t>
            </a:r>
            <a:r>
              <a:rPr lang="tr-TR" dirty="0"/>
              <a:t>̧ </a:t>
            </a:r>
            <a:r>
              <a:rPr lang="tr-TR" dirty="0" err="1"/>
              <a:t>aşırı</a:t>
            </a:r>
            <a:r>
              <a:rPr lang="tr-TR" dirty="0"/>
              <a:t> </a:t>
            </a:r>
            <a:r>
              <a:rPr lang="tr-TR" dirty="0" err="1" smtClean="0"/>
              <a:t>hipokalemi</a:t>
            </a:r>
            <a:endParaRPr lang="tr-TR" dirty="0"/>
          </a:p>
          <a:p>
            <a:pPr lvl="1"/>
            <a:r>
              <a:rPr lang="tr-TR" dirty="0" smtClean="0"/>
              <a:t>Hipertansiyon </a:t>
            </a:r>
            <a:r>
              <a:rPr lang="tr-TR" dirty="0" err="1"/>
              <a:t>varlığında</a:t>
            </a:r>
            <a:r>
              <a:rPr lang="tr-TR" dirty="0"/>
              <a:t> </a:t>
            </a:r>
            <a:r>
              <a:rPr lang="tr-TR" dirty="0" err="1" smtClean="0"/>
              <a:t>değerli</a:t>
            </a:r>
            <a:endParaRPr lang="tr-TR" dirty="0"/>
          </a:p>
          <a:p>
            <a:r>
              <a:rPr lang="tr-TR" b="1" dirty="0" err="1"/>
              <a:t>Şiddetli</a:t>
            </a:r>
            <a:r>
              <a:rPr lang="tr-TR" b="1" dirty="0"/>
              <a:t>, </a:t>
            </a:r>
            <a:r>
              <a:rPr lang="tr-TR" b="1" dirty="0" err="1"/>
              <a:t>dirençli</a:t>
            </a:r>
            <a:r>
              <a:rPr lang="tr-TR" b="1" dirty="0"/>
              <a:t> veya nispeten akut </a:t>
            </a:r>
            <a:r>
              <a:rPr lang="tr-TR" b="1" dirty="0" smtClean="0"/>
              <a:t>hipertansiyon</a:t>
            </a:r>
            <a:endParaRPr lang="tr-TR" dirty="0"/>
          </a:p>
          <a:p>
            <a:pPr lvl="1"/>
            <a:r>
              <a:rPr lang="tr-TR" dirty="0" smtClean="0"/>
              <a:t>3</a:t>
            </a:r>
            <a:r>
              <a:rPr lang="tr-TR" dirty="0"/>
              <a:t>’lü </a:t>
            </a:r>
            <a:r>
              <a:rPr lang="tr-TR" dirty="0" err="1"/>
              <a:t>antihipertansifle</a:t>
            </a:r>
            <a:r>
              <a:rPr lang="tr-TR" dirty="0"/>
              <a:t> kontrol </a:t>
            </a:r>
            <a:r>
              <a:rPr lang="tr-TR" dirty="0" smtClean="0"/>
              <a:t>edilemeyen </a:t>
            </a:r>
            <a:r>
              <a:rPr lang="tr-TR" dirty="0"/>
              <a:t>hipertansiyon </a:t>
            </a:r>
          </a:p>
          <a:p>
            <a:r>
              <a:rPr lang="tr-TR" b="1" dirty="0"/>
              <a:t>Adrenal </a:t>
            </a:r>
            <a:r>
              <a:rPr lang="tr-TR" b="1" dirty="0" err="1"/>
              <a:t>insidentaloma</a:t>
            </a:r>
            <a:r>
              <a:rPr lang="tr-TR" b="1" dirty="0"/>
              <a:t> </a:t>
            </a:r>
            <a:r>
              <a:rPr lang="tr-TR" b="1" dirty="0" err="1" smtClean="0"/>
              <a:t>varlığı</a:t>
            </a:r>
            <a:endParaRPr lang="tr-TR" b="1" dirty="0"/>
          </a:p>
          <a:p>
            <a:pPr lvl="1"/>
            <a:r>
              <a:rPr lang="tr-TR" dirty="0" smtClean="0"/>
              <a:t>Hipertansiyon </a:t>
            </a:r>
            <a:r>
              <a:rPr lang="tr-TR" dirty="0" err="1" smtClean="0"/>
              <a:t>varlığında</a:t>
            </a:r>
            <a:endParaRPr lang="tr-TR" dirty="0"/>
          </a:p>
          <a:p>
            <a:r>
              <a:rPr lang="tr-TR" b="1" dirty="0"/>
              <a:t>30 </a:t>
            </a:r>
            <a:r>
              <a:rPr lang="tr-TR" b="1" dirty="0" err="1"/>
              <a:t>yaşın</a:t>
            </a:r>
            <a:r>
              <a:rPr lang="tr-TR" b="1" dirty="0"/>
              <a:t> </a:t>
            </a:r>
            <a:r>
              <a:rPr lang="tr-TR" b="1" dirty="0" smtClean="0"/>
              <a:t>altında</a:t>
            </a:r>
            <a:endParaRPr lang="tr-TR" dirty="0"/>
          </a:p>
          <a:p>
            <a:pPr lvl="1"/>
            <a:r>
              <a:rPr lang="tr-TR" dirty="0" err="1" smtClean="0"/>
              <a:t>Obezitesi</a:t>
            </a:r>
            <a:r>
              <a:rPr lang="tr-TR" dirty="0" smtClean="0"/>
              <a:t> </a:t>
            </a:r>
            <a:r>
              <a:rPr lang="tr-TR" dirty="0"/>
              <a:t>olmayan, ailevi hipertansiyonu olmayan </a:t>
            </a:r>
            <a:r>
              <a:rPr lang="tr-TR" dirty="0" err="1"/>
              <a:t>genc</a:t>
            </a:r>
            <a:r>
              <a:rPr lang="tr-TR" dirty="0"/>
              <a:t>̧ hastalarda </a:t>
            </a:r>
            <a:r>
              <a:rPr lang="tr-TR" dirty="0" smtClean="0"/>
              <a:t>hipertansiyon</a:t>
            </a:r>
            <a:r>
              <a:rPr lang="tr-TR" b="1" dirty="0" smtClean="0"/>
              <a:t> </a:t>
            </a:r>
            <a:r>
              <a:rPr lang="tr-TR" dirty="0" err="1" smtClean="0"/>
              <a:t>varlığında</a:t>
            </a:r>
            <a:endParaRPr lang="tr-TR" dirty="0"/>
          </a:p>
          <a:p>
            <a:r>
              <a:rPr lang="tr-TR" b="1" dirty="0"/>
              <a:t>Hipertansiyonu </a:t>
            </a:r>
            <a:r>
              <a:rPr lang="tr-TR" b="1" dirty="0" smtClean="0"/>
              <a:t>olanlarda</a:t>
            </a:r>
            <a:r>
              <a:rPr lang="tr-TR" dirty="0" smtClean="0"/>
              <a:t> </a:t>
            </a:r>
          </a:p>
          <a:p>
            <a:pPr lvl="1"/>
            <a:r>
              <a:rPr lang="tr-TR" dirty="0"/>
              <a:t>A</a:t>
            </a:r>
            <a:r>
              <a:rPr lang="tr-TR" dirty="0" smtClean="0"/>
              <a:t>ile </a:t>
            </a:r>
            <a:r>
              <a:rPr lang="tr-TR" dirty="0" err="1" smtClean="0"/>
              <a:t>üyelerinden</a:t>
            </a:r>
            <a:r>
              <a:rPr lang="tr-TR" dirty="0" smtClean="0"/>
              <a:t> </a:t>
            </a:r>
            <a:r>
              <a:rPr lang="tr-TR" dirty="0"/>
              <a:t>birinde 50 yaş altında </a:t>
            </a:r>
            <a:r>
              <a:rPr lang="tr-TR" dirty="0" err="1"/>
              <a:t>stroke</a:t>
            </a:r>
            <a:r>
              <a:rPr lang="tr-TR" b="1" dirty="0"/>
              <a:t> </a:t>
            </a:r>
            <a:r>
              <a:rPr lang="tr-TR" dirty="0" err="1"/>
              <a:t>gelişmis</a:t>
            </a:r>
            <a:r>
              <a:rPr lang="tr-TR" dirty="0"/>
              <a:t>̧ ise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249" y="91933"/>
            <a:ext cx="6850690" cy="658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32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Doğrulama</a:t>
            </a:r>
            <a:r>
              <a:rPr lang="tr-TR" dirty="0">
                <a:solidFill>
                  <a:srgbClr val="FF0000"/>
                </a:solidFill>
              </a:rPr>
              <a:t> Testleri (Dinamik Testler)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 smtClean="0"/>
              <a:t>İV </a:t>
            </a:r>
            <a:r>
              <a:rPr lang="tr-TR" b="1" dirty="0"/>
              <a:t>Serum Fizyolojik </a:t>
            </a:r>
            <a:r>
              <a:rPr lang="tr-TR" b="1" dirty="0" err="1"/>
              <a:t>Supresyon</a:t>
            </a:r>
            <a:r>
              <a:rPr lang="tr-TR" b="1" dirty="0"/>
              <a:t> </a:t>
            </a:r>
            <a:r>
              <a:rPr lang="tr-TR" b="1" dirty="0" smtClean="0"/>
              <a:t>Testi</a:t>
            </a:r>
            <a:endParaRPr lang="tr-TR" b="1" dirty="0"/>
          </a:p>
          <a:p>
            <a:pPr lvl="1"/>
            <a:r>
              <a:rPr lang="tr-TR" dirty="0" smtClean="0"/>
              <a:t>Serum </a:t>
            </a:r>
            <a:r>
              <a:rPr lang="tr-TR" dirty="0"/>
              <a:t>Fizyolojik (</a:t>
            </a:r>
            <a:r>
              <a:rPr lang="tr-TR" dirty="0" err="1"/>
              <a:t>NaCl</a:t>
            </a:r>
            <a:r>
              <a:rPr lang="tr-TR" dirty="0"/>
              <a:t>), </a:t>
            </a:r>
            <a:r>
              <a:rPr lang="tr-TR" dirty="0" smtClean="0"/>
              <a:t>2-4 </a:t>
            </a:r>
            <a:r>
              <a:rPr lang="tr-TR" dirty="0" err="1"/>
              <a:t>lt</a:t>
            </a:r>
            <a:r>
              <a:rPr lang="tr-TR" dirty="0"/>
              <a:t>, 500 cc/saatte, 4–6 saat İV </a:t>
            </a:r>
            <a:r>
              <a:rPr lang="tr-TR" dirty="0" err="1"/>
              <a:t>infüze</a:t>
            </a:r>
            <a:r>
              <a:rPr lang="tr-TR" dirty="0"/>
              <a:t> </a:t>
            </a:r>
            <a:r>
              <a:rPr lang="tr-TR" dirty="0" smtClean="0"/>
              <a:t>edilir. </a:t>
            </a:r>
          </a:p>
          <a:p>
            <a:pPr lvl="1"/>
            <a:r>
              <a:rPr lang="tr-TR" dirty="0" smtClean="0"/>
              <a:t>PA ≥277 </a:t>
            </a:r>
            <a:r>
              <a:rPr lang="tr-TR" dirty="0" err="1"/>
              <a:t>pmol</a:t>
            </a:r>
            <a:r>
              <a:rPr lang="tr-TR" dirty="0"/>
              <a:t>/L (10 </a:t>
            </a:r>
            <a:r>
              <a:rPr lang="tr-TR" dirty="0" err="1"/>
              <a:t>ng</a:t>
            </a:r>
            <a:r>
              <a:rPr lang="tr-TR" dirty="0"/>
              <a:t>/dl) </a:t>
            </a:r>
            <a:r>
              <a:rPr lang="tr-TR" dirty="0" err="1"/>
              <a:t>üzerindedir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b="1" dirty="0" smtClean="0"/>
              <a:t>Oral </a:t>
            </a:r>
            <a:r>
              <a:rPr lang="tr-TR" b="1" dirty="0"/>
              <a:t>Tuz </a:t>
            </a:r>
            <a:r>
              <a:rPr lang="tr-TR" b="1" dirty="0" err="1"/>
              <a:t>Yükleme</a:t>
            </a:r>
            <a:r>
              <a:rPr lang="tr-TR" b="1" dirty="0"/>
              <a:t> </a:t>
            </a:r>
            <a:r>
              <a:rPr lang="tr-TR" b="1" dirty="0" smtClean="0"/>
              <a:t>Testi</a:t>
            </a:r>
          </a:p>
          <a:p>
            <a:pPr lvl="1"/>
            <a:r>
              <a:rPr lang="tr-TR" dirty="0" smtClean="0"/>
              <a:t>Oral </a:t>
            </a:r>
            <a:r>
              <a:rPr lang="tr-TR" dirty="0"/>
              <a:t>olarak 3 </a:t>
            </a:r>
            <a:r>
              <a:rPr lang="tr-TR" dirty="0" err="1"/>
              <a:t>gün</a:t>
            </a:r>
            <a:r>
              <a:rPr lang="tr-TR" dirty="0"/>
              <a:t>, 200 </a:t>
            </a:r>
            <a:r>
              <a:rPr lang="tr-TR" dirty="0" err="1"/>
              <a:t>mmol</a:t>
            </a:r>
            <a:r>
              <a:rPr lang="tr-TR" dirty="0"/>
              <a:t> sodyum verilerek veya 3x1 gram (100 </a:t>
            </a:r>
            <a:r>
              <a:rPr lang="tr-TR" dirty="0" err="1"/>
              <a:t>mmol</a:t>
            </a:r>
            <a:r>
              <a:rPr lang="tr-TR" dirty="0"/>
              <a:t>) tuz verilerek uygulanır. </a:t>
            </a:r>
            <a:endParaRPr lang="tr-TR" dirty="0" smtClean="0"/>
          </a:p>
          <a:p>
            <a:pPr lvl="1"/>
            <a:r>
              <a:rPr lang="tr-TR" dirty="0" smtClean="0"/>
              <a:t>Testin </a:t>
            </a:r>
            <a:r>
              <a:rPr lang="tr-TR" dirty="0"/>
              <a:t>3. </a:t>
            </a:r>
            <a:r>
              <a:rPr lang="tr-TR" dirty="0" err="1"/>
              <a:t>günu</a:t>
            </a:r>
            <a:r>
              <a:rPr lang="tr-TR" dirty="0"/>
              <a:t>̈ 24 </a:t>
            </a:r>
            <a:r>
              <a:rPr lang="tr-TR" dirty="0" smtClean="0"/>
              <a:t>saatlik idrarda </a:t>
            </a:r>
            <a:r>
              <a:rPr lang="tr-TR" dirty="0" err="1" smtClean="0"/>
              <a:t>aldosteron</a:t>
            </a:r>
            <a:r>
              <a:rPr lang="tr-TR" dirty="0" smtClean="0"/>
              <a:t> ≥</a:t>
            </a:r>
            <a:r>
              <a:rPr lang="tr-TR" dirty="0"/>
              <a:t>39 </a:t>
            </a:r>
            <a:r>
              <a:rPr lang="tr-TR" dirty="0" err="1"/>
              <a:t>nmol</a:t>
            </a:r>
            <a:r>
              <a:rPr lang="tr-TR" dirty="0"/>
              <a:t>/</a:t>
            </a:r>
            <a:r>
              <a:rPr lang="tr-TR" dirty="0" err="1"/>
              <a:t>gün</a:t>
            </a:r>
            <a:r>
              <a:rPr lang="tr-TR" dirty="0"/>
              <a:t> (14 mikrogram/</a:t>
            </a:r>
            <a:r>
              <a:rPr lang="tr-TR" dirty="0" err="1" smtClean="0"/>
              <a:t>gün</a:t>
            </a:r>
            <a:r>
              <a:rPr lang="tr-TR" dirty="0" smtClean="0"/>
              <a:t>) </a:t>
            </a:r>
            <a:r>
              <a:rPr lang="tr-TR" dirty="0"/>
              <a:t>ve </a:t>
            </a:r>
            <a:r>
              <a:rPr lang="tr-TR" dirty="0" smtClean="0"/>
              <a:t>200 </a:t>
            </a:r>
            <a:r>
              <a:rPr lang="tr-TR" dirty="0" err="1"/>
              <a:t>mmol</a:t>
            </a:r>
            <a:r>
              <a:rPr lang="tr-TR" dirty="0"/>
              <a:t>/24 </a:t>
            </a:r>
            <a:r>
              <a:rPr lang="tr-TR" dirty="0" smtClean="0"/>
              <a:t>saatte idrar </a:t>
            </a:r>
            <a:r>
              <a:rPr lang="tr-TR" dirty="0" err="1"/>
              <a:t>Na</a:t>
            </a:r>
            <a:r>
              <a:rPr lang="tr-TR" dirty="0"/>
              <a:t> </a:t>
            </a:r>
            <a:r>
              <a:rPr lang="tr-TR" dirty="0" smtClean="0"/>
              <a:t>atılımı PA </a:t>
            </a:r>
            <a:r>
              <a:rPr lang="tr-TR" dirty="0"/>
              <a:t>tanısı </a:t>
            </a:r>
            <a:r>
              <a:rPr lang="tr-TR" dirty="0" err="1"/>
              <a:t>için</a:t>
            </a:r>
            <a:r>
              <a:rPr lang="tr-TR" dirty="0"/>
              <a:t> %96 </a:t>
            </a:r>
            <a:r>
              <a:rPr lang="tr-TR" dirty="0" err="1"/>
              <a:t>sensitif</a:t>
            </a:r>
            <a:r>
              <a:rPr lang="tr-TR" dirty="0"/>
              <a:t>, %93 </a:t>
            </a:r>
            <a:r>
              <a:rPr lang="tr-TR" dirty="0" smtClean="0"/>
              <a:t>spesifiktir.</a:t>
            </a:r>
          </a:p>
          <a:p>
            <a:r>
              <a:rPr lang="tr-TR" dirty="0" err="1" smtClean="0"/>
              <a:t>Hipokalemik</a:t>
            </a:r>
            <a:r>
              <a:rPr lang="tr-TR" dirty="0" smtClean="0"/>
              <a:t> </a:t>
            </a:r>
            <a:r>
              <a:rPr lang="tr-TR" dirty="0"/>
              <a:t>hastalarda ikinci basamak teste gerek yoktur.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97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Cushing </a:t>
            </a:r>
            <a:r>
              <a:rPr lang="en-US" dirty="0" err="1" smtClean="0">
                <a:solidFill>
                  <a:srgbClr val="FF0000"/>
                </a:solidFill>
              </a:rPr>
              <a:t>Sendromu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/>
              <a:t>Değişik</a:t>
            </a:r>
            <a:r>
              <a:rPr lang="tr-TR" dirty="0"/>
              <a:t> nedenlerle </a:t>
            </a:r>
            <a:r>
              <a:rPr lang="tr-TR" dirty="0" err="1"/>
              <a:t>oluşan</a:t>
            </a:r>
            <a:r>
              <a:rPr lang="tr-TR" dirty="0"/>
              <a:t>, uzun </a:t>
            </a:r>
            <a:r>
              <a:rPr lang="tr-TR" dirty="0" err="1"/>
              <a:t>süreli</a:t>
            </a:r>
            <a:r>
              <a:rPr lang="tr-TR" dirty="0"/>
              <a:t> </a:t>
            </a:r>
            <a:r>
              <a:rPr lang="tr-TR" dirty="0" err="1"/>
              <a:t>glukokortikoid</a:t>
            </a:r>
            <a:r>
              <a:rPr lang="tr-TR" dirty="0"/>
              <a:t> </a:t>
            </a:r>
            <a:r>
              <a:rPr lang="tr-TR" dirty="0" err="1"/>
              <a:t>fazlalılığı</a:t>
            </a:r>
            <a:r>
              <a:rPr lang="tr-TR" dirty="0"/>
              <a:t>, </a:t>
            </a:r>
            <a:endParaRPr lang="tr-TR" dirty="0" smtClean="0"/>
          </a:p>
          <a:p>
            <a:pPr lvl="1"/>
            <a:r>
              <a:rPr lang="tr-TR" dirty="0" err="1"/>
              <a:t>A</a:t>
            </a:r>
            <a:r>
              <a:rPr lang="tr-TR" dirty="0" err="1" smtClean="0"/>
              <a:t>ydede</a:t>
            </a:r>
            <a:r>
              <a:rPr lang="tr-TR" dirty="0" smtClean="0"/>
              <a:t> </a:t>
            </a:r>
            <a:r>
              <a:rPr lang="tr-TR" dirty="0" err="1"/>
              <a:t>yüzu</a:t>
            </a:r>
            <a:r>
              <a:rPr lang="tr-TR" dirty="0"/>
              <a:t>̈, </a:t>
            </a:r>
          </a:p>
          <a:p>
            <a:pPr lvl="1"/>
            <a:r>
              <a:rPr lang="tr-TR" dirty="0" err="1"/>
              <a:t>G</a:t>
            </a:r>
            <a:r>
              <a:rPr lang="tr-TR" dirty="0" err="1" smtClean="0"/>
              <a:t>övdesel</a:t>
            </a:r>
            <a:r>
              <a:rPr lang="tr-TR" dirty="0" smtClean="0"/>
              <a:t> </a:t>
            </a:r>
            <a:r>
              <a:rPr lang="tr-TR" dirty="0" err="1"/>
              <a:t>obezite</a:t>
            </a:r>
            <a:r>
              <a:rPr lang="tr-TR" dirty="0"/>
              <a:t>, </a:t>
            </a:r>
            <a:endParaRPr lang="tr-TR" dirty="0" smtClean="0"/>
          </a:p>
          <a:p>
            <a:pPr lvl="1"/>
            <a:r>
              <a:rPr lang="tr-TR" dirty="0"/>
              <a:t>H</a:t>
            </a:r>
            <a:r>
              <a:rPr lang="tr-TR" dirty="0" smtClean="0"/>
              <a:t>ipertansiyon</a:t>
            </a:r>
            <a:r>
              <a:rPr lang="tr-TR" dirty="0"/>
              <a:t>, </a:t>
            </a:r>
          </a:p>
          <a:p>
            <a:pPr lvl="1"/>
            <a:r>
              <a:rPr lang="tr-TR" dirty="0" smtClean="0"/>
              <a:t>Çabuk </a:t>
            </a:r>
            <a:r>
              <a:rPr lang="tr-TR" dirty="0"/>
              <a:t>yorulma, </a:t>
            </a:r>
            <a:endParaRPr lang="tr-TR" dirty="0" smtClean="0"/>
          </a:p>
          <a:p>
            <a:pPr lvl="1"/>
            <a:r>
              <a:rPr lang="tr-TR" dirty="0" err="1"/>
              <a:t>A</a:t>
            </a:r>
            <a:r>
              <a:rPr lang="tr-TR" dirty="0" err="1" smtClean="0"/>
              <a:t>menore</a:t>
            </a:r>
            <a:r>
              <a:rPr lang="tr-TR" dirty="0"/>
              <a:t>, </a:t>
            </a:r>
            <a:endParaRPr lang="tr-TR" dirty="0" smtClean="0"/>
          </a:p>
          <a:p>
            <a:pPr lvl="1"/>
            <a:r>
              <a:rPr lang="tr-TR" dirty="0" err="1"/>
              <a:t>H</a:t>
            </a:r>
            <a:r>
              <a:rPr lang="tr-TR" dirty="0" err="1" smtClean="0"/>
              <a:t>irsutismus</a:t>
            </a:r>
            <a:r>
              <a:rPr lang="tr-TR" dirty="0"/>
              <a:t>, </a:t>
            </a:r>
            <a:endParaRPr lang="tr-TR" dirty="0" smtClean="0"/>
          </a:p>
          <a:p>
            <a:pPr lvl="1"/>
            <a:r>
              <a:rPr lang="tr-TR" dirty="0"/>
              <a:t>K</a:t>
            </a:r>
            <a:r>
              <a:rPr lang="tr-TR" dirty="0" smtClean="0"/>
              <a:t>olay </a:t>
            </a:r>
            <a:r>
              <a:rPr lang="tr-TR" dirty="0"/>
              <a:t>zedelenme, </a:t>
            </a:r>
            <a:endParaRPr lang="tr-TR" dirty="0" smtClean="0"/>
          </a:p>
          <a:p>
            <a:pPr lvl="1"/>
            <a:r>
              <a:rPr lang="tr-TR" dirty="0" err="1"/>
              <a:t>S</a:t>
            </a:r>
            <a:r>
              <a:rPr lang="tr-TR" dirty="0" err="1" smtClean="0"/>
              <a:t>tria</a:t>
            </a:r>
            <a:r>
              <a:rPr lang="tr-TR" dirty="0"/>
              <a:t>, </a:t>
            </a:r>
            <a:endParaRPr lang="tr-TR" dirty="0" smtClean="0"/>
          </a:p>
          <a:p>
            <a:pPr lvl="1"/>
            <a:r>
              <a:rPr lang="tr-TR" dirty="0" smtClean="0"/>
              <a:t>Osteoporoz </a:t>
            </a:r>
            <a:r>
              <a:rPr lang="tr-TR" dirty="0"/>
              <a:t>gibi belirti ve bulgulardan </a:t>
            </a:r>
            <a:r>
              <a:rPr lang="tr-TR" dirty="0" err="1" smtClean="0"/>
              <a:t>oluşan</a:t>
            </a:r>
            <a:r>
              <a:rPr lang="tr-TR" dirty="0" smtClean="0"/>
              <a:t> </a:t>
            </a:r>
            <a:r>
              <a:rPr lang="tr-TR" dirty="0"/>
              <a:t>bir </a:t>
            </a:r>
            <a:r>
              <a:rPr lang="tr-TR" dirty="0" smtClean="0"/>
              <a:t>sendrom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24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Cushing </a:t>
            </a:r>
            <a:r>
              <a:rPr lang="en-US" dirty="0" err="1">
                <a:solidFill>
                  <a:srgbClr val="FF0000"/>
                </a:solidFill>
              </a:rPr>
              <a:t>Sendromu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/>
              <a:t>Endojen</a:t>
            </a:r>
            <a:r>
              <a:rPr lang="tr-TR" dirty="0"/>
              <a:t> kaynaklı CS nadir </a:t>
            </a:r>
            <a:r>
              <a:rPr lang="tr-TR" dirty="0" err="1"/>
              <a:t>görülen</a:t>
            </a:r>
            <a:r>
              <a:rPr lang="tr-TR" dirty="0"/>
              <a:t> bir hastalıktır </a:t>
            </a:r>
            <a:endParaRPr lang="tr-TR" dirty="0" smtClean="0"/>
          </a:p>
          <a:p>
            <a:pPr lvl="1"/>
            <a:r>
              <a:rPr lang="tr-TR" dirty="0" smtClean="0"/>
              <a:t>Yıllık </a:t>
            </a:r>
            <a:r>
              <a:rPr lang="tr-TR" dirty="0" err="1"/>
              <a:t>insidansı</a:t>
            </a:r>
            <a:r>
              <a:rPr lang="tr-TR" dirty="0"/>
              <a:t> milyonda </a:t>
            </a:r>
            <a:r>
              <a:rPr lang="tr-TR" dirty="0" smtClean="0"/>
              <a:t>0,7-2,4 </a:t>
            </a:r>
          </a:p>
          <a:p>
            <a:pPr lvl="1"/>
            <a:r>
              <a:rPr lang="tr-TR" dirty="0" err="1"/>
              <a:t>K</a:t>
            </a:r>
            <a:r>
              <a:rPr lang="tr-TR" dirty="0" err="1" smtClean="0"/>
              <a:t>ötu</a:t>
            </a:r>
            <a:r>
              <a:rPr lang="tr-TR" dirty="0" smtClean="0"/>
              <a:t>̈ </a:t>
            </a:r>
            <a:r>
              <a:rPr lang="tr-TR" dirty="0" err="1"/>
              <a:t>kontrollu</a:t>
            </a:r>
            <a:r>
              <a:rPr lang="tr-TR" dirty="0"/>
              <a:t>̈ </a:t>
            </a:r>
            <a:r>
              <a:rPr lang="tr-TR" dirty="0" err="1"/>
              <a:t>Diabetes</a:t>
            </a:r>
            <a:r>
              <a:rPr lang="tr-TR" dirty="0"/>
              <a:t> </a:t>
            </a:r>
            <a:r>
              <a:rPr lang="tr-TR" dirty="0" err="1"/>
              <a:t>Mellitus</a:t>
            </a:r>
            <a:r>
              <a:rPr lang="tr-TR" dirty="0"/>
              <a:t> ve </a:t>
            </a:r>
            <a:r>
              <a:rPr lang="tr-TR" dirty="0" smtClean="0"/>
              <a:t>Hipertansiyonlu </a:t>
            </a:r>
            <a:r>
              <a:rPr lang="tr-TR" dirty="0"/>
              <a:t>olgularda %</a:t>
            </a:r>
            <a:r>
              <a:rPr lang="tr-TR" dirty="0" smtClean="0"/>
              <a:t>2</a:t>
            </a:r>
            <a:r>
              <a:rPr lang="tr-TR" dirty="0"/>
              <a:t>-</a:t>
            </a:r>
            <a:r>
              <a:rPr lang="tr-TR" dirty="0" smtClean="0"/>
              <a:t>5 </a:t>
            </a:r>
          </a:p>
          <a:p>
            <a:r>
              <a:rPr lang="tr-TR" dirty="0" smtClean="0"/>
              <a:t>Daha </a:t>
            </a:r>
            <a:r>
              <a:rPr lang="tr-TR" dirty="0" err="1"/>
              <a:t>çok</a:t>
            </a:r>
            <a:r>
              <a:rPr lang="tr-TR" dirty="0"/>
              <a:t> kadınlarda </a:t>
            </a:r>
            <a:r>
              <a:rPr lang="tr-TR" dirty="0" err="1" smtClean="0"/>
              <a:t>görülmektedir</a:t>
            </a:r>
            <a:endParaRPr lang="tr-TR" dirty="0" smtClean="0"/>
          </a:p>
          <a:p>
            <a:pPr lvl="1"/>
            <a:r>
              <a:rPr lang="tr-TR" dirty="0"/>
              <a:t>K</a:t>
            </a:r>
            <a:r>
              <a:rPr lang="tr-TR" dirty="0" smtClean="0"/>
              <a:t>adın</a:t>
            </a:r>
            <a:r>
              <a:rPr lang="tr-TR" dirty="0"/>
              <a:t>/ erkek oranı: 3/</a:t>
            </a:r>
            <a:r>
              <a:rPr lang="tr-TR" dirty="0" smtClean="0"/>
              <a:t>1</a:t>
            </a:r>
            <a:endParaRPr lang="tr-TR" dirty="0"/>
          </a:p>
          <a:p>
            <a:r>
              <a:rPr lang="tr-TR" dirty="0" smtClean="0"/>
              <a:t>Nadir </a:t>
            </a:r>
            <a:r>
              <a:rPr lang="tr-TR" dirty="0" err="1"/>
              <a:t>görülmesine</a:t>
            </a:r>
            <a:r>
              <a:rPr lang="tr-TR" dirty="0"/>
              <a:t> </a:t>
            </a:r>
            <a:r>
              <a:rPr lang="tr-TR" dirty="0" err="1"/>
              <a:t>karşın</a:t>
            </a:r>
            <a:r>
              <a:rPr lang="tr-TR" dirty="0"/>
              <a:t>, tedavi </a:t>
            </a:r>
            <a:r>
              <a:rPr lang="tr-TR" dirty="0" err="1"/>
              <a:t>edilmediği</a:t>
            </a:r>
            <a:r>
              <a:rPr lang="tr-TR" dirty="0"/>
              <a:t> zaman </a:t>
            </a:r>
            <a:r>
              <a:rPr lang="tr-TR" dirty="0" err="1"/>
              <a:t>önemli</a:t>
            </a:r>
            <a:r>
              <a:rPr lang="tr-TR" dirty="0"/>
              <a:t> oranda </a:t>
            </a:r>
            <a:r>
              <a:rPr lang="tr-TR" dirty="0" err="1"/>
              <a:t>morbidite</a:t>
            </a:r>
            <a:r>
              <a:rPr lang="tr-TR" dirty="0"/>
              <a:t> ve </a:t>
            </a:r>
            <a:r>
              <a:rPr lang="tr-TR" dirty="0" err="1"/>
              <a:t>mortaliteye</a:t>
            </a:r>
            <a:r>
              <a:rPr lang="tr-TR" dirty="0"/>
              <a:t> neden </a:t>
            </a:r>
            <a:r>
              <a:rPr lang="tr-TR" dirty="0" err="1"/>
              <a:t>olduğu</a:t>
            </a:r>
            <a:r>
              <a:rPr lang="tr-TR" dirty="0"/>
              <a:t> </a:t>
            </a:r>
            <a:r>
              <a:rPr lang="tr-TR" dirty="0" err="1"/>
              <a:t>için</a:t>
            </a:r>
            <a:r>
              <a:rPr lang="tr-TR" dirty="0"/>
              <a:t> tanısı, tedavi ve izlemi </a:t>
            </a:r>
            <a:r>
              <a:rPr lang="tr-TR" dirty="0" err="1" smtClean="0"/>
              <a:t>önemli</a:t>
            </a: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75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Cushing </a:t>
            </a:r>
            <a:r>
              <a:rPr lang="en-US" sz="3600" dirty="0" err="1" smtClean="0">
                <a:solidFill>
                  <a:srgbClr val="FF0000"/>
                </a:solidFill>
              </a:rPr>
              <a:t>Sendromunda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Belirti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ve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Bulgular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0090"/>
                </a:solidFill>
              </a:rPr>
              <a:t>Belirtiler</a:t>
            </a:r>
            <a:endParaRPr lang="tr-TR" sz="2800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Kilo </a:t>
            </a:r>
            <a:r>
              <a:rPr lang="tr-TR" dirty="0"/>
              <a:t>alma %</a:t>
            </a:r>
            <a:r>
              <a:rPr lang="tr-TR" dirty="0" smtClean="0"/>
              <a:t>91</a:t>
            </a:r>
            <a:endParaRPr lang="tr-TR" dirty="0"/>
          </a:p>
          <a:p>
            <a:r>
              <a:rPr lang="tr-TR" dirty="0" err="1" smtClean="0"/>
              <a:t>Mentruel</a:t>
            </a:r>
            <a:r>
              <a:rPr lang="tr-TR" dirty="0" smtClean="0"/>
              <a:t> </a:t>
            </a:r>
            <a:r>
              <a:rPr lang="tr-TR" dirty="0" err="1"/>
              <a:t>düzensizlik</a:t>
            </a:r>
            <a:r>
              <a:rPr lang="tr-TR" dirty="0"/>
              <a:t> %</a:t>
            </a:r>
            <a:r>
              <a:rPr lang="tr-TR" dirty="0" smtClean="0"/>
              <a:t>84</a:t>
            </a:r>
          </a:p>
          <a:p>
            <a:r>
              <a:rPr lang="tr-TR" dirty="0" err="1" smtClean="0"/>
              <a:t>Hirsutizm</a:t>
            </a:r>
            <a:r>
              <a:rPr lang="tr-TR" dirty="0" smtClean="0"/>
              <a:t> </a:t>
            </a:r>
            <a:r>
              <a:rPr lang="tr-TR" dirty="0"/>
              <a:t>%81 </a:t>
            </a:r>
            <a:endParaRPr lang="tr-TR" dirty="0" smtClean="0"/>
          </a:p>
          <a:p>
            <a:r>
              <a:rPr lang="tr-TR" dirty="0" smtClean="0"/>
              <a:t>Psikiyatrik </a:t>
            </a:r>
            <a:r>
              <a:rPr lang="tr-TR" dirty="0"/>
              <a:t>bozukluk %62 </a:t>
            </a:r>
            <a:endParaRPr lang="tr-TR" dirty="0" smtClean="0"/>
          </a:p>
          <a:p>
            <a:r>
              <a:rPr lang="tr-TR" dirty="0" smtClean="0"/>
              <a:t>Sırt </a:t>
            </a:r>
            <a:r>
              <a:rPr lang="tr-TR" dirty="0" err="1"/>
              <a:t>ağrısı</a:t>
            </a:r>
            <a:r>
              <a:rPr lang="tr-TR" dirty="0"/>
              <a:t> %</a:t>
            </a:r>
            <a:r>
              <a:rPr lang="tr-TR" dirty="0" smtClean="0"/>
              <a:t>43</a:t>
            </a:r>
          </a:p>
          <a:p>
            <a:r>
              <a:rPr lang="tr-TR" dirty="0" smtClean="0"/>
              <a:t>Kas </a:t>
            </a:r>
            <a:r>
              <a:rPr lang="tr-TR" dirty="0" err="1"/>
              <a:t>zayıflığı</a:t>
            </a:r>
            <a:r>
              <a:rPr lang="tr-TR" dirty="0"/>
              <a:t> %</a:t>
            </a:r>
            <a:r>
              <a:rPr lang="tr-TR" dirty="0" smtClean="0"/>
              <a:t>29</a:t>
            </a:r>
            <a:endParaRPr lang="tr-TR" dirty="0"/>
          </a:p>
          <a:p>
            <a:r>
              <a:rPr lang="tr-TR" dirty="0" smtClean="0"/>
              <a:t>Kırık </a:t>
            </a:r>
            <a:r>
              <a:rPr lang="tr-TR" dirty="0"/>
              <a:t>%</a:t>
            </a:r>
            <a:r>
              <a:rPr lang="tr-TR" dirty="0" smtClean="0"/>
              <a:t>19</a:t>
            </a:r>
          </a:p>
          <a:p>
            <a:r>
              <a:rPr lang="tr-TR" dirty="0" smtClean="0"/>
              <a:t>Saç </a:t>
            </a:r>
            <a:r>
              <a:rPr lang="tr-TR" dirty="0" err="1"/>
              <a:t>dökülmesi</a:t>
            </a:r>
            <a:r>
              <a:rPr lang="tr-TR" dirty="0"/>
              <a:t> %13 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000090"/>
                </a:solidFill>
              </a:rPr>
              <a:t>Bulgular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/>
              <a:t>Obezite</a:t>
            </a:r>
            <a:r>
              <a:rPr lang="tr-TR" dirty="0"/>
              <a:t> %</a:t>
            </a:r>
            <a:r>
              <a:rPr lang="tr-TR" dirty="0" smtClean="0"/>
              <a:t>97</a:t>
            </a:r>
            <a:endParaRPr lang="tr-TR" dirty="0"/>
          </a:p>
          <a:p>
            <a:r>
              <a:rPr lang="tr-TR" dirty="0" err="1" smtClean="0"/>
              <a:t>Pletora</a:t>
            </a:r>
            <a:r>
              <a:rPr lang="tr-TR" dirty="0" smtClean="0"/>
              <a:t> </a:t>
            </a:r>
            <a:r>
              <a:rPr lang="tr-TR" dirty="0"/>
              <a:t>%</a:t>
            </a:r>
            <a:r>
              <a:rPr lang="tr-TR" dirty="0" smtClean="0"/>
              <a:t>94</a:t>
            </a:r>
          </a:p>
          <a:p>
            <a:r>
              <a:rPr lang="tr-TR" dirty="0" err="1" smtClean="0"/>
              <a:t>Aydede</a:t>
            </a:r>
            <a:r>
              <a:rPr lang="tr-TR" dirty="0" smtClean="0"/>
              <a:t> </a:t>
            </a:r>
            <a:r>
              <a:rPr lang="tr-TR" dirty="0" err="1"/>
              <a:t>yüz</a:t>
            </a:r>
            <a:r>
              <a:rPr lang="tr-TR" dirty="0"/>
              <a:t> %</a:t>
            </a:r>
            <a:r>
              <a:rPr lang="tr-TR" dirty="0" smtClean="0"/>
              <a:t>88</a:t>
            </a:r>
          </a:p>
          <a:p>
            <a:r>
              <a:rPr lang="tr-TR" dirty="0" smtClean="0"/>
              <a:t>Hipertansiyon </a:t>
            </a:r>
            <a:r>
              <a:rPr lang="tr-TR" dirty="0"/>
              <a:t>%74 </a:t>
            </a:r>
            <a:endParaRPr lang="tr-TR" dirty="0" smtClean="0"/>
          </a:p>
          <a:p>
            <a:r>
              <a:rPr lang="tr-TR" dirty="0" smtClean="0"/>
              <a:t>Kolay berelenme </a:t>
            </a:r>
            <a:r>
              <a:rPr lang="tr-TR" dirty="0"/>
              <a:t>%62 </a:t>
            </a:r>
            <a:endParaRPr lang="tr-TR" dirty="0" smtClean="0"/>
          </a:p>
          <a:p>
            <a:r>
              <a:rPr lang="tr-TR" dirty="0" err="1" smtClean="0"/>
              <a:t>Stria</a:t>
            </a:r>
            <a:r>
              <a:rPr lang="tr-TR" dirty="0" smtClean="0"/>
              <a:t> </a:t>
            </a:r>
            <a:r>
              <a:rPr lang="tr-TR" dirty="0"/>
              <a:t>%56 </a:t>
            </a:r>
          </a:p>
          <a:p>
            <a:r>
              <a:rPr lang="tr-TR" dirty="0"/>
              <a:t>Kas </a:t>
            </a:r>
            <a:r>
              <a:rPr lang="tr-TR" dirty="0" err="1"/>
              <a:t>zayıflığı</a:t>
            </a:r>
            <a:r>
              <a:rPr lang="tr-TR" dirty="0"/>
              <a:t> %56 </a:t>
            </a:r>
            <a:endParaRPr lang="tr-TR" dirty="0" smtClean="0"/>
          </a:p>
          <a:p>
            <a:r>
              <a:rPr lang="tr-TR" dirty="0" smtClean="0"/>
              <a:t>Bilekte </a:t>
            </a:r>
            <a:r>
              <a:rPr lang="tr-TR" dirty="0" err="1"/>
              <a:t>ödem</a:t>
            </a:r>
            <a:r>
              <a:rPr lang="tr-TR" dirty="0"/>
              <a:t> %50 </a:t>
            </a:r>
            <a:endParaRPr lang="tr-TR" dirty="0" smtClean="0"/>
          </a:p>
          <a:p>
            <a:r>
              <a:rPr lang="tr-TR" dirty="0" err="1" smtClean="0"/>
              <a:t>Bozulmus</a:t>
            </a:r>
            <a:r>
              <a:rPr lang="tr-TR" dirty="0" smtClean="0"/>
              <a:t>̧ </a:t>
            </a:r>
            <a:r>
              <a:rPr lang="tr-TR" dirty="0" err="1"/>
              <a:t>Glukoz</a:t>
            </a:r>
            <a:r>
              <a:rPr lang="tr-TR" dirty="0"/>
              <a:t> Toleransı %37 </a:t>
            </a:r>
          </a:p>
          <a:p>
            <a:r>
              <a:rPr lang="tr-TR" dirty="0" err="1" smtClean="0"/>
              <a:t>Diabetes</a:t>
            </a:r>
            <a:r>
              <a:rPr lang="tr-TR" dirty="0" smtClean="0"/>
              <a:t> </a:t>
            </a:r>
            <a:r>
              <a:rPr lang="tr-TR" dirty="0" err="1"/>
              <a:t>Mellitus</a:t>
            </a:r>
            <a:r>
              <a:rPr lang="tr-TR" dirty="0"/>
              <a:t> %</a:t>
            </a:r>
            <a:r>
              <a:rPr lang="tr-TR" dirty="0" smtClean="0"/>
              <a:t>50</a:t>
            </a:r>
          </a:p>
          <a:p>
            <a:r>
              <a:rPr lang="tr-TR" dirty="0" smtClean="0"/>
              <a:t>Osteoporoz </a:t>
            </a:r>
            <a:r>
              <a:rPr lang="tr-TR" dirty="0"/>
              <a:t>%50 </a:t>
            </a:r>
          </a:p>
          <a:p>
            <a:r>
              <a:rPr lang="tr-TR" dirty="0" err="1"/>
              <a:t>Böbrek</a:t>
            </a:r>
            <a:r>
              <a:rPr lang="tr-TR" dirty="0"/>
              <a:t> </a:t>
            </a:r>
            <a:r>
              <a:rPr lang="tr-TR" dirty="0" err="1"/>
              <a:t>taşı</a:t>
            </a:r>
            <a:r>
              <a:rPr lang="tr-TR" dirty="0"/>
              <a:t> %15 </a:t>
            </a:r>
          </a:p>
          <a:p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05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63" y="267385"/>
            <a:ext cx="8325635" cy="630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26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77" y="183827"/>
            <a:ext cx="7508724" cy="64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13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>
                <a:solidFill>
                  <a:srgbClr val="FF0000"/>
                </a:solidFill>
              </a:rPr>
              <a:t>Cushing</a:t>
            </a:r>
            <a:r>
              <a:rPr lang="tr-TR" sz="3200" dirty="0">
                <a:solidFill>
                  <a:srgbClr val="FF0000"/>
                </a:solidFill>
              </a:rPr>
              <a:t> Sendromu </a:t>
            </a:r>
            <a:r>
              <a:rPr lang="tr-TR" sz="3200" dirty="0" err="1">
                <a:solidFill>
                  <a:srgbClr val="FF0000"/>
                </a:solidFill>
              </a:rPr>
              <a:t>açısından</a:t>
            </a:r>
            <a:r>
              <a:rPr lang="tr-TR" sz="3200" dirty="0">
                <a:solidFill>
                  <a:srgbClr val="FF0000"/>
                </a:solidFill>
              </a:rPr>
              <a:t> taranacak olgular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dirty="0"/>
              <a:t>CS </a:t>
            </a:r>
            <a:r>
              <a:rPr lang="tr-TR" b="1" dirty="0" err="1"/>
              <a:t>için</a:t>
            </a:r>
            <a:r>
              <a:rPr lang="tr-TR" b="1" dirty="0"/>
              <a:t> </a:t>
            </a:r>
            <a:r>
              <a:rPr lang="tr-TR" b="1" dirty="0" err="1"/>
              <a:t>önemli</a:t>
            </a:r>
            <a:r>
              <a:rPr lang="tr-TR" b="1" dirty="0"/>
              <a:t> belirleyici </a:t>
            </a:r>
            <a:r>
              <a:rPr lang="tr-TR" b="1" dirty="0" err="1"/>
              <a:t>özellikler</a:t>
            </a:r>
            <a:r>
              <a:rPr lang="tr-TR" b="1" dirty="0"/>
              <a:t> </a:t>
            </a:r>
            <a:endParaRPr lang="tr-TR" dirty="0"/>
          </a:p>
          <a:p>
            <a:pPr lvl="1"/>
            <a:r>
              <a:rPr lang="tr-TR" dirty="0"/>
              <a:t>Kolay </a:t>
            </a:r>
            <a:r>
              <a:rPr lang="tr-TR" dirty="0" smtClean="0"/>
              <a:t>berelenme</a:t>
            </a:r>
            <a:endParaRPr lang="tr-TR" dirty="0"/>
          </a:p>
          <a:p>
            <a:pPr lvl="1"/>
            <a:r>
              <a:rPr lang="tr-TR" dirty="0" err="1" smtClean="0"/>
              <a:t>Pletorik</a:t>
            </a:r>
            <a:r>
              <a:rPr lang="tr-TR" dirty="0" smtClean="0"/>
              <a:t> </a:t>
            </a:r>
            <a:r>
              <a:rPr lang="tr-TR" dirty="0" err="1"/>
              <a:t>yüz</a:t>
            </a:r>
            <a:r>
              <a:rPr lang="tr-TR" dirty="0"/>
              <a:t> </a:t>
            </a:r>
            <a:r>
              <a:rPr lang="tr-TR" dirty="0" err="1" smtClean="0"/>
              <a:t>görünümu</a:t>
            </a:r>
            <a:r>
              <a:rPr lang="tr-TR" dirty="0" smtClean="0"/>
              <a:t>̈</a:t>
            </a:r>
          </a:p>
          <a:p>
            <a:pPr lvl="1"/>
            <a:r>
              <a:rPr lang="tr-TR" dirty="0" err="1" smtClean="0"/>
              <a:t>Proksimal</a:t>
            </a:r>
            <a:r>
              <a:rPr lang="tr-TR" dirty="0" smtClean="0"/>
              <a:t> </a:t>
            </a:r>
            <a:r>
              <a:rPr lang="tr-TR" dirty="0" err="1" smtClean="0"/>
              <a:t>myopati</a:t>
            </a:r>
            <a:endParaRPr lang="tr-TR" dirty="0"/>
          </a:p>
          <a:p>
            <a:pPr lvl="1"/>
            <a:r>
              <a:rPr lang="tr-TR" dirty="0" err="1" smtClean="0"/>
              <a:t>Stria</a:t>
            </a:r>
            <a:r>
              <a:rPr lang="tr-TR" dirty="0" smtClean="0"/>
              <a:t> </a:t>
            </a:r>
            <a:r>
              <a:rPr lang="tr-TR" dirty="0"/>
              <a:t>(1 cm’den </a:t>
            </a:r>
            <a:r>
              <a:rPr lang="tr-TR" dirty="0" err="1"/>
              <a:t>genis</a:t>
            </a:r>
            <a:r>
              <a:rPr lang="tr-TR" dirty="0"/>
              <a:t>̧ ve kırmızımsı mor renkte) </a:t>
            </a:r>
          </a:p>
          <a:p>
            <a:r>
              <a:rPr lang="tr-TR" b="1" dirty="0" err="1"/>
              <a:t>Yaşla</a:t>
            </a:r>
            <a:r>
              <a:rPr lang="tr-TR" b="1" dirty="0"/>
              <a:t> uyumsuz klinik </a:t>
            </a:r>
            <a:r>
              <a:rPr lang="tr-TR" b="1" dirty="0" err="1"/>
              <a:t>özellikler</a:t>
            </a:r>
            <a:r>
              <a:rPr lang="tr-TR" b="1" dirty="0"/>
              <a:t> </a:t>
            </a:r>
            <a:endParaRPr lang="tr-TR" dirty="0"/>
          </a:p>
          <a:p>
            <a:pPr lvl="1"/>
            <a:r>
              <a:rPr lang="tr-TR" dirty="0"/>
              <a:t>Hipertansiyon, </a:t>
            </a:r>
            <a:r>
              <a:rPr lang="tr-TR" dirty="0" smtClean="0"/>
              <a:t>Osteoporoz</a:t>
            </a:r>
            <a:r>
              <a:rPr lang="tr-TR" dirty="0"/>
              <a:t>, </a:t>
            </a:r>
            <a:r>
              <a:rPr lang="tr-TR" dirty="0" smtClean="0"/>
              <a:t>tip </a:t>
            </a:r>
            <a:r>
              <a:rPr lang="tr-TR" dirty="0"/>
              <a:t>2 </a:t>
            </a:r>
            <a:r>
              <a:rPr lang="tr-TR" dirty="0" err="1"/>
              <a:t>Diabetes</a:t>
            </a:r>
            <a:r>
              <a:rPr lang="tr-TR" dirty="0"/>
              <a:t> </a:t>
            </a:r>
            <a:r>
              <a:rPr lang="tr-TR" dirty="0" err="1"/>
              <a:t>Mellitus</a:t>
            </a:r>
            <a:r>
              <a:rPr lang="tr-TR" dirty="0"/>
              <a:t> </a:t>
            </a:r>
            <a:endParaRPr lang="tr-TR" dirty="0" smtClean="0"/>
          </a:p>
          <a:p>
            <a:pPr lvl="1"/>
            <a:r>
              <a:rPr lang="tr-TR" dirty="0" smtClean="0"/>
              <a:t>Adenomla </a:t>
            </a:r>
            <a:r>
              <a:rPr lang="tr-TR" dirty="0"/>
              <a:t>uyumlu adrenal </a:t>
            </a:r>
            <a:r>
              <a:rPr lang="tr-TR" dirty="0" err="1"/>
              <a:t>insidentalomalı</a:t>
            </a:r>
            <a:r>
              <a:rPr lang="tr-TR" dirty="0"/>
              <a:t> olgular </a:t>
            </a:r>
            <a:endParaRPr lang="tr-TR" dirty="0" smtClean="0"/>
          </a:p>
          <a:p>
            <a:pPr lvl="1"/>
            <a:r>
              <a:rPr lang="tr-TR" dirty="0" err="1" smtClean="0"/>
              <a:t>Çocuklarda</a:t>
            </a:r>
            <a:r>
              <a:rPr lang="tr-TR" dirty="0" smtClean="0"/>
              <a:t> </a:t>
            </a:r>
            <a:r>
              <a:rPr lang="tr-TR" dirty="0"/>
              <a:t>kilo </a:t>
            </a:r>
            <a:r>
              <a:rPr lang="tr-TR" dirty="0" err="1"/>
              <a:t>artışı</a:t>
            </a:r>
            <a:r>
              <a:rPr lang="tr-TR" dirty="0"/>
              <a:t> ile birlikte </a:t>
            </a:r>
            <a:r>
              <a:rPr lang="tr-TR" dirty="0" err="1"/>
              <a:t>büyüme</a:t>
            </a:r>
            <a:r>
              <a:rPr lang="tr-TR" dirty="0"/>
              <a:t> hızında </a:t>
            </a:r>
            <a:r>
              <a:rPr lang="tr-TR" dirty="0" err="1"/>
              <a:t>yavaşlama</a:t>
            </a:r>
            <a:r>
              <a:rPr lang="tr-TR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3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476250"/>
            <a:ext cx="52578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804572" y="6250118"/>
            <a:ext cx="33083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Adrenal </a:t>
            </a:r>
            <a:r>
              <a:rPr lang="en-US" sz="3600" dirty="0" err="1" smtClean="0">
                <a:solidFill>
                  <a:srgbClr val="FF0000"/>
                </a:solidFill>
              </a:rPr>
              <a:t>Bez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Hormonları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rgbClr val="000090"/>
                </a:solidFill>
                <a:cs typeface="Arial" charset="0"/>
              </a:rPr>
              <a:t>Adrenal </a:t>
            </a:r>
            <a:r>
              <a:rPr lang="tr-TR" dirty="0" err="1" smtClean="0">
                <a:solidFill>
                  <a:srgbClr val="000090"/>
                </a:solidFill>
                <a:cs typeface="Arial" charset="0"/>
              </a:rPr>
              <a:t>kortekte</a:t>
            </a:r>
            <a:r>
              <a:rPr lang="tr-TR" dirty="0" smtClean="0">
                <a:solidFill>
                  <a:srgbClr val="000090"/>
                </a:solidFill>
                <a:cs typeface="Arial" charset="0"/>
              </a:rPr>
              <a:t> üretilen </a:t>
            </a:r>
            <a:r>
              <a:rPr lang="tr-TR" dirty="0" err="1" smtClean="0">
                <a:solidFill>
                  <a:srgbClr val="000090"/>
                </a:solidFill>
                <a:cs typeface="Arial" charset="0"/>
              </a:rPr>
              <a:t>steroid</a:t>
            </a:r>
            <a:r>
              <a:rPr lang="tr-TR" dirty="0" smtClean="0">
                <a:solidFill>
                  <a:srgbClr val="000090"/>
                </a:solidFill>
                <a:cs typeface="Arial" charset="0"/>
              </a:rPr>
              <a:t> hormonlar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err="1" smtClean="0">
                <a:cs typeface="Arial" charset="0"/>
              </a:rPr>
              <a:t>Zona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glomerulo</a:t>
            </a:r>
            <a:r>
              <a:rPr lang="tr-TR" dirty="0" smtClean="0">
                <a:cs typeface="Arial" charset="0"/>
              </a:rPr>
              <a:t>z</a:t>
            </a:r>
            <a:r>
              <a:rPr lang="en-US" dirty="0" smtClean="0">
                <a:cs typeface="Arial" charset="0"/>
              </a:rPr>
              <a:t>a</a:t>
            </a:r>
          </a:p>
          <a:p>
            <a:pPr lvl="1"/>
            <a:r>
              <a:rPr lang="en-US" dirty="0" err="1">
                <a:cs typeface="Arial" charset="0"/>
              </a:rPr>
              <a:t>M</a:t>
            </a:r>
            <a:r>
              <a:rPr lang="en-US" dirty="0" err="1" smtClean="0">
                <a:cs typeface="Arial" charset="0"/>
              </a:rPr>
              <a:t>ineralo</a:t>
            </a:r>
            <a:r>
              <a:rPr lang="tr-TR" dirty="0" smtClean="0">
                <a:cs typeface="Arial" charset="0"/>
              </a:rPr>
              <a:t>k</a:t>
            </a:r>
            <a:r>
              <a:rPr lang="en-US" dirty="0" err="1" smtClean="0">
                <a:cs typeface="Arial" charset="0"/>
              </a:rPr>
              <a:t>orti</a:t>
            </a:r>
            <a:r>
              <a:rPr lang="tr-TR" dirty="0" smtClean="0">
                <a:cs typeface="Arial" charset="0"/>
              </a:rPr>
              <a:t>k</a:t>
            </a:r>
            <a:r>
              <a:rPr lang="en-US" dirty="0" err="1" smtClean="0">
                <a:cs typeface="Arial" charset="0"/>
              </a:rPr>
              <a:t>oid</a:t>
            </a:r>
            <a:r>
              <a:rPr lang="tr-TR" dirty="0" err="1" smtClean="0">
                <a:cs typeface="Arial" charset="0"/>
              </a:rPr>
              <a:t>ler</a:t>
            </a:r>
            <a:r>
              <a:rPr lang="en-US" dirty="0" smtClean="0">
                <a:cs typeface="Arial" charset="0"/>
              </a:rPr>
              <a:t> </a:t>
            </a:r>
          </a:p>
          <a:p>
            <a:pPr lvl="2"/>
            <a:r>
              <a:rPr lang="en-US" b="1" dirty="0" err="1" smtClean="0">
                <a:cs typeface="Arial" charset="0"/>
              </a:rPr>
              <a:t>Aldosteron</a:t>
            </a:r>
            <a:endParaRPr lang="en-US" dirty="0" smtClean="0">
              <a:cs typeface="Arial" charset="0"/>
            </a:endParaRPr>
          </a:p>
          <a:p>
            <a:r>
              <a:rPr lang="en-US" dirty="0" err="1" smtClean="0">
                <a:cs typeface="Arial" charset="0"/>
              </a:rPr>
              <a:t>Zona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fasi</a:t>
            </a:r>
            <a:r>
              <a:rPr lang="tr-TR" dirty="0" smtClean="0">
                <a:cs typeface="Arial" charset="0"/>
              </a:rPr>
              <a:t>k</a:t>
            </a:r>
            <a:r>
              <a:rPr lang="en-US" dirty="0" err="1" smtClean="0">
                <a:cs typeface="Arial" charset="0"/>
              </a:rPr>
              <a:t>ulata</a:t>
            </a:r>
            <a:endParaRPr lang="en-US" dirty="0">
              <a:cs typeface="Arial" charset="0"/>
            </a:endParaRPr>
          </a:p>
          <a:p>
            <a:pPr lvl="1"/>
            <a:r>
              <a:rPr lang="en-US" dirty="0" err="1">
                <a:cs typeface="Arial" charset="0"/>
              </a:rPr>
              <a:t>G</a:t>
            </a:r>
            <a:r>
              <a:rPr lang="en-US" dirty="0" err="1" smtClean="0">
                <a:cs typeface="Arial" charset="0"/>
              </a:rPr>
              <a:t>lu</a:t>
            </a:r>
            <a:r>
              <a:rPr lang="tr-TR" dirty="0" smtClean="0">
                <a:cs typeface="Arial" charset="0"/>
              </a:rPr>
              <a:t>k</a:t>
            </a:r>
            <a:r>
              <a:rPr lang="en-US" dirty="0" smtClean="0">
                <a:cs typeface="Arial" charset="0"/>
              </a:rPr>
              <a:t>o</a:t>
            </a:r>
            <a:r>
              <a:rPr lang="tr-TR" dirty="0" smtClean="0">
                <a:cs typeface="Arial" charset="0"/>
              </a:rPr>
              <a:t>k</a:t>
            </a:r>
            <a:r>
              <a:rPr lang="en-US" dirty="0" err="1" smtClean="0">
                <a:cs typeface="Arial" charset="0"/>
              </a:rPr>
              <a:t>orti</a:t>
            </a:r>
            <a:r>
              <a:rPr lang="tr-TR" dirty="0" smtClean="0">
                <a:cs typeface="Arial" charset="0"/>
              </a:rPr>
              <a:t>k</a:t>
            </a:r>
            <a:r>
              <a:rPr lang="en-US" dirty="0" err="1" smtClean="0">
                <a:cs typeface="Arial" charset="0"/>
              </a:rPr>
              <a:t>oid</a:t>
            </a:r>
            <a:r>
              <a:rPr lang="tr-TR" dirty="0" err="1" smtClean="0">
                <a:cs typeface="Arial" charset="0"/>
              </a:rPr>
              <a:t>ler</a:t>
            </a:r>
            <a:r>
              <a:rPr lang="en-US" dirty="0" smtClean="0">
                <a:cs typeface="Arial" charset="0"/>
              </a:rPr>
              <a:t> </a:t>
            </a:r>
          </a:p>
          <a:p>
            <a:pPr lvl="2"/>
            <a:r>
              <a:rPr lang="tr-TR" b="1" dirty="0" smtClean="0">
                <a:cs typeface="Arial" charset="0"/>
              </a:rPr>
              <a:t>K</a:t>
            </a:r>
            <a:r>
              <a:rPr lang="en-US" b="1" dirty="0" err="1" smtClean="0">
                <a:cs typeface="Arial" charset="0"/>
              </a:rPr>
              <a:t>orti</a:t>
            </a:r>
            <a:r>
              <a:rPr lang="tr-TR" b="1" dirty="0" smtClean="0">
                <a:cs typeface="Arial" charset="0"/>
              </a:rPr>
              <a:t>z</a:t>
            </a:r>
            <a:r>
              <a:rPr lang="en-US" b="1" dirty="0" err="1" smtClean="0">
                <a:cs typeface="Arial" charset="0"/>
              </a:rPr>
              <a:t>ol</a:t>
            </a:r>
            <a:endParaRPr lang="en-US" dirty="0" smtClean="0">
              <a:cs typeface="Arial" charset="0"/>
            </a:endParaRPr>
          </a:p>
          <a:p>
            <a:r>
              <a:rPr lang="en-US" dirty="0" err="1" smtClean="0">
                <a:cs typeface="Arial" charset="0"/>
              </a:rPr>
              <a:t>Zona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reti</a:t>
            </a:r>
            <a:r>
              <a:rPr lang="tr-TR" dirty="0" err="1" smtClean="0">
                <a:cs typeface="Arial" charset="0"/>
              </a:rPr>
              <a:t>kü</a:t>
            </a:r>
            <a:r>
              <a:rPr lang="en-US" dirty="0" err="1" smtClean="0">
                <a:cs typeface="Arial" charset="0"/>
              </a:rPr>
              <a:t>laris</a:t>
            </a:r>
            <a:endParaRPr lang="en-US" dirty="0">
              <a:cs typeface="Arial" charset="0"/>
            </a:endParaRPr>
          </a:p>
          <a:p>
            <a:pPr lvl="1"/>
            <a:r>
              <a:rPr lang="en-US" dirty="0" err="1" smtClean="0">
                <a:cs typeface="Arial" charset="0"/>
              </a:rPr>
              <a:t>Andro</a:t>
            </a:r>
            <a:r>
              <a:rPr lang="tr-TR" dirty="0" smtClean="0">
                <a:cs typeface="Arial" charset="0"/>
              </a:rPr>
              <a:t>j</a:t>
            </a:r>
            <a:r>
              <a:rPr lang="en-US" dirty="0" smtClean="0">
                <a:cs typeface="Arial" charset="0"/>
              </a:rPr>
              <a:t>en</a:t>
            </a:r>
            <a:r>
              <a:rPr lang="tr-TR" dirty="0" err="1" smtClean="0">
                <a:cs typeface="Arial" charset="0"/>
              </a:rPr>
              <a:t>ler</a:t>
            </a:r>
            <a:r>
              <a:rPr lang="tr-TR" dirty="0" smtClean="0">
                <a:cs typeface="Arial" charset="0"/>
              </a:rPr>
              <a:t> </a:t>
            </a:r>
          </a:p>
          <a:p>
            <a:pPr lvl="2"/>
            <a:r>
              <a:rPr lang="tr-TR" b="1" dirty="0" err="1" smtClean="0"/>
              <a:t>Dehidroepiandrosteron</a:t>
            </a:r>
            <a:r>
              <a:rPr lang="tr-TR" b="1" dirty="0"/>
              <a:t>,</a:t>
            </a:r>
            <a:r>
              <a:rPr lang="tr-TR" b="1" dirty="0" smtClean="0"/>
              <a:t> </a:t>
            </a:r>
            <a:r>
              <a:rPr lang="tr-TR" b="1" dirty="0" err="1" smtClean="0"/>
              <a:t>androstenedion</a:t>
            </a:r>
            <a:endParaRPr lang="tr-TR" dirty="0" smtClean="0">
              <a:cs typeface="Arial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Adrenal medulla </a:t>
            </a:r>
            <a:r>
              <a:rPr lang="en-US" dirty="0" err="1" smtClean="0">
                <a:solidFill>
                  <a:srgbClr val="000090"/>
                </a:solidFill>
              </a:rPr>
              <a:t>hormonları</a:t>
            </a:r>
            <a:endParaRPr lang="en-US" dirty="0" smtClean="0">
              <a:solidFill>
                <a:srgbClr val="000090"/>
              </a:solidFill>
            </a:endParaRPr>
          </a:p>
          <a:p>
            <a:pPr lvl="1"/>
            <a:r>
              <a:rPr lang="en-US" dirty="0" err="1" smtClean="0"/>
              <a:t>Katekolaminler</a:t>
            </a:r>
            <a:r>
              <a:rPr lang="en-US" dirty="0" smtClean="0"/>
              <a:t> </a:t>
            </a:r>
          </a:p>
          <a:p>
            <a:pPr lvl="2"/>
            <a:r>
              <a:rPr lang="en-US" b="1" dirty="0" smtClean="0"/>
              <a:t>Adrenalin, noradrenalin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794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err="1">
                <a:solidFill>
                  <a:srgbClr val="FF0000"/>
                </a:solidFill>
              </a:rPr>
              <a:t>Cushing</a:t>
            </a:r>
            <a:r>
              <a:rPr lang="tr-TR" sz="3200" dirty="0">
                <a:solidFill>
                  <a:srgbClr val="FF0000"/>
                </a:solidFill>
              </a:rPr>
              <a:t> Sendromu olmaksızın </a:t>
            </a:r>
            <a:r>
              <a:rPr lang="tr-TR" sz="3200" dirty="0" err="1" smtClean="0">
                <a:solidFill>
                  <a:srgbClr val="FF0000"/>
                </a:solidFill>
              </a:rPr>
              <a:t>hiperkortizolizm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b="1" dirty="0" err="1"/>
              <a:t>Cushing</a:t>
            </a:r>
            <a:r>
              <a:rPr lang="tr-TR" b="1" dirty="0"/>
              <a:t> </a:t>
            </a:r>
            <a:r>
              <a:rPr lang="tr-TR" b="1" dirty="0" err="1"/>
              <a:t>Sendromu’nun</a:t>
            </a:r>
            <a:r>
              <a:rPr lang="tr-TR" b="1" dirty="0"/>
              <a:t> bazı klinik </a:t>
            </a:r>
            <a:r>
              <a:rPr lang="tr-TR" b="1" dirty="0" err="1"/>
              <a:t>özellikleri</a:t>
            </a:r>
            <a:r>
              <a:rPr lang="tr-TR" b="1" dirty="0"/>
              <a:t> ile birlikte olanlar </a:t>
            </a:r>
            <a:endParaRPr lang="tr-TR" dirty="0" smtClean="0"/>
          </a:p>
          <a:p>
            <a:pPr lvl="1"/>
            <a:r>
              <a:rPr lang="tr-TR" dirty="0" smtClean="0"/>
              <a:t>Gebelik</a:t>
            </a:r>
            <a:endParaRPr lang="tr-TR" dirty="0"/>
          </a:p>
          <a:p>
            <a:pPr lvl="1"/>
            <a:r>
              <a:rPr lang="tr-TR" dirty="0" smtClean="0"/>
              <a:t>Depresyon </a:t>
            </a:r>
            <a:r>
              <a:rPr lang="tr-TR" dirty="0"/>
              <a:t>ve </a:t>
            </a:r>
            <a:r>
              <a:rPr lang="tr-TR" dirty="0" err="1"/>
              <a:t>diğer</a:t>
            </a:r>
            <a:r>
              <a:rPr lang="tr-TR" dirty="0"/>
              <a:t> </a:t>
            </a:r>
            <a:r>
              <a:rPr lang="tr-TR" dirty="0" err="1"/>
              <a:t>pskiyatrik</a:t>
            </a:r>
            <a:r>
              <a:rPr lang="tr-TR" dirty="0"/>
              <a:t> bozukluklar </a:t>
            </a:r>
            <a:endParaRPr lang="en-US" dirty="0"/>
          </a:p>
          <a:p>
            <a:pPr lvl="1"/>
            <a:r>
              <a:rPr lang="tr-TR" dirty="0" smtClean="0"/>
              <a:t>Alkolizm</a:t>
            </a:r>
            <a:endParaRPr lang="tr-TR" dirty="0"/>
          </a:p>
          <a:p>
            <a:pPr lvl="1"/>
            <a:r>
              <a:rPr lang="tr-TR" dirty="0" err="1" smtClean="0"/>
              <a:t>Glukortikoid</a:t>
            </a:r>
            <a:r>
              <a:rPr lang="tr-TR" dirty="0" smtClean="0"/>
              <a:t> direnci</a:t>
            </a:r>
            <a:endParaRPr lang="tr-TR" dirty="0"/>
          </a:p>
          <a:p>
            <a:pPr lvl="1"/>
            <a:r>
              <a:rPr lang="tr-TR" dirty="0" err="1" smtClean="0"/>
              <a:t>Morbid</a:t>
            </a:r>
            <a:r>
              <a:rPr lang="tr-TR" dirty="0" smtClean="0"/>
              <a:t> </a:t>
            </a:r>
            <a:r>
              <a:rPr lang="tr-TR" dirty="0" err="1" smtClean="0"/>
              <a:t>obezite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Kötu</a:t>
            </a:r>
            <a:r>
              <a:rPr lang="tr-TR" dirty="0" smtClean="0"/>
              <a:t>̈ </a:t>
            </a:r>
            <a:r>
              <a:rPr lang="tr-TR" dirty="0" err="1"/>
              <a:t>kontrollu</a:t>
            </a:r>
            <a:r>
              <a:rPr lang="tr-TR" dirty="0"/>
              <a:t>̈ </a:t>
            </a:r>
            <a:r>
              <a:rPr lang="tr-TR" dirty="0" err="1"/>
              <a:t>diabetes</a:t>
            </a:r>
            <a:r>
              <a:rPr lang="tr-TR" dirty="0"/>
              <a:t> </a:t>
            </a:r>
            <a:r>
              <a:rPr lang="tr-TR" dirty="0" err="1"/>
              <a:t>mellitus</a:t>
            </a:r>
            <a:r>
              <a:rPr lang="tr-TR" dirty="0"/>
              <a:t> </a:t>
            </a:r>
          </a:p>
          <a:p>
            <a:r>
              <a:rPr lang="tr-TR" b="1" dirty="0" err="1"/>
              <a:t>Cushing</a:t>
            </a:r>
            <a:r>
              <a:rPr lang="tr-TR" b="1" dirty="0"/>
              <a:t> Sendromunun bazı klinik </a:t>
            </a:r>
            <a:r>
              <a:rPr lang="tr-TR" b="1" dirty="0" err="1"/>
              <a:t>özellikleri</a:t>
            </a:r>
            <a:r>
              <a:rPr lang="tr-TR" b="1" dirty="0"/>
              <a:t> ile birlikte olmaksızın </a:t>
            </a:r>
            <a:endParaRPr lang="tr-TR" dirty="0" smtClean="0"/>
          </a:p>
          <a:p>
            <a:pPr lvl="1"/>
            <a:r>
              <a:rPr lang="tr-TR" dirty="0" err="1" smtClean="0"/>
              <a:t>Stress</a:t>
            </a:r>
            <a:r>
              <a:rPr lang="tr-TR" dirty="0" smtClean="0"/>
              <a:t> </a:t>
            </a:r>
            <a:r>
              <a:rPr lang="tr-TR" dirty="0"/>
              <a:t>(cerrahi, </a:t>
            </a:r>
            <a:r>
              <a:rPr lang="tr-TR" dirty="0" err="1"/>
              <a:t>ağrı</a:t>
            </a:r>
            <a:r>
              <a:rPr lang="tr-TR" dirty="0"/>
              <a:t>, hastaneye yatma) </a:t>
            </a:r>
          </a:p>
          <a:p>
            <a:pPr lvl="1"/>
            <a:r>
              <a:rPr lang="tr-TR" dirty="0" err="1" smtClean="0"/>
              <a:t>Malnütrisyon</a:t>
            </a:r>
            <a:r>
              <a:rPr lang="tr-TR" dirty="0"/>
              <a:t>, </a:t>
            </a:r>
            <a:r>
              <a:rPr lang="tr-TR" dirty="0" err="1"/>
              <a:t>anoreksiya</a:t>
            </a:r>
            <a:r>
              <a:rPr lang="tr-TR" dirty="0"/>
              <a:t> </a:t>
            </a:r>
            <a:r>
              <a:rPr lang="tr-TR" dirty="0" err="1" smtClean="0"/>
              <a:t>nervosa</a:t>
            </a:r>
            <a:endParaRPr lang="tr-TR" dirty="0"/>
          </a:p>
          <a:p>
            <a:pPr lvl="1"/>
            <a:r>
              <a:rPr lang="tr-TR" dirty="0" err="1" smtClean="0"/>
              <a:t>Yoğun</a:t>
            </a:r>
            <a:r>
              <a:rPr lang="tr-TR" dirty="0" smtClean="0"/>
              <a:t> </a:t>
            </a:r>
            <a:r>
              <a:rPr lang="tr-TR" dirty="0"/>
              <a:t>uzun </a:t>
            </a:r>
            <a:r>
              <a:rPr lang="tr-TR" dirty="0" err="1"/>
              <a:t>süreli</a:t>
            </a:r>
            <a:r>
              <a:rPr lang="tr-TR" dirty="0"/>
              <a:t> </a:t>
            </a:r>
            <a:r>
              <a:rPr lang="tr-TR" dirty="0" smtClean="0"/>
              <a:t>egzersiz</a:t>
            </a:r>
            <a:endParaRPr lang="tr-TR" dirty="0"/>
          </a:p>
          <a:p>
            <a:pPr lvl="1"/>
            <a:r>
              <a:rPr lang="tr-TR" dirty="0" err="1" smtClean="0"/>
              <a:t>Hipotalamik</a:t>
            </a:r>
            <a:r>
              <a:rPr lang="tr-TR" dirty="0" smtClean="0"/>
              <a:t> </a:t>
            </a:r>
            <a:r>
              <a:rPr lang="tr-TR" dirty="0" err="1"/>
              <a:t>amenore</a:t>
            </a:r>
            <a:r>
              <a:rPr lang="tr-TR" dirty="0"/>
              <a:t> </a:t>
            </a:r>
          </a:p>
          <a:p>
            <a:pPr lvl="1"/>
            <a:r>
              <a:rPr lang="tr-TR" dirty="0"/>
              <a:t>C</a:t>
            </a:r>
            <a:r>
              <a:rPr lang="tr-TR" dirty="0" smtClean="0"/>
              <a:t>BG </a:t>
            </a:r>
            <a:r>
              <a:rPr lang="tr-TR" dirty="0" err="1"/>
              <a:t>fazlalığı</a:t>
            </a:r>
            <a:r>
              <a:rPr lang="tr-TR" dirty="0"/>
              <a:t> (serum </a:t>
            </a:r>
            <a:r>
              <a:rPr lang="tr-TR" dirty="0" err="1"/>
              <a:t>kortizolu</a:t>
            </a:r>
            <a:r>
              <a:rPr lang="tr-TR" dirty="0"/>
              <a:t> artar, idrar </a:t>
            </a:r>
            <a:r>
              <a:rPr lang="tr-TR" dirty="0" err="1"/>
              <a:t>kortizolu</a:t>
            </a:r>
            <a:r>
              <a:rPr lang="tr-TR" dirty="0"/>
              <a:t> normal)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1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0831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Feokromositoma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Feokromositoma</a:t>
            </a:r>
            <a:r>
              <a:rPr lang="tr-TR" dirty="0">
                <a:solidFill>
                  <a:srgbClr val="FF0000"/>
                </a:solidFill>
              </a:rPr>
              <a:t> ve </a:t>
            </a:r>
            <a:r>
              <a:rPr lang="tr-TR" dirty="0" err="1">
                <a:solidFill>
                  <a:srgbClr val="FF0000"/>
                </a:solidFill>
              </a:rPr>
              <a:t>Paraganglioma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H</a:t>
            </a:r>
            <a:r>
              <a:rPr lang="tr-TR" dirty="0" smtClean="0"/>
              <a:t>ipertansiyon </a:t>
            </a:r>
            <a:r>
              <a:rPr lang="tr-TR" dirty="0" err="1"/>
              <a:t>etyolojisinin</a:t>
            </a:r>
            <a:r>
              <a:rPr lang="tr-TR" dirty="0"/>
              <a:t> %0.1-0.6’dan </a:t>
            </a:r>
            <a:r>
              <a:rPr lang="tr-TR" dirty="0" smtClean="0"/>
              <a:t>sorumlu</a:t>
            </a:r>
          </a:p>
          <a:p>
            <a:r>
              <a:rPr lang="tr-TR" dirty="0" err="1" smtClean="0"/>
              <a:t>İnsidansları</a:t>
            </a:r>
            <a:r>
              <a:rPr lang="tr-TR" dirty="0"/>
              <a:t>, milyonda </a:t>
            </a:r>
            <a:r>
              <a:rPr lang="tr-TR" dirty="0" smtClean="0"/>
              <a:t>2-8 </a:t>
            </a:r>
          </a:p>
          <a:p>
            <a:r>
              <a:rPr lang="tr-TR" dirty="0" smtClean="0"/>
              <a:t>Erkek </a:t>
            </a:r>
            <a:r>
              <a:rPr lang="tr-TR" dirty="0"/>
              <a:t>ve kadında </a:t>
            </a:r>
            <a:r>
              <a:rPr lang="tr-TR" dirty="0" err="1"/>
              <a:t>görülme</a:t>
            </a:r>
            <a:r>
              <a:rPr lang="tr-TR" dirty="0"/>
              <a:t> sıklıkları </a:t>
            </a:r>
            <a:r>
              <a:rPr lang="tr-TR" dirty="0" err="1" smtClean="0"/>
              <a:t>eşit</a:t>
            </a:r>
            <a:endParaRPr lang="tr-TR" dirty="0"/>
          </a:p>
          <a:p>
            <a:r>
              <a:rPr lang="tr-TR" dirty="0"/>
              <a:t>E</a:t>
            </a:r>
            <a:r>
              <a:rPr lang="tr-TR" dirty="0" smtClean="0"/>
              <a:t>n </a:t>
            </a:r>
            <a:r>
              <a:rPr lang="tr-TR" dirty="0" err="1"/>
              <a:t>çok</a:t>
            </a:r>
            <a:r>
              <a:rPr lang="tr-TR" dirty="0"/>
              <a:t> 4. ve 5. </a:t>
            </a:r>
            <a:r>
              <a:rPr lang="tr-TR" dirty="0" err="1" smtClean="0"/>
              <a:t>dekatlarda</a:t>
            </a:r>
            <a:endParaRPr lang="tr-TR" dirty="0"/>
          </a:p>
          <a:p>
            <a:r>
              <a:rPr lang="tr-TR" dirty="0"/>
              <a:t>Ailesel </a:t>
            </a:r>
            <a:r>
              <a:rPr lang="tr-TR" dirty="0" err="1"/>
              <a:t>feokromositoma</a:t>
            </a:r>
            <a:r>
              <a:rPr lang="tr-TR" dirty="0"/>
              <a:t>, </a:t>
            </a:r>
            <a:endParaRPr lang="tr-TR" dirty="0" smtClean="0"/>
          </a:p>
          <a:p>
            <a:pPr lvl="1"/>
            <a:r>
              <a:rPr lang="tr-TR" dirty="0" err="1"/>
              <a:t>G</a:t>
            </a:r>
            <a:r>
              <a:rPr lang="tr-TR" dirty="0" err="1" smtClean="0"/>
              <a:t>enc</a:t>
            </a:r>
            <a:r>
              <a:rPr lang="tr-TR" dirty="0" smtClean="0"/>
              <a:t>̧ </a:t>
            </a:r>
            <a:r>
              <a:rPr lang="tr-TR" dirty="0" err="1"/>
              <a:t>yaşlarda</a:t>
            </a:r>
            <a:r>
              <a:rPr lang="tr-TR" dirty="0"/>
              <a:t> ortaya </a:t>
            </a:r>
            <a:r>
              <a:rPr lang="tr-TR" dirty="0" err="1"/>
              <a:t>çıkması</a:t>
            </a:r>
            <a:r>
              <a:rPr lang="tr-TR" dirty="0"/>
              <a:t>, </a:t>
            </a:r>
            <a:endParaRPr lang="tr-TR" dirty="0" smtClean="0"/>
          </a:p>
          <a:p>
            <a:pPr lvl="1"/>
            <a:r>
              <a:rPr lang="tr-TR" dirty="0" err="1"/>
              <a:t>B</a:t>
            </a:r>
            <a:r>
              <a:rPr lang="tr-TR" dirty="0" err="1" smtClean="0"/>
              <a:t>ilateral</a:t>
            </a:r>
            <a:r>
              <a:rPr lang="tr-TR" dirty="0"/>
              <a:t>, adrenal </a:t>
            </a:r>
            <a:r>
              <a:rPr lang="tr-TR" dirty="0" err="1"/>
              <a:t>dışı</a:t>
            </a:r>
            <a:r>
              <a:rPr lang="tr-TR" dirty="0"/>
              <a:t> ve </a:t>
            </a:r>
            <a:r>
              <a:rPr lang="tr-TR" dirty="0" err="1"/>
              <a:t>multifokal</a:t>
            </a:r>
            <a:r>
              <a:rPr lang="tr-TR" dirty="0"/>
              <a:t> </a:t>
            </a:r>
            <a:r>
              <a:rPr lang="tr-TR" dirty="0" smtClean="0"/>
              <a:t>olması,</a:t>
            </a:r>
          </a:p>
          <a:p>
            <a:pPr lvl="1"/>
            <a:r>
              <a:rPr lang="tr-TR" dirty="0" err="1"/>
              <a:t>R</a:t>
            </a:r>
            <a:r>
              <a:rPr lang="tr-TR" dirty="0" err="1" smtClean="0"/>
              <a:t>ekürrens</a:t>
            </a:r>
            <a:r>
              <a:rPr lang="tr-TR" dirty="0" smtClean="0"/>
              <a:t> </a:t>
            </a:r>
            <a:r>
              <a:rPr lang="tr-TR" dirty="0" err="1"/>
              <a:t>sıklığının</a:t>
            </a:r>
            <a:r>
              <a:rPr lang="tr-TR" dirty="0"/>
              <a:t> </a:t>
            </a:r>
            <a:r>
              <a:rPr lang="tr-TR" dirty="0" err="1"/>
              <a:t>sporadik</a:t>
            </a:r>
            <a:r>
              <a:rPr lang="tr-TR" dirty="0"/>
              <a:t> vakalara </a:t>
            </a:r>
            <a:r>
              <a:rPr lang="tr-TR" dirty="0" err="1"/>
              <a:t>göre</a:t>
            </a:r>
            <a:r>
              <a:rPr lang="tr-TR" dirty="0"/>
              <a:t> fazla olması ile karakterizedir. </a:t>
            </a:r>
            <a:endParaRPr lang="tr-TR" dirty="0" smtClean="0"/>
          </a:p>
          <a:p>
            <a:pPr lvl="1"/>
            <a:r>
              <a:rPr lang="tr-TR" dirty="0" err="1" smtClean="0"/>
              <a:t>Malignite</a:t>
            </a:r>
            <a:r>
              <a:rPr lang="tr-TR" dirty="0" smtClean="0"/>
              <a:t> </a:t>
            </a:r>
            <a:r>
              <a:rPr lang="tr-TR" dirty="0"/>
              <a:t>riski %26–</a:t>
            </a:r>
            <a:r>
              <a:rPr lang="tr-TR" dirty="0" smtClean="0"/>
              <a:t>35</a:t>
            </a: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Feokromositoma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b="1" dirty="0"/>
              <a:t>Klasik </a:t>
            </a:r>
            <a:r>
              <a:rPr lang="tr-TR" b="1" dirty="0" err="1"/>
              <a:t>Üçleme</a:t>
            </a:r>
            <a:r>
              <a:rPr lang="tr-TR" b="1" dirty="0"/>
              <a:t>: </a:t>
            </a:r>
            <a:r>
              <a:rPr lang="tr-TR" dirty="0"/>
              <a:t>Hipertansiyon </a:t>
            </a:r>
            <a:r>
              <a:rPr lang="tr-TR" dirty="0" err="1"/>
              <a:t>eşliğinde</a:t>
            </a:r>
            <a:r>
              <a:rPr lang="tr-TR" dirty="0"/>
              <a:t> </a:t>
            </a:r>
            <a:r>
              <a:rPr lang="tr-TR" dirty="0" err="1"/>
              <a:t>çarpıntı</a:t>
            </a:r>
            <a:r>
              <a:rPr lang="tr-TR" dirty="0"/>
              <a:t>, baş </a:t>
            </a:r>
            <a:r>
              <a:rPr lang="tr-TR" dirty="0" err="1"/>
              <a:t>ağrısı</a:t>
            </a:r>
            <a:r>
              <a:rPr lang="tr-TR" dirty="0"/>
              <a:t> ve terleme epizotlarıdır. </a:t>
            </a:r>
            <a:endParaRPr lang="tr-TR" dirty="0" smtClean="0"/>
          </a:p>
          <a:p>
            <a:r>
              <a:rPr lang="tr-TR" dirty="0"/>
              <a:t>A</a:t>
            </a:r>
            <a:r>
              <a:rPr lang="tr-TR" dirty="0" smtClean="0"/>
              <a:t>taklara </a:t>
            </a:r>
            <a:r>
              <a:rPr lang="tr-TR" dirty="0" err="1"/>
              <a:t>anksiyete</a:t>
            </a:r>
            <a:r>
              <a:rPr lang="tr-TR" dirty="0"/>
              <a:t>, panik, tremor, bulantı ve </a:t>
            </a:r>
            <a:r>
              <a:rPr lang="tr-TR" dirty="0" err="1"/>
              <a:t>parestezi</a:t>
            </a:r>
            <a:r>
              <a:rPr lang="tr-TR" dirty="0"/>
              <a:t> </a:t>
            </a:r>
            <a:r>
              <a:rPr lang="tr-TR" dirty="0" err="1"/>
              <a:t>eşlik</a:t>
            </a:r>
            <a:r>
              <a:rPr lang="tr-TR" dirty="0"/>
              <a:t> eder. </a:t>
            </a:r>
            <a:endParaRPr lang="tr-TR" dirty="0" smtClean="0"/>
          </a:p>
          <a:p>
            <a:r>
              <a:rPr lang="tr-TR" dirty="0" smtClean="0"/>
              <a:t>Daha </a:t>
            </a:r>
            <a:r>
              <a:rPr lang="tr-TR" dirty="0"/>
              <a:t>nadir olarak </a:t>
            </a:r>
            <a:r>
              <a:rPr lang="tr-TR" dirty="0" err="1"/>
              <a:t>konstipasyon</a:t>
            </a:r>
            <a:r>
              <a:rPr lang="tr-TR" dirty="0"/>
              <a:t>, baş </a:t>
            </a:r>
            <a:r>
              <a:rPr lang="tr-TR" dirty="0" err="1"/>
              <a:t>dönmesi</a:t>
            </a:r>
            <a:r>
              <a:rPr lang="tr-TR" dirty="0"/>
              <a:t>, yorgunluk ve karın </a:t>
            </a:r>
            <a:r>
              <a:rPr lang="tr-TR" dirty="0" err="1"/>
              <a:t>ağrısı</a:t>
            </a:r>
            <a:r>
              <a:rPr lang="tr-TR" dirty="0"/>
              <a:t> gibi belirtiler </a:t>
            </a:r>
            <a:r>
              <a:rPr lang="tr-TR" dirty="0" err="1"/>
              <a:t>görülebilir</a:t>
            </a:r>
            <a:r>
              <a:rPr lang="tr-TR" dirty="0"/>
              <a:t>. </a:t>
            </a:r>
          </a:p>
          <a:p>
            <a:r>
              <a:rPr lang="tr-TR" dirty="0"/>
              <a:t>Ataklar, </a:t>
            </a:r>
            <a:r>
              <a:rPr lang="tr-TR" dirty="0" err="1"/>
              <a:t>birkac</a:t>
            </a:r>
            <a:r>
              <a:rPr lang="tr-TR" dirty="0"/>
              <a:t>̧ dakika ile </a:t>
            </a:r>
            <a:r>
              <a:rPr lang="tr-TR" dirty="0" err="1"/>
              <a:t>birkac</a:t>
            </a:r>
            <a:r>
              <a:rPr lang="tr-TR" dirty="0"/>
              <a:t>̧ saat kadar </a:t>
            </a:r>
            <a:r>
              <a:rPr lang="tr-TR" dirty="0" err="1"/>
              <a:t>sürebilir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Genellikle </a:t>
            </a:r>
            <a:r>
              <a:rPr lang="tr-TR" dirty="0"/>
              <a:t>ani </a:t>
            </a:r>
            <a:r>
              <a:rPr lang="tr-TR" dirty="0" err="1"/>
              <a:t>başlar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err="1" smtClean="0"/>
              <a:t>Gün</a:t>
            </a:r>
            <a:r>
              <a:rPr lang="tr-TR" dirty="0" smtClean="0"/>
              <a:t> </a:t>
            </a:r>
            <a:r>
              <a:rPr lang="tr-TR" dirty="0" err="1"/>
              <a:t>içinde</a:t>
            </a:r>
            <a:r>
              <a:rPr lang="tr-TR" dirty="0"/>
              <a:t> </a:t>
            </a:r>
            <a:r>
              <a:rPr lang="tr-TR" dirty="0" err="1"/>
              <a:t>birkac</a:t>
            </a:r>
            <a:r>
              <a:rPr lang="tr-TR" dirty="0"/>
              <a:t>̧ kez </a:t>
            </a:r>
            <a:r>
              <a:rPr lang="tr-TR" dirty="0" err="1"/>
              <a:t>olabileceği</a:t>
            </a:r>
            <a:r>
              <a:rPr lang="tr-TR" dirty="0"/>
              <a:t> gibi, aylarca atak gelmeyebilir.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090" y="1577515"/>
            <a:ext cx="8338374" cy="382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757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0805"/>
          </a:xfrm>
        </p:spPr>
        <p:txBody>
          <a:bodyPr>
            <a:normAutofit fontScale="90000"/>
          </a:bodyPr>
          <a:lstStyle/>
          <a:p>
            <a:r>
              <a:rPr lang="tr-TR" sz="3200" dirty="0" err="1" smtClean="0">
                <a:solidFill>
                  <a:srgbClr val="FF0000"/>
                </a:solidFill>
              </a:rPr>
              <a:t>Feokromositomada</a:t>
            </a:r>
            <a:r>
              <a:rPr lang="tr-TR" sz="3200" dirty="0" smtClean="0">
                <a:solidFill>
                  <a:srgbClr val="FF0000"/>
                </a:solidFill>
              </a:rPr>
              <a:t> klinik bulgular</a:t>
            </a:r>
            <a:endParaRPr lang="tr-TR" sz="3200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974" y="785444"/>
            <a:ext cx="7914380" cy="57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297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Kimler </a:t>
            </a:r>
            <a:r>
              <a:rPr lang="tr-TR" sz="3200" dirty="0" err="1">
                <a:solidFill>
                  <a:srgbClr val="FF0000"/>
                </a:solidFill>
              </a:rPr>
              <a:t>Feokromositoma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 err="1">
                <a:solidFill>
                  <a:srgbClr val="FF0000"/>
                </a:solidFill>
              </a:rPr>
              <a:t>için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 err="1">
                <a:solidFill>
                  <a:srgbClr val="FF0000"/>
                </a:solidFill>
              </a:rPr>
              <a:t>Araştırılmalıdır</a:t>
            </a:r>
            <a:r>
              <a:rPr lang="tr-TR" sz="3200" dirty="0">
                <a:solidFill>
                  <a:srgbClr val="FF0000"/>
                </a:solidFill>
              </a:rPr>
              <a:t>?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/>
              <a:t>Feokromositoma</a:t>
            </a:r>
            <a:r>
              <a:rPr lang="tr-TR" dirty="0"/>
              <a:t> belirti ve bulgusu </a:t>
            </a:r>
            <a:r>
              <a:rPr lang="tr-TR" dirty="0" smtClean="0"/>
              <a:t>olanlarda (</a:t>
            </a:r>
            <a:r>
              <a:rPr lang="tr-TR" dirty="0" err="1"/>
              <a:t>hiperadrenerjik</a:t>
            </a:r>
            <a:r>
              <a:rPr lang="tr-TR" dirty="0"/>
              <a:t> ataklar) </a:t>
            </a:r>
          </a:p>
          <a:p>
            <a:r>
              <a:rPr lang="tr-TR" dirty="0" err="1"/>
              <a:t>Dirençli</a:t>
            </a:r>
            <a:r>
              <a:rPr lang="tr-TR" dirty="0"/>
              <a:t> hipertansiyon </a:t>
            </a:r>
          </a:p>
          <a:p>
            <a:r>
              <a:rPr lang="tr-TR" dirty="0"/>
              <a:t>Ailede </a:t>
            </a:r>
            <a:r>
              <a:rPr lang="tr-TR" dirty="0" err="1"/>
              <a:t>feokromositoma</a:t>
            </a:r>
            <a:r>
              <a:rPr lang="tr-TR" dirty="0"/>
              <a:t> veya MEN-2, VHL sendromu, NF 1 </a:t>
            </a:r>
            <a:r>
              <a:rPr lang="tr-TR" dirty="0" err="1"/>
              <a:t>öyküsu</a:t>
            </a:r>
            <a:r>
              <a:rPr lang="tr-TR" dirty="0"/>
              <a:t>̈ </a:t>
            </a:r>
          </a:p>
          <a:p>
            <a:r>
              <a:rPr lang="tr-TR" dirty="0"/>
              <a:t>Adrenal </a:t>
            </a:r>
            <a:r>
              <a:rPr lang="tr-TR" dirty="0" err="1"/>
              <a:t>insidentaloma</a:t>
            </a:r>
            <a:r>
              <a:rPr lang="tr-TR" dirty="0"/>
              <a:t> </a:t>
            </a:r>
            <a:r>
              <a:rPr lang="tr-TR" dirty="0" err="1"/>
              <a:t>varlığı</a:t>
            </a:r>
            <a:r>
              <a:rPr lang="tr-TR" dirty="0"/>
              <a:t> </a:t>
            </a:r>
          </a:p>
          <a:p>
            <a:r>
              <a:rPr lang="tr-TR" dirty="0"/>
              <a:t>Anestezi, </a:t>
            </a:r>
            <a:r>
              <a:rPr lang="tr-TR" dirty="0" err="1"/>
              <a:t>entübasyon</a:t>
            </a:r>
            <a:r>
              <a:rPr lang="tr-TR" dirty="0"/>
              <a:t>, cerrahi, gebelik, </a:t>
            </a:r>
            <a:r>
              <a:rPr lang="tr-TR" dirty="0" err="1"/>
              <a:t>anjiografi</a:t>
            </a:r>
            <a:r>
              <a:rPr lang="tr-TR" dirty="0"/>
              <a:t> sırasında </a:t>
            </a:r>
            <a:r>
              <a:rPr lang="tr-TR" dirty="0" err="1"/>
              <a:t>hipertansif</a:t>
            </a:r>
            <a:r>
              <a:rPr lang="tr-TR" dirty="0"/>
              <a:t> atak ve </a:t>
            </a:r>
            <a:r>
              <a:rPr lang="tr-TR" dirty="0" err="1" smtClean="0"/>
              <a:t>açıklanamayan</a:t>
            </a:r>
            <a:r>
              <a:rPr lang="tr-TR" dirty="0" smtClean="0"/>
              <a:t> </a:t>
            </a:r>
            <a:r>
              <a:rPr lang="tr-TR" dirty="0" err="1"/>
              <a:t>şok</a:t>
            </a:r>
            <a:r>
              <a:rPr lang="tr-TR" dirty="0"/>
              <a:t> </a:t>
            </a:r>
          </a:p>
          <a:p>
            <a:r>
              <a:rPr lang="tr-TR" dirty="0" err="1"/>
              <a:t>Genc</a:t>
            </a:r>
            <a:r>
              <a:rPr lang="tr-TR" dirty="0"/>
              <a:t>̧ </a:t>
            </a:r>
            <a:r>
              <a:rPr lang="tr-TR" dirty="0" err="1"/>
              <a:t>yaşta</a:t>
            </a:r>
            <a:r>
              <a:rPr lang="tr-TR" dirty="0"/>
              <a:t> hipertansiyon (&lt;20 yaş) </a:t>
            </a:r>
          </a:p>
          <a:p>
            <a:r>
              <a:rPr lang="tr-TR" dirty="0" err="1"/>
              <a:t>İdiopatik</a:t>
            </a:r>
            <a:r>
              <a:rPr lang="tr-TR" dirty="0"/>
              <a:t> </a:t>
            </a:r>
            <a:r>
              <a:rPr lang="tr-TR" dirty="0" err="1"/>
              <a:t>dilate</a:t>
            </a:r>
            <a:r>
              <a:rPr lang="tr-TR" dirty="0"/>
              <a:t> </a:t>
            </a:r>
            <a:r>
              <a:rPr lang="tr-TR" dirty="0" err="1"/>
              <a:t>kardiyomiyopati</a:t>
            </a:r>
            <a:r>
              <a:rPr lang="tr-TR" dirty="0"/>
              <a:t> </a:t>
            </a:r>
          </a:p>
          <a:p>
            <a:r>
              <a:rPr lang="tr-TR" dirty="0" err="1"/>
              <a:t>Gastrik</a:t>
            </a:r>
            <a:r>
              <a:rPr lang="tr-TR" dirty="0"/>
              <a:t> </a:t>
            </a:r>
            <a:r>
              <a:rPr lang="tr-TR" dirty="0" err="1"/>
              <a:t>stromal</a:t>
            </a:r>
            <a:r>
              <a:rPr lang="tr-TR" dirty="0"/>
              <a:t> </a:t>
            </a:r>
            <a:r>
              <a:rPr lang="tr-TR" dirty="0" err="1"/>
              <a:t>tümör</a:t>
            </a:r>
            <a:r>
              <a:rPr lang="tr-TR" dirty="0"/>
              <a:t> veya </a:t>
            </a:r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kondroma</a:t>
            </a:r>
            <a:r>
              <a:rPr lang="tr-TR" dirty="0"/>
              <a:t> </a:t>
            </a:r>
            <a:r>
              <a:rPr lang="tr-TR" dirty="0" err="1"/>
              <a:t>öyküsu</a:t>
            </a:r>
            <a:r>
              <a:rPr lang="tr-TR" dirty="0"/>
              <a:t>̈ (</a:t>
            </a:r>
            <a:r>
              <a:rPr lang="tr-TR" dirty="0" err="1"/>
              <a:t>Carney</a:t>
            </a:r>
            <a:r>
              <a:rPr lang="tr-TR" dirty="0"/>
              <a:t> </a:t>
            </a:r>
            <a:r>
              <a:rPr lang="tr-TR" dirty="0" err="1"/>
              <a:t>triadı</a:t>
            </a:r>
            <a:r>
              <a:rPr lang="tr-TR" dirty="0"/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906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1884"/>
            <a:ext cx="8229600" cy="715753"/>
          </a:xfrm>
        </p:spPr>
        <p:txBody>
          <a:bodyPr>
            <a:normAutofit/>
          </a:bodyPr>
          <a:lstStyle/>
          <a:p>
            <a:r>
              <a:rPr lang="tr-TR" sz="3200" dirty="0" err="1" smtClean="0">
                <a:solidFill>
                  <a:srgbClr val="FF0000"/>
                </a:solidFill>
              </a:rPr>
              <a:t>Feokromositomada</a:t>
            </a:r>
            <a:r>
              <a:rPr lang="tr-TR" sz="3200" dirty="0" smtClean="0">
                <a:solidFill>
                  <a:srgbClr val="FF0000"/>
                </a:solidFill>
              </a:rPr>
              <a:t> atakları başlatan faktörler</a:t>
            </a:r>
            <a:endParaRPr lang="tr-TR" sz="3200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735" y="1649393"/>
            <a:ext cx="8431737" cy="420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63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4632"/>
          </a:xfrm>
        </p:spPr>
        <p:txBody>
          <a:bodyPr>
            <a:normAutofit/>
          </a:bodyPr>
          <a:lstStyle/>
          <a:p>
            <a:r>
              <a:rPr lang="tr-TR" sz="3200" dirty="0" err="1" smtClean="0">
                <a:solidFill>
                  <a:srgbClr val="FF0000"/>
                </a:solidFill>
              </a:rPr>
              <a:t>Feokromositoma</a:t>
            </a:r>
            <a:r>
              <a:rPr lang="tr-TR" sz="3200" dirty="0" smtClean="0">
                <a:solidFill>
                  <a:srgbClr val="FF0000"/>
                </a:solidFill>
              </a:rPr>
              <a:t> ayırıcı tanısı</a:t>
            </a:r>
            <a:endParaRPr lang="tr-TR" sz="3200" dirty="0">
              <a:solidFill>
                <a:srgbClr val="FF0000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674" y="919134"/>
            <a:ext cx="8006796" cy="577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869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2302" y="146974"/>
            <a:ext cx="6096875" cy="656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89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Adrenal </a:t>
            </a:r>
            <a:r>
              <a:rPr lang="en-US" dirty="0" err="1" smtClean="0">
                <a:solidFill>
                  <a:srgbClr val="FF0000"/>
                </a:solidFill>
              </a:rPr>
              <a:t>Bez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Hastalıkları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>
                <a:solidFill>
                  <a:srgbClr val="000090"/>
                </a:solidFill>
              </a:rPr>
              <a:t>Adrenal </a:t>
            </a:r>
            <a:r>
              <a:rPr lang="tr-TR" dirty="0" err="1" smtClean="0">
                <a:solidFill>
                  <a:srgbClr val="000090"/>
                </a:solidFill>
              </a:rPr>
              <a:t>İnsidentaloma</a:t>
            </a:r>
            <a:endParaRPr lang="tr-TR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Adrenal </a:t>
            </a:r>
            <a:r>
              <a:rPr lang="en-US" dirty="0" err="1" smtClean="0">
                <a:solidFill>
                  <a:srgbClr val="000090"/>
                </a:solidFill>
              </a:rPr>
              <a:t>Korteks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Hipofonksiyonları</a:t>
            </a:r>
            <a:endParaRPr lang="en-US" dirty="0" smtClean="0">
              <a:solidFill>
                <a:srgbClr val="000090"/>
              </a:solidFill>
            </a:endParaRPr>
          </a:p>
          <a:p>
            <a:pPr lvl="1"/>
            <a:r>
              <a:rPr lang="en-US" dirty="0" smtClean="0"/>
              <a:t>Primer </a:t>
            </a:r>
            <a:r>
              <a:rPr lang="en-US" dirty="0" err="1" smtClean="0"/>
              <a:t>adrenokortikal</a:t>
            </a:r>
            <a:r>
              <a:rPr lang="en-US" dirty="0" smtClean="0"/>
              <a:t> </a:t>
            </a:r>
            <a:r>
              <a:rPr lang="en-US" dirty="0" err="1" smtClean="0"/>
              <a:t>yetersizlik</a:t>
            </a:r>
            <a:r>
              <a:rPr lang="en-US" dirty="0" smtClean="0"/>
              <a:t> (Addison hast)</a:t>
            </a:r>
          </a:p>
          <a:p>
            <a:pPr lvl="1"/>
            <a:r>
              <a:rPr lang="en-US" dirty="0" err="1" smtClean="0"/>
              <a:t>İzole</a:t>
            </a:r>
            <a:r>
              <a:rPr lang="en-US" dirty="0" smtClean="0"/>
              <a:t> </a:t>
            </a:r>
            <a:r>
              <a:rPr lang="en-US" dirty="0" err="1" smtClean="0"/>
              <a:t>hipoaldosteronizm</a:t>
            </a:r>
            <a:endParaRPr lang="en-US" dirty="0" smtClean="0"/>
          </a:p>
          <a:p>
            <a:r>
              <a:rPr lang="en-US" dirty="0" smtClean="0">
                <a:solidFill>
                  <a:srgbClr val="000090"/>
                </a:solidFill>
              </a:rPr>
              <a:t>Adrenal </a:t>
            </a:r>
            <a:r>
              <a:rPr lang="en-US" dirty="0" err="1" smtClean="0">
                <a:solidFill>
                  <a:srgbClr val="000090"/>
                </a:solidFill>
              </a:rPr>
              <a:t>Korteks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Hiperfonksiyonları</a:t>
            </a:r>
            <a:endParaRPr lang="en-US" dirty="0" smtClean="0">
              <a:solidFill>
                <a:srgbClr val="000090"/>
              </a:solidFill>
            </a:endParaRPr>
          </a:p>
          <a:p>
            <a:pPr lvl="1"/>
            <a:r>
              <a:rPr lang="en-US" dirty="0" smtClean="0"/>
              <a:t>Primer </a:t>
            </a:r>
            <a:r>
              <a:rPr lang="en-US" dirty="0" err="1" smtClean="0"/>
              <a:t>hipera</a:t>
            </a:r>
            <a:r>
              <a:rPr lang="tr-TR" smtClean="0"/>
              <a:t>l</a:t>
            </a:r>
            <a:r>
              <a:rPr lang="en-US" smtClean="0"/>
              <a:t>dosteronizm</a:t>
            </a:r>
            <a:endParaRPr lang="en-US" dirty="0" smtClean="0"/>
          </a:p>
          <a:p>
            <a:pPr lvl="1"/>
            <a:r>
              <a:rPr lang="en-US" dirty="0" smtClean="0"/>
              <a:t>Cushing </a:t>
            </a:r>
            <a:r>
              <a:rPr lang="en-US" dirty="0" err="1" smtClean="0"/>
              <a:t>sendromu</a:t>
            </a:r>
            <a:endParaRPr lang="en-US" dirty="0" smtClean="0"/>
          </a:p>
          <a:p>
            <a:pPr lvl="1"/>
            <a:r>
              <a:rPr lang="en-US" dirty="0" err="1" smtClean="0"/>
              <a:t>Konjenital</a:t>
            </a:r>
            <a:r>
              <a:rPr lang="en-US" dirty="0" smtClean="0"/>
              <a:t> adrenal </a:t>
            </a:r>
            <a:r>
              <a:rPr lang="en-US" dirty="0" err="1" smtClean="0"/>
              <a:t>hiperplazi</a:t>
            </a:r>
            <a:endParaRPr lang="en-US" dirty="0" smtClean="0"/>
          </a:p>
          <a:p>
            <a:r>
              <a:rPr lang="en-US" dirty="0" smtClean="0">
                <a:solidFill>
                  <a:srgbClr val="000090"/>
                </a:solidFill>
              </a:rPr>
              <a:t>Adrenal Medulla </a:t>
            </a:r>
            <a:r>
              <a:rPr lang="en-US" dirty="0" err="1" smtClean="0">
                <a:solidFill>
                  <a:srgbClr val="000090"/>
                </a:solidFill>
              </a:rPr>
              <a:t>Hastalıkları</a:t>
            </a:r>
            <a:endParaRPr lang="en-US" dirty="0" smtClean="0">
              <a:solidFill>
                <a:srgbClr val="000090"/>
              </a:solidFill>
            </a:endParaRPr>
          </a:p>
          <a:p>
            <a:pPr lvl="1"/>
            <a:r>
              <a:rPr lang="en-US" dirty="0" err="1" smtClean="0"/>
              <a:t>Feokromasitoma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3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43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cap="all" dirty="0">
                <a:solidFill>
                  <a:srgbClr val="FF0000"/>
                </a:solidFill>
              </a:rPr>
              <a:t>Adrenal Bez </a:t>
            </a:r>
            <a:r>
              <a:rPr lang="tr-TR" b="1" cap="all" dirty="0" err="1" smtClean="0">
                <a:solidFill>
                  <a:srgbClr val="FF0000"/>
                </a:solidFill>
              </a:rPr>
              <a:t>Hipofonksiyonları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47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Primer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Adrenokortikal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Yetersizlik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err="1">
                <a:solidFill>
                  <a:srgbClr val="FF0000"/>
                </a:solidFill>
              </a:rPr>
              <a:t>Addison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Hastalığı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Genellikle </a:t>
            </a:r>
            <a:r>
              <a:rPr lang="tr-TR" dirty="0"/>
              <a:t>3. ve 4. </a:t>
            </a:r>
            <a:r>
              <a:rPr lang="tr-TR" dirty="0" err="1"/>
              <a:t>dekatlarda</a:t>
            </a:r>
            <a:r>
              <a:rPr lang="tr-TR" dirty="0"/>
              <a:t> </a:t>
            </a:r>
            <a:endParaRPr lang="tr-TR" dirty="0" smtClean="0"/>
          </a:p>
          <a:p>
            <a:r>
              <a:rPr lang="tr-TR" dirty="0" err="1"/>
              <a:t>Poliglandüler</a:t>
            </a:r>
            <a:r>
              <a:rPr lang="tr-TR" dirty="0"/>
              <a:t> sendromların bir </a:t>
            </a:r>
            <a:r>
              <a:rPr lang="tr-TR" dirty="0" err="1"/>
              <a:t>parçası</a:t>
            </a:r>
            <a:r>
              <a:rPr lang="tr-TR" dirty="0"/>
              <a:t> olarak adrenal yetmezlik kadınlarda daha sık </a:t>
            </a:r>
            <a:r>
              <a:rPr lang="tr-TR" dirty="0" err="1"/>
              <a:t>görülür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err="1" smtClean="0"/>
              <a:t>İzole</a:t>
            </a:r>
            <a:r>
              <a:rPr lang="tr-TR" dirty="0" smtClean="0"/>
              <a:t> </a:t>
            </a:r>
            <a:r>
              <a:rPr lang="tr-TR" dirty="0" err="1"/>
              <a:t>otoimmün</a:t>
            </a:r>
            <a:r>
              <a:rPr lang="tr-TR" dirty="0"/>
              <a:t> adrenal yetmezlik ise </a:t>
            </a:r>
            <a:r>
              <a:rPr lang="tr-TR" dirty="0" err="1"/>
              <a:t>genc</a:t>
            </a:r>
            <a:r>
              <a:rPr lang="tr-TR" dirty="0"/>
              <a:t>̧ erkeklerde daha sıktır.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7939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Primer</a:t>
            </a:r>
            <a:r>
              <a:rPr lang="tr-TR" dirty="0">
                <a:solidFill>
                  <a:srgbClr val="FF0000"/>
                </a:solidFill>
              </a:rPr>
              <a:t> adrenal yetmezlik nedenleri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tr-TR" b="1" dirty="0" err="1"/>
              <a:t>Otoimmün</a:t>
            </a:r>
            <a:r>
              <a:rPr lang="tr-TR" b="1" dirty="0"/>
              <a:t> </a:t>
            </a:r>
            <a:endParaRPr lang="tr-TR" dirty="0"/>
          </a:p>
          <a:p>
            <a:pPr lvl="1"/>
            <a:r>
              <a:rPr lang="tr-TR" dirty="0" err="1" smtClean="0"/>
              <a:t>Sporodik</a:t>
            </a:r>
            <a:r>
              <a:rPr lang="tr-TR" dirty="0" smtClean="0"/>
              <a:t> </a:t>
            </a:r>
            <a:endParaRPr lang="tr-TR" dirty="0"/>
          </a:p>
          <a:p>
            <a:pPr lvl="1"/>
            <a:r>
              <a:rPr lang="tr-TR" dirty="0" err="1" smtClean="0"/>
              <a:t>Otoimmün</a:t>
            </a:r>
            <a:r>
              <a:rPr lang="tr-TR" dirty="0" smtClean="0"/>
              <a:t> </a:t>
            </a:r>
            <a:r>
              <a:rPr lang="tr-TR" dirty="0" err="1"/>
              <a:t>poliglandüler</a:t>
            </a:r>
            <a:r>
              <a:rPr lang="tr-TR" dirty="0"/>
              <a:t> sendrom tip 1(OPS tip1): </a:t>
            </a:r>
            <a:r>
              <a:rPr lang="tr-TR" dirty="0" err="1"/>
              <a:t>Addison</a:t>
            </a:r>
            <a:r>
              <a:rPr lang="tr-TR" dirty="0"/>
              <a:t> </a:t>
            </a:r>
            <a:r>
              <a:rPr lang="tr-TR" dirty="0" err="1"/>
              <a:t>hastalığı</a:t>
            </a:r>
            <a:r>
              <a:rPr lang="tr-TR" dirty="0"/>
              <a:t>, </a:t>
            </a:r>
            <a:r>
              <a:rPr lang="tr-TR" dirty="0" err="1"/>
              <a:t>hipoparatiroidizm</a:t>
            </a:r>
            <a:r>
              <a:rPr lang="tr-TR" dirty="0"/>
              <a:t>, </a:t>
            </a:r>
            <a:r>
              <a:rPr lang="tr-TR" dirty="0" err="1" smtClean="0"/>
              <a:t>mukokütanöz</a:t>
            </a:r>
            <a:r>
              <a:rPr lang="tr-TR" dirty="0" smtClean="0"/>
              <a:t> </a:t>
            </a:r>
            <a:r>
              <a:rPr lang="tr-TR" dirty="0" err="1"/>
              <a:t>kandidiazis</a:t>
            </a:r>
            <a:r>
              <a:rPr lang="tr-TR" dirty="0"/>
              <a:t>, </a:t>
            </a:r>
            <a:r>
              <a:rPr lang="tr-TR" dirty="0" err="1"/>
              <a:t>primer</a:t>
            </a:r>
            <a:r>
              <a:rPr lang="tr-TR" dirty="0"/>
              <a:t> </a:t>
            </a:r>
            <a:r>
              <a:rPr lang="tr-TR" dirty="0" err="1"/>
              <a:t>gonadal</a:t>
            </a:r>
            <a:r>
              <a:rPr lang="tr-TR" dirty="0"/>
              <a:t> yetmezlik, </a:t>
            </a:r>
            <a:r>
              <a:rPr lang="tr-TR" dirty="0" err="1"/>
              <a:t>malabsorbsiyon</a:t>
            </a:r>
            <a:r>
              <a:rPr lang="tr-TR" dirty="0"/>
              <a:t> </a:t>
            </a:r>
            <a:endParaRPr lang="tr-TR" dirty="0" smtClean="0">
              <a:effectLst/>
            </a:endParaRPr>
          </a:p>
          <a:p>
            <a:pPr lvl="1"/>
            <a:r>
              <a:rPr lang="tr-TR" dirty="0" err="1" smtClean="0"/>
              <a:t>Otoimmün</a:t>
            </a:r>
            <a:r>
              <a:rPr lang="tr-TR" dirty="0" smtClean="0"/>
              <a:t> </a:t>
            </a:r>
            <a:r>
              <a:rPr lang="tr-TR" dirty="0" err="1"/>
              <a:t>poliglandüler</a:t>
            </a:r>
            <a:r>
              <a:rPr lang="tr-TR" dirty="0"/>
              <a:t> sendrom tip 2 (OPS tip 2, </a:t>
            </a:r>
            <a:r>
              <a:rPr lang="tr-TR" dirty="0" err="1"/>
              <a:t>Schmidt</a:t>
            </a:r>
            <a:r>
              <a:rPr lang="tr-TR" dirty="0"/>
              <a:t> sendromu): </a:t>
            </a:r>
            <a:r>
              <a:rPr lang="tr-TR" dirty="0" err="1"/>
              <a:t>Addison</a:t>
            </a:r>
            <a:r>
              <a:rPr lang="tr-TR" dirty="0"/>
              <a:t> </a:t>
            </a:r>
            <a:r>
              <a:rPr lang="tr-TR" dirty="0" err="1" smtClean="0"/>
              <a:t>hastalığı</a:t>
            </a:r>
            <a:r>
              <a:rPr lang="tr-TR" dirty="0" smtClean="0"/>
              <a:t>, </a:t>
            </a:r>
            <a:r>
              <a:rPr lang="tr-TR" dirty="0" err="1" smtClean="0"/>
              <a:t>otoimmün</a:t>
            </a:r>
            <a:r>
              <a:rPr lang="tr-TR" dirty="0" smtClean="0"/>
              <a:t> </a:t>
            </a:r>
            <a:r>
              <a:rPr lang="tr-TR" dirty="0" err="1"/>
              <a:t>tiroid</a:t>
            </a:r>
            <a:r>
              <a:rPr lang="tr-TR" dirty="0"/>
              <a:t> hastalıkları, </a:t>
            </a:r>
            <a:r>
              <a:rPr lang="tr-TR" dirty="0" err="1"/>
              <a:t>primer</a:t>
            </a:r>
            <a:r>
              <a:rPr lang="tr-TR" dirty="0"/>
              <a:t> </a:t>
            </a:r>
            <a:r>
              <a:rPr lang="tr-TR" dirty="0" err="1"/>
              <a:t>gonodal</a:t>
            </a:r>
            <a:r>
              <a:rPr lang="tr-TR" dirty="0"/>
              <a:t> yetmezlik, </a:t>
            </a:r>
            <a:r>
              <a:rPr lang="tr-TR" dirty="0" err="1"/>
              <a:t>hipoparatiroidizm</a:t>
            </a:r>
            <a:r>
              <a:rPr lang="tr-TR" dirty="0"/>
              <a:t>, tip 1 </a:t>
            </a:r>
            <a:r>
              <a:rPr lang="tr-TR" dirty="0" err="1"/>
              <a:t>diabetes</a:t>
            </a:r>
            <a:r>
              <a:rPr lang="tr-TR" dirty="0"/>
              <a:t> </a:t>
            </a:r>
            <a:r>
              <a:rPr lang="tr-TR" dirty="0" err="1"/>
              <a:t>mellitus</a:t>
            </a:r>
            <a:r>
              <a:rPr lang="tr-TR" dirty="0"/>
              <a:t> </a:t>
            </a:r>
            <a:endParaRPr lang="tr-TR" dirty="0" smtClean="0">
              <a:effectLst/>
            </a:endParaRPr>
          </a:p>
          <a:p>
            <a:r>
              <a:rPr lang="tr-TR" b="1" dirty="0" err="1"/>
              <a:t>İnfeksiyonlar</a:t>
            </a:r>
            <a:r>
              <a:rPr lang="tr-TR" b="1" dirty="0"/>
              <a:t> </a:t>
            </a:r>
            <a:endParaRPr lang="tr-TR" dirty="0"/>
          </a:p>
          <a:p>
            <a:pPr lvl="1"/>
            <a:r>
              <a:rPr lang="tr-TR" dirty="0" err="1" smtClean="0"/>
              <a:t>Tüberküloz</a:t>
            </a:r>
            <a:endParaRPr lang="tr-TR" dirty="0" smtClean="0"/>
          </a:p>
          <a:p>
            <a:pPr lvl="1"/>
            <a:r>
              <a:rPr lang="tr-TR" dirty="0" smtClean="0"/>
              <a:t>Yaygın </a:t>
            </a:r>
            <a:r>
              <a:rPr lang="tr-TR" dirty="0"/>
              <a:t>mantar </a:t>
            </a:r>
            <a:r>
              <a:rPr lang="tr-TR" dirty="0" smtClean="0"/>
              <a:t>enfeksiyonları</a:t>
            </a:r>
          </a:p>
          <a:p>
            <a:pPr lvl="1"/>
            <a:r>
              <a:rPr lang="tr-TR" dirty="0" smtClean="0"/>
              <a:t>HIV</a:t>
            </a:r>
          </a:p>
          <a:p>
            <a:pPr lvl="1"/>
            <a:r>
              <a:rPr lang="tr-TR" dirty="0" smtClean="0"/>
              <a:t>Sifilis </a:t>
            </a:r>
            <a:endParaRPr lang="tr-TR" dirty="0" smtClean="0">
              <a:effectLst/>
            </a:endParaRPr>
          </a:p>
          <a:p>
            <a:r>
              <a:rPr lang="tr-TR" b="1" dirty="0" err="1"/>
              <a:t>Metastatik</a:t>
            </a:r>
            <a:r>
              <a:rPr lang="tr-TR" b="1" dirty="0"/>
              <a:t> </a:t>
            </a:r>
            <a:r>
              <a:rPr lang="tr-TR" b="1" dirty="0" err="1"/>
              <a:t>tümörler</a:t>
            </a:r>
            <a:r>
              <a:rPr lang="tr-TR" b="1" dirty="0"/>
              <a:t> </a:t>
            </a:r>
            <a:r>
              <a:rPr lang="tr-TR" dirty="0"/>
              <a:t>(</a:t>
            </a:r>
            <a:r>
              <a:rPr lang="tr-TR" dirty="0" err="1"/>
              <a:t>Akciğer</a:t>
            </a:r>
            <a:r>
              <a:rPr lang="tr-TR" dirty="0"/>
              <a:t>, meme, </a:t>
            </a:r>
            <a:r>
              <a:rPr lang="tr-TR" dirty="0" err="1"/>
              <a:t>gastro-intestinal</a:t>
            </a:r>
            <a:r>
              <a:rPr lang="tr-TR" dirty="0"/>
              <a:t>, vb.) </a:t>
            </a:r>
            <a:endParaRPr lang="tr-TR" dirty="0" smtClean="0">
              <a:effectLst/>
            </a:endParaRPr>
          </a:p>
          <a:p>
            <a:r>
              <a:rPr lang="tr-TR" b="1" dirty="0" err="1"/>
              <a:t>Bilateral</a:t>
            </a:r>
            <a:r>
              <a:rPr lang="tr-TR" b="1" dirty="0"/>
              <a:t> adrenal kanama </a:t>
            </a:r>
            <a:r>
              <a:rPr lang="tr-TR" dirty="0"/>
              <a:t>(</a:t>
            </a:r>
            <a:r>
              <a:rPr lang="tr-TR" dirty="0" err="1"/>
              <a:t>meningokoksemiksepsis</a:t>
            </a:r>
            <a:r>
              <a:rPr lang="tr-TR" dirty="0"/>
              <a:t>, anti-</a:t>
            </a:r>
            <a:r>
              <a:rPr lang="tr-TR" dirty="0" err="1"/>
              <a:t>koagulan</a:t>
            </a:r>
            <a:r>
              <a:rPr lang="tr-TR" dirty="0"/>
              <a:t> kullanımı) </a:t>
            </a:r>
            <a:endParaRPr lang="tr-TR" dirty="0" smtClean="0">
              <a:effectLst/>
            </a:endParaRPr>
          </a:p>
          <a:p>
            <a:r>
              <a:rPr lang="tr-TR" b="1" dirty="0" err="1"/>
              <a:t>İlaçlar</a:t>
            </a:r>
            <a:r>
              <a:rPr lang="tr-TR" dirty="0"/>
              <a:t>; </a:t>
            </a:r>
            <a:r>
              <a:rPr lang="tr-TR" dirty="0" err="1"/>
              <a:t>aminoglutatamide</a:t>
            </a:r>
            <a:r>
              <a:rPr lang="tr-TR" dirty="0"/>
              <a:t>, </a:t>
            </a:r>
            <a:r>
              <a:rPr lang="tr-TR" dirty="0" err="1"/>
              <a:t>etomidate</a:t>
            </a:r>
            <a:r>
              <a:rPr lang="tr-TR" dirty="0"/>
              <a:t>, </a:t>
            </a:r>
            <a:r>
              <a:rPr lang="tr-TR" dirty="0" err="1"/>
              <a:t>ketakonazol</a:t>
            </a:r>
            <a:r>
              <a:rPr lang="tr-TR" dirty="0"/>
              <a:t>, </a:t>
            </a:r>
            <a:r>
              <a:rPr lang="tr-TR" dirty="0" err="1"/>
              <a:t>metyropone</a:t>
            </a:r>
            <a:r>
              <a:rPr lang="tr-TR" dirty="0"/>
              <a:t>, </a:t>
            </a:r>
            <a:r>
              <a:rPr lang="tr-TR" dirty="0" err="1"/>
              <a:t>mitotone</a:t>
            </a:r>
            <a:r>
              <a:rPr lang="tr-TR" dirty="0"/>
              <a:t>) </a:t>
            </a:r>
            <a:r>
              <a:rPr lang="tr-TR" dirty="0" err="1"/>
              <a:t>rifampin</a:t>
            </a:r>
            <a:r>
              <a:rPr lang="tr-TR" dirty="0"/>
              <a:t>, </a:t>
            </a:r>
            <a:r>
              <a:rPr lang="tr-TR" dirty="0" err="1"/>
              <a:t>flukanazole</a:t>
            </a:r>
            <a:r>
              <a:rPr lang="tr-TR" dirty="0"/>
              <a:t>, </a:t>
            </a:r>
            <a:r>
              <a:rPr lang="tr-TR" dirty="0" err="1"/>
              <a:t>fenitoin</a:t>
            </a:r>
            <a:r>
              <a:rPr lang="tr-TR" dirty="0"/>
              <a:t>, </a:t>
            </a:r>
            <a:r>
              <a:rPr lang="tr-TR" dirty="0" err="1"/>
              <a:t>barbituratlar</a:t>
            </a:r>
            <a:r>
              <a:rPr lang="tr-TR" dirty="0"/>
              <a:t> (adrenal rezervi kısıtlı </a:t>
            </a:r>
            <a:r>
              <a:rPr lang="tr-TR" dirty="0" err="1"/>
              <a:t>kişilerde</a:t>
            </a:r>
            <a:r>
              <a:rPr lang="tr-TR" dirty="0"/>
              <a:t>) </a:t>
            </a:r>
            <a:endParaRPr lang="tr-TR" dirty="0" smtClean="0">
              <a:effectLst/>
            </a:endParaRPr>
          </a:p>
          <a:p>
            <a:r>
              <a:rPr lang="tr-TR" b="1" dirty="0" err="1"/>
              <a:t>İnfiltratif</a:t>
            </a:r>
            <a:r>
              <a:rPr lang="tr-TR" b="1" dirty="0"/>
              <a:t> hastalıklar </a:t>
            </a:r>
            <a:r>
              <a:rPr lang="tr-TR" dirty="0"/>
              <a:t>(</a:t>
            </a:r>
            <a:r>
              <a:rPr lang="tr-TR" dirty="0" err="1"/>
              <a:t>amiloidoz</a:t>
            </a:r>
            <a:r>
              <a:rPr lang="tr-TR" dirty="0"/>
              <a:t>, </a:t>
            </a:r>
            <a:r>
              <a:rPr lang="tr-TR" dirty="0" err="1"/>
              <a:t>sarkoidoz</a:t>
            </a:r>
            <a:r>
              <a:rPr lang="tr-TR" dirty="0"/>
              <a:t>) </a:t>
            </a:r>
            <a:endParaRPr lang="tr-TR" dirty="0" smtClean="0">
              <a:effectLst/>
            </a:endParaRPr>
          </a:p>
          <a:p>
            <a:r>
              <a:rPr lang="tr-TR" b="1" dirty="0" err="1"/>
              <a:t>Adrenolökodistrofi</a:t>
            </a:r>
            <a:r>
              <a:rPr lang="tr-TR" b="1" dirty="0"/>
              <a:t> </a:t>
            </a:r>
            <a:endParaRPr lang="tr-TR" dirty="0" smtClean="0">
              <a:effectLst/>
            </a:endParaRPr>
          </a:p>
          <a:p>
            <a:r>
              <a:rPr lang="tr-TR" b="1" dirty="0"/>
              <a:t>ACTH </a:t>
            </a:r>
            <a:r>
              <a:rPr lang="tr-TR" b="1" dirty="0" err="1"/>
              <a:t>direnc</a:t>
            </a:r>
            <a:r>
              <a:rPr lang="tr-TR" b="1" dirty="0"/>
              <a:t>̧ sendromları </a:t>
            </a:r>
            <a:endParaRPr lang="tr-TR" dirty="0" smtClean="0">
              <a:effectLst/>
            </a:endParaRPr>
          </a:p>
          <a:p>
            <a:r>
              <a:rPr lang="tr-TR" b="1" dirty="0" err="1"/>
              <a:t>Konjenital</a:t>
            </a:r>
            <a:r>
              <a:rPr lang="tr-TR" b="1" dirty="0"/>
              <a:t> adrenal </a:t>
            </a:r>
            <a:r>
              <a:rPr lang="tr-TR" b="1" dirty="0" err="1"/>
              <a:t>hipoplazi</a:t>
            </a:r>
            <a:r>
              <a:rPr lang="tr-TR" b="1" dirty="0"/>
              <a:t> </a:t>
            </a:r>
            <a:endParaRPr lang="tr-TR" dirty="0" smtClean="0">
              <a:effectLst/>
            </a:endParaRPr>
          </a:p>
          <a:p>
            <a:r>
              <a:rPr lang="tr-TR" b="1" dirty="0" err="1"/>
              <a:t>Bilateraladrenalektomi</a:t>
            </a:r>
            <a:r>
              <a:rPr lang="tr-TR" b="1" dirty="0"/>
              <a:t> </a:t>
            </a:r>
            <a:endParaRPr lang="tr-TR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9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Otoimmün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Adrenalitis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Streoid</a:t>
            </a:r>
            <a:r>
              <a:rPr lang="tr-TR" dirty="0" smtClean="0"/>
              <a:t> sentezinde rol alan enzimlere </a:t>
            </a:r>
            <a:r>
              <a:rPr lang="tr-TR" dirty="0" err="1" smtClean="0"/>
              <a:t>karşı</a:t>
            </a:r>
            <a:r>
              <a:rPr lang="tr-TR" dirty="0" smtClean="0"/>
              <a:t> </a:t>
            </a:r>
            <a:r>
              <a:rPr lang="tr-TR" dirty="0" err="1" smtClean="0"/>
              <a:t>gelişen</a:t>
            </a:r>
            <a:r>
              <a:rPr lang="tr-TR" dirty="0" smtClean="0"/>
              <a:t> antikorlar </a:t>
            </a:r>
          </a:p>
          <a:p>
            <a:pPr lvl="1"/>
            <a:r>
              <a:rPr lang="tr-TR" dirty="0"/>
              <a:t>E</a:t>
            </a:r>
            <a:r>
              <a:rPr lang="tr-TR" dirty="0" smtClean="0"/>
              <a:t>n sık 21 </a:t>
            </a:r>
            <a:r>
              <a:rPr lang="tr-TR" dirty="0" err="1" smtClean="0"/>
              <a:t>hidroksilaza</a:t>
            </a:r>
            <a:r>
              <a:rPr lang="tr-TR" dirty="0" smtClean="0"/>
              <a:t> karşı</a:t>
            </a:r>
          </a:p>
          <a:p>
            <a:pPr lvl="1"/>
            <a:r>
              <a:rPr lang="tr-TR" dirty="0" smtClean="0"/>
              <a:t>Genellikle adrenal bezin </a:t>
            </a:r>
            <a:r>
              <a:rPr lang="tr-TR" dirty="0" err="1" smtClean="0"/>
              <a:t>üc</a:t>
            </a:r>
            <a:r>
              <a:rPr lang="tr-TR" dirty="0" smtClean="0"/>
              <a:t>̧ histolojik katmanını da etkiler. </a:t>
            </a:r>
            <a:endParaRPr lang="tr-TR" dirty="0"/>
          </a:p>
          <a:p>
            <a:pPr lvl="1"/>
            <a:r>
              <a:rPr lang="tr-TR" dirty="0" smtClean="0"/>
              <a:t>Hastaların %86’sında saptanabilir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2280</Words>
  <Application>Microsoft Office PowerPoint</Application>
  <PresentationFormat>Ekran Gösterisi (4:3)</PresentationFormat>
  <Paragraphs>302</Paragraphs>
  <Slides>49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2" baseType="lpstr">
      <vt:lpstr>Arial</vt:lpstr>
      <vt:lpstr>Calibri</vt:lpstr>
      <vt:lpstr>Office Theme</vt:lpstr>
      <vt:lpstr>Hipotalamopitüiter Aks Adrenal Bez Hastalıkları</vt:lpstr>
      <vt:lpstr>PowerPoint Sunusu</vt:lpstr>
      <vt:lpstr>PowerPoint Sunusu</vt:lpstr>
      <vt:lpstr>Adrenal Bez Hormonları</vt:lpstr>
      <vt:lpstr>Adrenal Bez Hastalıkları</vt:lpstr>
      <vt:lpstr>Adrenal Bez Hipofonksiyonları</vt:lpstr>
      <vt:lpstr>Primer Adrenokortikal Yetersizlik Addison Hastalığı </vt:lpstr>
      <vt:lpstr>Primer adrenal yetmezlik nedenleri </vt:lpstr>
      <vt:lpstr>Otoimmün Adrenalitis</vt:lpstr>
      <vt:lpstr>PowerPoint Sunusu</vt:lpstr>
      <vt:lpstr>PowerPoint Sunusu</vt:lpstr>
      <vt:lpstr>Adrenal Yetmezlikte Tanı</vt:lpstr>
      <vt:lpstr>Adrenal Yetmezlikte Tanı</vt:lpstr>
      <vt:lpstr>Adrenal Yetmezlikte Tedavi</vt:lpstr>
      <vt:lpstr>Adrenal Yetmezlikte Tedavi</vt:lpstr>
      <vt:lpstr>Adrenal Yetmezlikte Tedavi</vt:lpstr>
      <vt:lpstr>Adrenal Yetmezlikte Tedavi</vt:lpstr>
      <vt:lpstr>Akut Adrenal Kriz </vt:lpstr>
      <vt:lpstr>Akut Adrenal Kriz Tedavisi </vt:lpstr>
      <vt:lpstr>Akut Adrenal Kriz Tedavisi </vt:lpstr>
      <vt:lpstr>Akut Adrenal Kriz Tedavisi </vt:lpstr>
      <vt:lpstr>Adrenal İnsidentaloma</vt:lpstr>
      <vt:lpstr>Adrenal İnsidentaloma</vt:lpstr>
      <vt:lpstr>Adrenal İnsidentaloma</vt:lpstr>
      <vt:lpstr>Adrenal İnsidentaloma</vt:lpstr>
      <vt:lpstr>Adrenal İnsidentalomaya Yaklaşım</vt:lpstr>
      <vt:lpstr>PowerPoint Sunusu</vt:lpstr>
      <vt:lpstr>Primer Hiperaldosteronizm </vt:lpstr>
      <vt:lpstr>Primer Hiperaldosteronizm</vt:lpstr>
      <vt:lpstr>Primer Hiperaldosteronizm araştırılacak hastalar </vt:lpstr>
      <vt:lpstr>PowerPoint Sunusu</vt:lpstr>
      <vt:lpstr>Doğrulama Testleri (Dinamik Testler) </vt:lpstr>
      <vt:lpstr>Cushing Sendromu</vt:lpstr>
      <vt:lpstr>Cushing Sendromu</vt:lpstr>
      <vt:lpstr>Cushing Sendromunda Belirti ve Bulgular</vt:lpstr>
      <vt:lpstr>PowerPoint Sunusu</vt:lpstr>
      <vt:lpstr>PowerPoint Sunusu</vt:lpstr>
      <vt:lpstr>Cushing Sendromu açısından taranacak olgular </vt:lpstr>
      <vt:lpstr>PowerPoint Sunusu</vt:lpstr>
      <vt:lpstr>Cushing Sendromu olmaksızın hiperkortizolizm</vt:lpstr>
      <vt:lpstr>Feokromositoma</vt:lpstr>
      <vt:lpstr>Feokromositoma ve Paraganglioma</vt:lpstr>
      <vt:lpstr>Feokromositoma</vt:lpstr>
      <vt:lpstr>PowerPoint Sunusu</vt:lpstr>
      <vt:lpstr>Feokromositomada klinik bulgular</vt:lpstr>
      <vt:lpstr>Kimler Feokromositoma için Araştırılmalıdır? </vt:lpstr>
      <vt:lpstr>Feokromositomada atakları başlatan faktörler</vt:lpstr>
      <vt:lpstr>Feokromositoma ayırıcı tanısı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Adrenal Bez Hastalıkları</dc:title>
  <dc:creator>Ozgur Demir</dc:creator>
  <cp:lastModifiedBy>Windows Kullanıcısı</cp:lastModifiedBy>
  <cp:revision>68</cp:revision>
  <dcterms:created xsi:type="dcterms:W3CDTF">2018-09-06T17:55:31Z</dcterms:created>
  <dcterms:modified xsi:type="dcterms:W3CDTF">2020-04-16T07:45:17Z</dcterms:modified>
</cp:coreProperties>
</file>