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12" r:id="rId3"/>
    <p:sldId id="291" r:id="rId4"/>
    <p:sldId id="313" r:id="rId5"/>
    <p:sldId id="314" r:id="rId6"/>
    <p:sldId id="316" r:id="rId7"/>
    <p:sldId id="315" r:id="rId8"/>
    <p:sldId id="317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90" d="100"/>
          <a:sy n="90" d="100"/>
        </p:scale>
        <p:origin x="960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0100" y="3786190"/>
            <a:ext cx="7215238" cy="1000132"/>
          </a:xfrm>
        </p:spPr>
        <p:txBody>
          <a:bodyPr>
            <a:noAutofit/>
          </a:bodyPr>
          <a:lstStyle/>
          <a:p>
            <a:r>
              <a:rPr lang="tr-TR" sz="2800" dirty="0" smtClean="0">
                <a:latin typeface="+mn-lt"/>
              </a:rPr>
              <a:t>DBB134</a:t>
            </a:r>
            <a:r>
              <a:rPr lang="tr-TR" sz="2800" b="1" dirty="0" smtClean="0">
                <a:latin typeface="+mn-lt"/>
              </a:rPr>
              <a:t/>
            </a:r>
            <a:br>
              <a:rPr lang="tr-TR" sz="2800" b="1" dirty="0" smtClean="0">
                <a:latin typeface="+mn-lt"/>
              </a:rPr>
            </a:br>
            <a:r>
              <a:rPr lang="tr-TR" sz="3000" b="1" dirty="0" smtClean="0">
                <a:latin typeface="+mn-lt"/>
              </a:rPr>
              <a:t>Bilimsel Araştırmanın Temelleri</a:t>
            </a:r>
            <a:endParaRPr lang="tr-TR" sz="3000" b="1" dirty="0"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5072074"/>
            <a:ext cx="6858048" cy="642942"/>
          </a:xfrm>
          <a:prstGeom prst="rect">
            <a:avLst/>
          </a:prstGeom>
        </p:spPr>
        <p:txBody>
          <a:bodyPr vert="horz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dirty="0" smtClean="0">
                <a:ea typeface="+mj-ea"/>
                <a:cs typeface="+mj-cs"/>
              </a:rPr>
              <a:t>Çarşamba, 09.00-11.00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Dr. </a:t>
            </a:r>
            <a:r>
              <a:rPr kumimoji="0" lang="tr-TR" sz="16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Öğr</a:t>
            </a:r>
            <a:r>
              <a:rPr lang="tr-TR" sz="1600" dirty="0" smtClean="0">
                <a:ea typeface="+mj-ea"/>
                <a:cs typeface="+mj-cs"/>
              </a:rPr>
              <a:t>. Üyesi </a:t>
            </a:r>
            <a:r>
              <a:rPr kumimoji="0" lang="tr-TR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İpek Pınar</a:t>
            </a:r>
            <a:r>
              <a:rPr kumimoji="0" lang="tr-TR" sz="16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Uzun</a:t>
            </a:r>
            <a:endParaRPr kumimoji="0" lang="tr-TR" sz="1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endParaRPr lang="tr-TR" sz="24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Yazarlık Hakkı</a:t>
            </a:r>
          </a:p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İntihal (Aşırma)</a:t>
            </a:r>
          </a:p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Bilimsel Etik</a:t>
            </a:r>
          </a:p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Alıntılama</a:t>
            </a:r>
          </a:p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Çıkar Çatışması (</a:t>
            </a:r>
            <a:r>
              <a:rPr lang="tr-TR" sz="2400" dirty="0" err="1" smtClean="0">
                <a:latin typeface="Book Antiqua" panose="02040602050305030304" pitchFamily="18" charset="0"/>
              </a:rPr>
              <a:t>Conflict</a:t>
            </a:r>
            <a:r>
              <a:rPr lang="tr-TR" sz="2400" dirty="0" smtClean="0">
                <a:latin typeface="Book Antiqua" panose="02040602050305030304" pitchFamily="18" charset="0"/>
              </a:rPr>
              <a:t> of </a:t>
            </a:r>
            <a:r>
              <a:rPr lang="tr-TR" sz="2400" dirty="0" err="1" smtClean="0">
                <a:latin typeface="Book Antiqua" panose="02040602050305030304" pitchFamily="18" charset="0"/>
              </a:rPr>
              <a:t>Interest</a:t>
            </a:r>
            <a:r>
              <a:rPr lang="tr-TR" sz="2400" dirty="0" smtClean="0">
                <a:latin typeface="Book Antiqua" panose="02040602050305030304" pitchFamily="18" charset="0"/>
              </a:rPr>
              <a:t>)</a:t>
            </a:r>
          </a:p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Çoklu Yayın</a:t>
            </a:r>
          </a:p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Araştırma </a:t>
            </a:r>
            <a:r>
              <a:rPr lang="tr-TR" sz="2400" dirty="0" err="1" smtClean="0">
                <a:latin typeface="Book Antiqua" panose="02040602050305030304" pitchFamily="18" charset="0"/>
              </a:rPr>
              <a:t>Uydurmacılığı</a:t>
            </a:r>
            <a:r>
              <a:rPr lang="tr-TR" sz="2400" dirty="0" smtClean="0">
                <a:latin typeface="Book Antiqua" panose="02040602050305030304" pitchFamily="18" charset="0"/>
              </a:rPr>
              <a:t>, Taklit Etme</a:t>
            </a:r>
          </a:p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Bölerek Yayınlama</a:t>
            </a:r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/>
              <a:t>Raporlaştırma</a:t>
            </a:r>
            <a:r>
              <a:rPr lang="tr-TR" sz="2800" b="1" dirty="0" smtClean="0"/>
              <a:t> ve Bilimsel Etik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75735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1800" b="1" u="sng" dirty="0" smtClean="0">
                <a:latin typeface="Book Antiqua" panose="02040602050305030304" pitchFamily="18" charset="0"/>
              </a:rPr>
              <a:t> </a:t>
            </a:r>
            <a:r>
              <a:rPr lang="tr-TR" sz="2400" b="1" u="sng" dirty="0" smtClean="0">
                <a:latin typeface="Book Antiqua" panose="02040602050305030304" pitchFamily="18" charset="0"/>
              </a:rPr>
              <a:t>Yazarlık Hakkı Alabilme;</a:t>
            </a:r>
          </a:p>
          <a:p>
            <a:pPr algn="just"/>
            <a:endParaRPr lang="tr-TR" sz="2000" b="1" dirty="0">
              <a:latin typeface="Book Antiqua" panose="02040602050305030304" pitchFamily="18" charset="0"/>
            </a:endParaRPr>
          </a:p>
          <a:p>
            <a:pPr lvl="1" algn="just"/>
            <a:r>
              <a:rPr lang="tr-TR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Çalışmanın oluşturulma biçimine, içeriğine, tasarımlanmasına, yöntem aşamalarının kurulmasına (veri tabanının oluşturulması, verilerin analiz edilmesi ve verilerin yorumlanması süreçleri) katkıda bulunanlar; </a:t>
            </a:r>
          </a:p>
          <a:p>
            <a:pPr lvl="1" algn="just"/>
            <a:endParaRPr lang="tr-TR" sz="20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r>
              <a:rPr lang="tr-TR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Çalışmanın fikrinin oluşturulmasına, danışmanlık sürecini yapılmasına ve gözden geçirilmesine (kontrolüne) sahip olanlar;</a:t>
            </a:r>
          </a:p>
          <a:p>
            <a:pPr lvl="1" algn="just"/>
            <a:endParaRPr lang="tr-TR" sz="20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r>
              <a:rPr lang="tr-TR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Çalışmanın son biçimini onaylayanlar</a:t>
            </a:r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Yazarlık Hakkı</a:t>
            </a:r>
            <a:endParaRPr lang="tr-TR" sz="28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592" y="278363"/>
            <a:ext cx="2250471" cy="149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7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1800" b="1" u="sng" dirty="0" smtClean="0">
                <a:latin typeface="Book Antiqua" panose="02040602050305030304" pitchFamily="18" charset="0"/>
              </a:rPr>
              <a:t> </a:t>
            </a:r>
            <a:r>
              <a:rPr lang="tr-TR" sz="2400" b="1" u="sng" dirty="0" smtClean="0">
                <a:latin typeface="Book Antiqua" panose="02040602050305030304" pitchFamily="18" charset="0"/>
              </a:rPr>
              <a:t>Yazarlık Hakkı Alamama;</a:t>
            </a:r>
          </a:p>
          <a:p>
            <a:pPr marL="0" indent="0" algn="just">
              <a:buNone/>
            </a:pPr>
            <a:endParaRPr lang="tr-TR" sz="2000" b="1" dirty="0" smtClean="0">
              <a:latin typeface="Book Antiqua" panose="02040602050305030304" pitchFamily="18" charset="0"/>
            </a:endParaRPr>
          </a:p>
          <a:p>
            <a:pPr lvl="1" algn="just"/>
            <a:r>
              <a:rPr lang="tr-TR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Çalışmada önemli katkısı olmasına rağmen, yazarlık hakkı alamayanlar; </a:t>
            </a:r>
          </a:p>
          <a:p>
            <a:pPr lvl="1" algn="just"/>
            <a:endParaRPr lang="tr-TR" sz="20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r>
              <a:rPr lang="tr-TR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Ticari sponsorlar tarafından çalışmaya eklenen hayalet yazarlar (</a:t>
            </a:r>
            <a:r>
              <a:rPr lang="tr-TR" sz="2000" i="1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ghost</a:t>
            </a:r>
            <a:r>
              <a:rPr lang="tr-TR" sz="2000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tr-TR" sz="2000" i="1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writers</a:t>
            </a:r>
            <a:r>
              <a:rPr lang="tr-TR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);</a:t>
            </a:r>
          </a:p>
          <a:p>
            <a:pPr lvl="1" algn="just"/>
            <a:endParaRPr lang="tr-TR" sz="20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r>
              <a:rPr lang="tr-TR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Yayınlanma şansını arttırmak için </a:t>
            </a:r>
            <a:r>
              <a:rPr lang="tr-TR" sz="2000" dirty="0">
                <a:solidFill>
                  <a:schemeClr val="tx1"/>
                </a:solidFill>
                <a:latin typeface="Book Antiqua" panose="02040602050305030304" pitchFamily="18" charset="0"/>
              </a:rPr>
              <a:t>çalışmaya </a:t>
            </a:r>
            <a:r>
              <a:rPr lang="tr-TR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habersiz eklenen hediye yazarlar.</a:t>
            </a:r>
            <a:endParaRPr lang="tr-TR" sz="200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Yazarlık Hakkı</a:t>
            </a:r>
            <a:endParaRPr lang="tr-TR" sz="28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186" y="404511"/>
            <a:ext cx="2074218" cy="148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43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690864" cy="4937760"/>
          </a:xfrm>
        </p:spPr>
        <p:txBody>
          <a:bodyPr>
            <a:noAutofit/>
          </a:bodyPr>
          <a:lstStyle/>
          <a:p>
            <a:pPr algn="just"/>
            <a:endParaRPr lang="tr-TR" sz="2100" b="1" dirty="0" smtClean="0">
              <a:latin typeface="Book Antiqua" panose="02040602050305030304" pitchFamily="18" charset="0"/>
            </a:endParaRPr>
          </a:p>
          <a:p>
            <a:pPr algn="just"/>
            <a:endParaRPr lang="tr-TR" sz="2000" b="1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sz="2000" b="1" dirty="0" smtClean="0">
                <a:latin typeface="Book Antiqua" panose="02040602050305030304" pitchFamily="18" charset="0"/>
              </a:rPr>
              <a:t>İntihal </a:t>
            </a:r>
            <a:r>
              <a:rPr lang="tr-TR" sz="2000" dirty="0" smtClean="0">
                <a:latin typeface="Book Antiqua" panose="02040602050305030304" pitchFamily="18" charset="0"/>
              </a:rPr>
              <a:t>ya da </a:t>
            </a:r>
            <a:r>
              <a:rPr lang="tr-TR" sz="2000" b="1" dirty="0" smtClean="0">
                <a:latin typeface="Book Antiqua" panose="02040602050305030304" pitchFamily="18" charset="0"/>
              </a:rPr>
              <a:t>aşırma</a:t>
            </a:r>
            <a:r>
              <a:rPr lang="tr-TR" sz="2000" dirty="0" smtClean="0">
                <a:latin typeface="Book Antiqua" panose="02040602050305030304" pitchFamily="18" charset="0"/>
              </a:rPr>
              <a:t>, bir başkasının çalışmasını ya da fikrini bilinçli olarak  ya da kaynak belirtmeden kullanmaktır.</a:t>
            </a:r>
          </a:p>
          <a:p>
            <a:pPr algn="just"/>
            <a:endParaRPr lang="tr-TR" sz="2000" dirty="0" smtClean="0">
              <a:latin typeface="Book Antiqua" panose="02040602050305030304" pitchFamily="18" charset="0"/>
            </a:endParaRPr>
          </a:p>
          <a:p>
            <a:pPr algn="just"/>
            <a:endParaRPr lang="tr-TR" sz="2000" dirty="0">
              <a:latin typeface="Book Antiqua" panose="02040602050305030304" pitchFamily="18" charset="0"/>
            </a:endParaRPr>
          </a:p>
          <a:p>
            <a:pPr algn="just"/>
            <a:r>
              <a:rPr lang="tr-TR" sz="2000" dirty="0" smtClean="0">
                <a:latin typeface="Book Antiqua" panose="02040602050305030304" pitchFamily="18" charset="0"/>
              </a:rPr>
              <a:t>Bilimsel etik açısından en sakıncalı durumlardan biridir. </a:t>
            </a:r>
          </a:p>
          <a:p>
            <a:pPr algn="just"/>
            <a:endParaRPr lang="tr-TR" sz="2100" dirty="0">
              <a:latin typeface="Book Antiqua" panose="02040602050305030304" pitchFamily="18" charset="0"/>
            </a:endParaRPr>
          </a:p>
          <a:p>
            <a:pPr algn="just"/>
            <a:endParaRPr lang="tr-TR" sz="2100" dirty="0" smtClean="0">
              <a:latin typeface="Book Antiqua" panose="02040602050305030304" pitchFamily="18" charset="0"/>
            </a:endParaRPr>
          </a:p>
          <a:p>
            <a:pPr marL="0" indent="0" algn="just">
              <a:buNone/>
            </a:pPr>
            <a:endParaRPr lang="tr-TR" sz="2000" b="1" dirty="0" smtClean="0">
              <a:latin typeface="Book Antiqua" panose="02040602050305030304" pitchFamily="18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İntihal (</a:t>
            </a:r>
            <a:r>
              <a:rPr lang="tr-TR" sz="2800" b="1" dirty="0" err="1" smtClean="0"/>
              <a:t>Plagiarism</a:t>
            </a:r>
            <a:r>
              <a:rPr lang="tr-TR" sz="2800" b="1" dirty="0" smtClean="0"/>
              <a:t>)</a:t>
            </a:r>
            <a:endParaRPr lang="tr-TR" sz="2800" b="1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916832"/>
            <a:ext cx="3207300" cy="331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88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58204" cy="4937760"/>
          </a:xfrm>
        </p:spPr>
        <p:txBody>
          <a:bodyPr>
            <a:noAutofit/>
          </a:bodyPr>
          <a:lstStyle/>
          <a:p>
            <a:pPr algn="just"/>
            <a:endParaRPr lang="tr-TR" sz="2400" b="1" dirty="0" smtClean="0">
              <a:latin typeface="Book Antiqua" panose="02040602050305030304" pitchFamily="18" charset="0"/>
            </a:endParaRPr>
          </a:p>
          <a:p>
            <a:pPr algn="just"/>
            <a:endParaRPr lang="tr-TR" sz="2400" b="1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sz="2400" b="1" dirty="0" smtClean="0">
                <a:latin typeface="Book Antiqua" panose="02040602050305030304" pitchFamily="18" charset="0"/>
              </a:rPr>
              <a:t>İntihal </a:t>
            </a:r>
            <a:r>
              <a:rPr lang="tr-TR" sz="2400" dirty="0" smtClean="0">
                <a:latin typeface="Book Antiqua" panose="02040602050305030304" pitchFamily="18" charset="0"/>
              </a:rPr>
              <a:t>ya da </a:t>
            </a:r>
            <a:r>
              <a:rPr lang="tr-TR" sz="2400" b="1" dirty="0" smtClean="0">
                <a:latin typeface="Book Antiqua" panose="02040602050305030304" pitchFamily="18" charset="0"/>
              </a:rPr>
              <a:t>aşırma</a:t>
            </a:r>
            <a:r>
              <a:rPr lang="tr-TR" sz="2400" dirty="0" smtClean="0">
                <a:latin typeface="Book Antiqua" panose="02040602050305030304" pitchFamily="18" charset="0"/>
              </a:rPr>
              <a:t>dan kaçınabilmek için aşağıdaki durumlara dikkat edilmesi gerekmektedir:</a:t>
            </a:r>
          </a:p>
          <a:p>
            <a:pPr lvl="1" algn="just"/>
            <a:endParaRPr lang="tr-TR" sz="20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endParaRPr lang="tr-TR" sz="20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r>
              <a:rPr lang="tr-TR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Araştırmaların </a:t>
            </a:r>
            <a:r>
              <a:rPr lang="tr-TR" sz="2000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alanyazın</a:t>
            </a:r>
            <a:r>
              <a:rPr lang="tr-TR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taramasını yaparken, kullanılan kaynakların nereden alındığını takip edilmeli ve referans (kaynakça) bilgisi araştırmacının kendi çalışmasında belirtilmeli, yani atıfta bulunulmalıdır.</a:t>
            </a:r>
          </a:p>
          <a:p>
            <a:pPr lvl="1" algn="just"/>
            <a:endParaRPr lang="tr-TR" sz="20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İntihal (</a:t>
            </a:r>
            <a:r>
              <a:rPr lang="tr-TR" sz="2800" b="1" dirty="0" err="1" smtClean="0"/>
              <a:t>Plagiarism</a:t>
            </a:r>
            <a:r>
              <a:rPr lang="tr-TR" sz="2800" b="1" dirty="0" smtClean="0"/>
              <a:t>)</a:t>
            </a:r>
            <a:endParaRPr lang="tr-TR" sz="28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037" y="409632"/>
            <a:ext cx="3028950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2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58204" cy="4937760"/>
          </a:xfrm>
        </p:spPr>
        <p:txBody>
          <a:bodyPr>
            <a:noAutofit/>
          </a:bodyPr>
          <a:lstStyle/>
          <a:p>
            <a:pPr algn="just"/>
            <a:endParaRPr lang="tr-TR" sz="2400" b="1" dirty="0" smtClean="0">
              <a:latin typeface="Book Antiqua" panose="02040602050305030304" pitchFamily="18" charset="0"/>
            </a:endParaRPr>
          </a:p>
          <a:p>
            <a:pPr algn="just"/>
            <a:endParaRPr lang="tr-TR" sz="2400" b="1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sz="2400" b="1" dirty="0" smtClean="0">
                <a:latin typeface="Book Antiqua" panose="02040602050305030304" pitchFamily="18" charset="0"/>
              </a:rPr>
              <a:t>İntihal </a:t>
            </a:r>
            <a:r>
              <a:rPr lang="tr-TR" sz="2400" dirty="0" smtClean="0">
                <a:latin typeface="Book Antiqua" panose="02040602050305030304" pitchFamily="18" charset="0"/>
              </a:rPr>
              <a:t>ya da </a:t>
            </a:r>
            <a:r>
              <a:rPr lang="tr-TR" sz="2400" b="1" dirty="0" smtClean="0">
                <a:latin typeface="Book Antiqua" panose="02040602050305030304" pitchFamily="18" charset="0"/>
              </a:rPr>
              <a:t>aşırma</a:t>
            </a:r>
            <a:r>
              <a:rPr lang="tr-TR" sz="2400" dirty="0" smtClean="0">
                <a:latin typeface="Book Antiqua" panose="02040602050305030304" pitchFamily="18" charset="0"/>
              </a:rPr>
              <a:t>dan kaçınabilmek için aşağıdaki durumlara dikkat edilmesi gerekmektedir:</a:t>
            </a:r>
          </a:p>
          <a:p>
            <a:pPr marL="274320" lvl="1" indent="0" algn="just">
              <a:buNone/>
            </a:pPr>
            <a:endParaRPr lang="tr-TR" sz="20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r>
              <a:rPr lang="tr-TR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Makalede orijinal kaynağa ilişkin şekil, fotoğraf, sözlü veri, resim, grafik, tablo vs. bilgiler düzgün bir biçimde ve yazarın bilgisi dahilinde (izinli olarak) araştırmada kullanılmalıdır.</a:t>
            </a:r>
          </a:p>
          <a:p>
            <a:pPr lvl="1" algn="just"/>
            <a:endParaRPr lang="tr-TR" sz="20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r>
              <a:rPr lang="tr-TR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Dolaylı ve doğrudan alıntılama farklılıklarına dikkat edilmelidir.</a:t>
            </a:r>
            <a:endParaRPr lang="tr-TR" sz="24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0" indent="0" algn="just">
              <a:buNone/>
            </a:pPr>
            <a:endParaRPr lang="tr-TR" sz="2400" b="1" dirty="0" smtClean="0">
              <a:latin typeface="Book Antiqua" panose="02040602050305030304" pitchFamily="18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İntihal (</a:t>
            </a:r>
            <a:r>
              <a:rPr lang="tr-TR" sz="2800" b="1" dirty="0" err="1" smtClean="0"/>
              <a:t>Plagiarism</a:t>
            </a:r>
            <a:r>
              <a:rPr lang="tr-TR" sz="2800" b="1" dirty="0" smtClean="0"/>
              <a:t>)</a:t>
            </a:r>
            <a:endParaRPr lang="tr-TR" sz="2800" b="1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20317"/>
            <a:ext cx="2574230" cy="150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09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58204" cy="4937760"/>
          </a:xfrm>
        </p:spPr>
        <p:txBody>
          <a:bodyPr>
            <a:noAutofit/>
          </a:bodyPr>
          <a:lstStyle/>
          <a:p>
            <a:pPr algn="just"/>
            <a:endParaRPr lang="tr-TR" sz="2400" b="1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sz="2400" b="1" dirty="0" smtClean="0">
                <a:latin typeface="Book Antiqua" panose="02040602050305030304" pitchFamily="18" charset="0"/>
              </a:rPr>
              <a:t>Dolaylı Alıntılama</a:t>
            </a:r>
          </a:p>
          <a:p>
            <a:pPr lvl="1" algn="just"/>
            <a:r>
              <a:rPr lang="tr-TR" sz="21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Bir çalışmadan alınacak verinin belirli ölçütler çerçevesinde yazarın kendi tümceleriyle yeniden oluşturularak alıntılanmasıdır. </a:t>
            </a:r>
          </a:p>
          <a:p>
            <a:pPr lvl="1" algn="just"/>
            <a:endParaRPr lang="tr-TR" sz="21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endParaRPr lang="tr-TR" sz="21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endParaRPr lang="tr-TR" sz="21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algn="just"/>
            <a:r>
              <a:rPr lang="tr-TR" sz="2400" b="1" dirty="0" smtClean="0">
                <a:latin typeface="Book Antiqua" panose="02040602050305030304" pitchFamily="18" charset="0"/>
              </a:rPr>
              <a:t>Doğrudan </a:t>
            </a:r>
            <a:r>
              <a:rPr lang="tr-TR" sz="2400" b="1" dirty="0">
                <a:latin typeface="Book Antiqua" panose="02040602050305030304" pitchFamily="18" charset="0"/>
              </a:rPr>
              <a:t>Alıntılama</a:t>
            </a:r>
          </a:p>
          <a:p>
            <a:pPr lvl="1" algn="just"/>
            <a:r>
              <a:rPr lang="tr-TR" sz="21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Bir çalışmadan alınacak verinin sözcüğü sözcüğüne alıntılanmasıdır. Doğrudan alıntılama, kısıtlı sayıda tümce kullanılarak yapılmalıdır. </a:t>
            </a:r>
          </a:p>
          <a:p>
            <a:pPr marL="0" indent="0" algn="just">
              <a:buNone/>
            </a:pPr>
            <a:endParaRPr lang="tr-TR" sz="2400" b="1" dirty="0" smtClean="0">
              <a:latin typeface="Book Antiqua" panose="02040602050305030304" pitchFamily="18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Alıntılama</a:t>
            </a:r>
            <a:endParaRPr lang="tr-TR" sz="3200" b="1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82259"/>
            <a:ext cx="3025899" cy="107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47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1624</TotalTime>
  <Words>299</Words>
  <Application>Microsoft Office PowerPoint</Application>
  <PresentationFormat>Ekran Gösterisi (4:3)</PresentationFormat>
  <Paragraphs>68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Book Antiqua</vt:lpstr>
      <vt:lpstr>Bookman Old Style</vt:lpstr>
      <vt:lpstr>Gill Sans MT</vt:lpstr>
      <vt:lpstr>Wingdings</vt:lpstr>
      <vt:lpstr>Wingdings 3</vt:lpstr>
      <vt:lpstr>Origin</vt:lpstr>
      <vt:lpstr>DBB134 Bilimsel Araştırmanın Temelleri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DBB411 Bilimsel Araştırma ve Yazma Teknikleri</dc:title>
  <dc:creator>user</dc:creator>
  <cp:lastModifiedBy>Hakem</cp:lastModifiedBy>
  <cp:revision>494</cp:revision>
  <dcterms:created xsi:type="dcterms:W3CDTF">2015-09-22T13:45:05Z</dcterms:created>
  <dcterms:modified xsi:type="dcterms:W3CDTF">2019-10-27T08:45:48Z</dcterms:modified>
</cp:coreProperties>
</file>