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handoutMasterIdLst>
    <p:handoutMasterId r:id="rId16"/>
  </p:handoutMasterIdLst>
  <p:sldIdLst>
    <p:sldId id="256" r:id="rId2"/>
    <p:sldId id="257" r:id="rId3"/>
    <p:sldId id="258" r:id="rId4"/>
    <p:sldId id="260" r:id="rId5"/>
    <p:sldId id="261" r:id="rId6"/>
    <p:sldId id="263" r:id="rId7"/>
    <p:sldId id="265" r:id="rId8"/>
    <p:sldId id="259" r:id="rId9"/>
    <p:sldId id="266" r:id="rId10"/>
    <p:sldId id="267" r:id="rId11"/>
    <p:sldId id="268" r:id="rId12"/>
    <p:sldId id="269" r:id="rId13"/>
    <p:sldId id="287" r:id="rId14"/>
    <p:sldId id="288" r:id="rId15"/>
  </p:sldIdLst>
  <p:sldSz cx="12192000" cy="6858000"/>
  <p:notesSz cx="6797675" cy="9926638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737" autoAdjust="0"/>
  </p:normalViewPr>
  <p:slideViewPr>
    <p:cSldViewPr snapToGrid="0">
      <p:cViewPr varScale="1">
        <p:scale>
          <a:sx n="86" d="100"/>
          <a:sy n="86" d="100"/>
        </p:scale>
        <p:origin x="-64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A40CA-A501-4770-9959-BB95B280D7B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6DD30F-187F-43AE-8224-C6CB7177786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0642004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25834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55581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071284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71580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63665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567582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2932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2448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19176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 cstate="print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46499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29A61DD-3A63-4828-B5EA-6459792454DD}" type="datetimeFigureOut">
              <a:rPr lang="tr-TR" smtClean="0"/>
              <a:pPr/>
              <a:t>26.10.2017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9B920671-C1BC-4AFA-95C5-B771DB4BEBA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82463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SU İLE İLGİLİ KANUNLAR VE HİDROTERAPİ İLE İLİŞKİSİ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AYŞEGÜL ATLI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1929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Nem hidroterapi için önemlidir. Hidroterapi üniteleri genelde sıcak olur. Sıcaklık ve nem yüksek ise, vücudun ısı kaybı zorlaşır. Birçok hidroterapi ünitesi yüzde 50 </a:t>
            </a:r>
            <a:r>
              <a:rPr lang="tr-TR" sz="3200" dirty="0" err="1" smtClean="0"/>
              <a:t>nin</a:t>
            </a:r>
            <a:r>
              <a:rPr lang="tr-TR" sz="3200" dirty="0" smtClean="0"/>
              <a:t> üstünde neme sahiptir.</a:t>
            </a:r>
          </a:p>
          <a:p>
            <a:r>
              <a:rPr lang="tr-TR" sz="3200" dirty="0" smtClean="0"/>
              <a:t>Sıcaklık ve nem arttıkça , terin buharlaşması zorlaşır.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4060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Terleme vücudun sabit bir ısıda kalmasına yardım eder. </a:t>
            </a:r>
            <a:endParaRPr lang="tr-TR" sz="3200" dirty="0"/>
          </a:p>
          <a:p>
            <a:r>
              <a:rPr lang="tr-TR" sz="3200" dirty="0" smtClean="0"/>
              <a:t>Hastanın </a:t>
            </a:r>
            <a:r>
              <a:rPr lang="tr-TR" sz="3200" dirty="0" err="1" smtClean="0"/>
              <a:t>termoregülasyonu</a:t>
            </a:r>
            <a:r>
              <a:rPr lang="tr-TR" sz="3200" dirty="0" smtClean="0"/>
              <a:t> iyi değilse, suya batırma yöntemi kullanılır. Suya battıkça, terleme kapasitesi azalır.</a:t>
            </a:r>
          </a:p>
          <a:p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12521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Örneğin ,</a:t>
            </a:r>
            <a:r>
              <a:rPr lang="tr-TR" sz="3200" dirty="0" err="1" smtClean="0"/>
              <a:t>kuadriplejik</a:t>
            </a:r>
            <a:r>
              <a:rPr lang="tr-TR" sz="3200" dirty="0" smtClean="0"/>
              <a:t> hastalarda lezyonun sadece üst tarafında terleme olur, alt tarafının ısı kontrolü için, sıcak ve nemli bir odada </a:t>
            </a:r>
            <a:r>
              <a:rPr lang="tr-TR" sz="3200" dirty="0" err="1" smtClean="0"/>
              <a:t>hubbard</a:t>
            </a:r>
            <a:r>
              <a:rPr lang="tr-TR" sz="3200" dirty="0" smtClean="0"/>
              <a:t> tank kullanılır. Uzun süre uygulanırsa tehlike oluşabilir.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78137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Uygulanan vücut bölgesi büyüdükçe reaksiyon şiddeti artar.</a:t>
            </a:r>
          </a:p>
          <a:p>
            <a:r>
              <a:rPr lang="tr-TR" sz="3200" dirty="0" smtClean="0"/>
              <a:t>Hastanın fiziksel durumu ( </a:t>
            </a:r>
            <a:r>
              <a:rPr lang="tr-TR" sz="3200" dirty="0" err="1" smtClean="0"/>
              <a:t>ra</a:t>
            </a:r>
            <a:r>
              <a:rPr lang="tr-TR" sz="3200" dirty="0" smtClean="0"/>
              <a:t> </a:t>
            </a:r>
            <a:r>
              <a:rPr lang="tr-TR" sz="3200" dirty="0" err="1" smtClean="0"/>
              <a:t>obes</a:t>
            </a:r>
            <a:r>
              <a:rPr lang="tr-TR" sz="3200" dirty="0" smtClean="0"/>
              <a:t> anemik çok genç veya yaşlı kişilerde reaksiyon yavaş ve zayıftır.) reaksiyonun şiddetini etkiler.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14354863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4273730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FİZİKSEL SU YASALARI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Kırılma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Pascal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Newton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err="1" smtClean="0"/>
              <a:t>Arşimed</a:t>
            </a:r>
            <a:endParaRPr lang="tr-TR" sz="3200" dirty="0" smtClean="0"/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Özgül ağırlık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Viskozite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Türbülans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dirty="0" smtClean="0"/>
              <a:t>Nemlilik</a:t>
            </a:r>
          </a:p>
          <a:p>
            <a:pPr marL="514350" indent="-514350">
              <a:buFont typeface="+mj-lt"/>
              <a:buAutoNum type="arabicPeriod"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01210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KIRILMA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68096" y="1691322"/>
            <a:ext cx="10736516" cy="4219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3200" dirty="0" smtClean="0"/>
              <a:t>Işık yeni bir ortama geçtiğinde geliş açısının değişmesi demektir.</a:t>
            </a:r>
          </a:p>
          <a:p>
            <a:pPr marL="0" indent="0">
              <a:buNone/>
            </a:pPr>
            <a:r>
              <a:rPr lang="tr-TR" sz="3200" dirty="0" smtClean="0"/>
              <a:t>Su ve hava iki farklı ortamdır.</a:t>
            </a:r>
          </a:p>
          <a:p>
            <a:pPr marL="0" indent="0">
              <a:buNone/>
            </a:pPr>
            <a:r>
              <a:rPr lang="tr-TR" sz="3200" dirty="0" smtClean="0"/>
              <a:t>.</a:t>
            </a:r>
            <a:endParaRPr lang="tr-TR" sz="3200" dirty="0" smtClean="0"/>
          </a:p>
          <a:p>
            <a:pPr marL="0" indent="0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264445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PASCAL YASASI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Eşit derinlikte ,sıvıların bütün yüzeylerde basıncı aynı ilettiğini belirtir. Su derinleştikçe basınç artar.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81894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KALDIRMA KUVVETİ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Vücudun üstüne uygulanan bir kuvvettir ve yerçekimine ters yöndedir. Kaldırma kuvveti, su yüzüne doğru hareket ettirirken , harekete yardım eder.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61004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ARŞİMED PRENSİBİ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Yarı veya tam batan bir cisme suyun uyguladığı kaldırma kuvveti, cismin hacmine eşit hacimdeki suyun ağırlığına </a:t>
            </a:r>
            <a:r>
              <a:rPr lang="tr-TR" sz="3200" dirty="0" smtClean="0"/>
              <a:t>eşittir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422531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VİSKOZİTE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Sıvı moleküllerinin birbirine uyguladığı sürtünmeden dolayı, sıvı akışına olan dirençtir. 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334853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TÜRBÜLANS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Kendi akımlarının oluşması ile sıvının düzensiz hareketidir. Suda hızlı hareketlerle veya bir karıştırıcı ile oluşturulabilir. Türbülans artırılmakla  egzersizler zorlaşabilir.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838269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Yüzey gerilme kuvveti yüzeydeki moleküllerin birbirine etkilediği kuvvettir. Hareketi çok az zorlaştırır ama yüzeyin altında hareket daha kolaydır.</a:t>
            </a:r>
            <a:endParaRPr lang="tr-TR" sz="3200" dirty="0"/>
          </a:p>
        </p:txBody>
      </p:sp>
    </p:spTree>
    <p:extLst>
      <p:ext uri="{BB962C8B-B14F-4D97-AF65-F5344CB8AC3E}">
        <p14:creationId xmlns="" xmlns:p14="http://schemas.microsoft.com/office/powerpoint/2010/main" val="314582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TM03457515[[fn=Manzara]]</Template>
  <TotalTime>293</TotalTime>
  <Words>288</Words>
  <Application>Microsoft Office PowerPoint</Application>
  <PresentationFormat>Özel</PresentationFormat>
  <Paragraphs>33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View</vt:lpstr>
      <vt:lpstr>SU İLE İLGİLİ KANUNLAR VE HİDROTERAPİ İLE İLİŞKİSİ</vt:lpstr>
      <vt:lpstr>FİZİKSEL SU YASALARI</vt:lpstr>
      <vt:lpstr>KIRILMA</vt:lpstr>
      <vt:lpstr>PASCAL YASASI</vt:lpstr>
      <vt:lpstr>KALDIRMA KUVVETİ</vt:lpstr>
      <vt:lpstr>ARŞİMED PRENSİBİ</vt:lpstr>
      <vt:lpstr>VİSKOZİTE</vt:lpstr>
      <vt:lpstr>TÜRBÜLANS</vt:lpstr>
      <vt:lpstr>Slayt 9</vt:lpstr>
      <vt:lpstr>Slayt 10</vt:lpstr>
      <vt:lpstr>Slayt 11</vt:lpstr>
      <vt:lpstr>Slayt 12</vt:lpstr>
      <vt:lpstr>Slayt 13</vt:lpstr>
      <vt:lpstr>Slayt 14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 İLE İLGİLİ KANUNLAR VE HİDROTERAPİ İLE İLİŞKİSİ</dc:title>
  <dc:creator>ronaldinho424</dc:creator>
  <cp:lastModifiedBy>ayşegül</cp:lastModifiedBy>
  <cp:revision>25</cp:revision>
  <dcterms:created xsi:type="dcterms:W3CDTF">2017-09-23T11:30:59Z</dcterms:created>
  <dcterms:modified xsi:type="dcterms:W3CDTF">2017-10-26T12:36:08Z</dcterms:modified>
</cp:coreProperties>
</file>