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95" r:id="rId4"/>
    <p:sldId id="272" r:id="rId5"/>
    <p:sldId id="279" r:id="rId6"/>
    <p:sldId id="273" r:id="rId7"/>
    <p:sldId id="280" r:id="rId8"/>
    <p:sldId id="274" r:id="rId9"/>
    <p:sldId id="294" r:id="rId10"/>
    <p:sldId id="269" r:id="rId11"/>
    <p:sldId id="296" r:id="rId12"/>
    <p:sldId id="281" r:id="rId13"/>
    <p:sldId id="282" r:id="rId14"/>
    <p:sldId id="293" r:id="rId15"/>
    <p:sldId id="292" r:id="rId16"/>
    <p:sldId id="290" r:id="rId17"/>
    <p:sldId id="291" r:id="rId18"/>
    <p:sldId id="283" r:id="rId19"/>
    <p:sldId id="284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82A0F1-930D-7879-0F5F-B1A668CBF3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5FD3DEE-0314-2B1B-6E8B-3EB2BE7650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A997E67-E395-C965-F91F-404BB5A10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2EFB0-6281-480F-A1B9-E633DD3FACD0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AC8ACD1-8636-2E36-EEC2-7E7988CE9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9D47590-1FE1-5E55-C3E8-BD7FCB641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9EB26-0AD5-49C8-925C-6D91A74C06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0977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8AE388-592F-65B2-AA12-084990DFF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9DF5B15-090D-4021-9FA3-BB52C76F34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84655F6-8B02-173F-7036-0363DFD46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2EFB0-6281-480F-A1B9-E633DD3FACD0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C44BCA-9FB3-E0B9-BF52-3FEFE5751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DFF924B-CEE6-9B34-BE73-ECD4BF3E0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9EB26-0AD5-49C8-925C-6D91A74C06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0404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212E600-0FE9-E9C2-E3F4-DB12512B1B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7EE4C8B-5D22-86D1-19BB-A990299700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B0B8B1-C960-B9B6-5674-A13CF286A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2EFB0-6281-480F-A1B9-E633DD3FACD0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BA8F83-0F5F-BD26-D6F2-460836EE2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768FA3F-C4C6-1211-93A5-BECEC2C0B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9EB26-0AD5-49C8-925C-6D91A74C06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79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03643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u="none">
                <a:latin typeface="Arial Narrow" panose="020B0606020202030204" pitchFamily="34" charset="0"/>
              </a:defRPr>
            </a:lvl1pPr>
            <a:lvl2pPr>
              <a:defRPr u="none">
                <a:latin typeface="Arial Narrow" panose="020B0606020202030204" pitchFamily="34" charset="0"/>
              </a:defRPr>
            </a:lvl2pPr>
            <a:lvl3pPr>
              <a:defRPr u="none">
                <a:latin typeface="Arial Narrow" panose="020B0606020202030204" pitchFamily="34" charset="0"/>
              </a:defRPr>
            </a:lvl3pPr>
            <a:lvl4pPr>
              <a:defRPr u="none">
                <a:latin typeface="Arial Narrow" panose="020B0606020202030204" pitchFamily="34" charset="0"/>
              </a:defRPr>
            </a:lvl4pPr>
            <a:lvl5pPr>
              <a:defRPr u="none">
                <a:latin typeface="Arial Narrow" panose="020B0606020202030204" pitchFamily="34" charset="0"/>
              </a:defRPr>
            </a:lvl5pPr>
          </a:lstStyle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4154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70734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4971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43722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60895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3192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039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B5900D-ED51-B24D-F714-3E2CEC427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7C9956C-F023-A8E6-E90B-DA3747832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0D1862-C2F5-115F-629B-5F8396A84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2EFB0-6281-480F-A1B9-E633DD3FACD0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EDBFFD2-70CA-DD2A-D435-90800DFC0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3055153-48DF-653B-4C1D-76CF24CA9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9EB26-0AD5-49C8-925C-6D91A74C06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11902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98780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3193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9008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1BC62D-90ED-A0FF-8F2E-A48E33808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0D82D39-4327-41C9-CFF5-ED6593A5A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0339787-54A5-505C-118E-B4076A0CD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2EFB0-6281-480F-A1B9-E633DD3FACD0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DCCDD0-1875-B314-1924-F942E25ED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C1E5EDF-0B86-E6CF-6116-404AA59AC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9EB26-0AD5-49C8-925C-6D91A74C06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362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181D80-AF25-B833-B6B6-8E85DCCDF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D9C0A7-D3A9-1ECE-E17C-06D0B58CC3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49C3EBA-2893-6902-BD20-E5A872F4A0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6E58E47-4A9C-5E83-6D19-B9475FF31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2EFB0-6281-480F-A1B9-E633DD3FACD0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70EA69C-ADF6-D8A9-7047-4DD0A8552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4C0D7FB-7E91-CC7D-D7A1-70BEA5CAB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9EB26-0AD5-49C8-925C-6D91A74C06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0784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7901284-FC54-A949-6C55-0A1C27A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EA0BA11-93EA-27F7-E77C-6FAE149FF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D7B0B8-95E6-4A60-9073-2AD3E8D299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E6FFB9B-1187-449C-D116-4EF07CBE88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813C78C-6C18-7417-F4EE-B0588C0CE6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AA04C9B-7358-A6D9-2986-4E680134F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2EFB0-6281-480F-A1B9-E633DD3FACD0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821C0F0-0862-50B8-429D-0EF42189E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F90EDFC-9956-58EA-D2A7-AC36D4888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9EB26-0AD5-49C8-925C-6D91A74C06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3404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1C56F9-DEAF-2794-10E0-BE0046D68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A052C3B-6B4D-2981-5C23-E1EF4772C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2EFB0-6281-480F-A1B9-E633DD3FACD0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4AFD4B74-EA5C-14F0-5A81-56FCFBFE7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C74FB4F-E13F-3627-1EBA-378434CF6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9EB26-0AD5-49C8-925C-6D91A74C06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6232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E92C088-740E-23AC-247D-D37E64A5F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2EFB0-6281-480F-A1B9-E633DD3FACD0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8BE0819-DD95-EFEB-12E0-D961FF545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81DBAB8-6230-C332-0CF8-C051DB915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9EB26-0AD5-49C8-925C-6D91A74C06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3847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A4FBB76-EFC2-6BC1-E2A7-1B52FB271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5CBF7C-C56B-F359-A432-1F852D134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1555D7C-0EBF-78D7-2637-A67C98693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386E4C9-E501-9C33-DFAB-E1C884ABC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2EFB0-6281-480F-A1B9-E633DD3FACD0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BD055EE-0F13-12DD-8A89-D21AFBA15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905281C-A618-F079-F11F-013398B1F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9EB26-0AD5-49C8-925C-6D91A74C06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643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31E283-1FEB-806B-FB9B-73E83EF5F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6BD83D4-2F4B-190D-617C-22064FA2E0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5C8B167-A5FB-9F0B-165C-77A034723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9375656-85E9-03BE-715F-E98BA979E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2EFB0-6281-480F-A1B9-E633DD3FACD0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4EDA514-53DD-EFDB-B3F4-74C5EAE9D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15F90C3-4068-545A-B620-0B82DEDD0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9EB26-0AD5-49C8-925C-6D91A74C06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068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2E849A4-2A91-B2D0-8903-354F91087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B4BF407-A1DE-7961-4BC6-EA3CFD594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B988264-4B3D-FFDD-094F-D4B54F08C2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2EFB0-6281-480F-A1B9-E633DD3FACD0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431CBEE-9444-06D4-2911-83B8695A6F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EDF2512-3384-D9EB-AEF2-FFE8217749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9EB26-0AD5-49C8-925C-6D91A74C06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7621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169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9" t="5860" r="25984" b="-1"/>
          <a:stretch/>
        </p:blipFill>
        <p:spPr bwMode="auto">
          <a:xfrm>
            <a:off x="5138166" y="11"/>
            <a:ext cx="5529834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Freeform 8">
            <a:extLst>
              <a:ext uri="{FF2B5EF4-FFF2-40B4-BE49-F238E27FC236}">
                <a16:creationId xmlns:a16="http://schemas.microsoft.com/office/drawing/2014/main" id="{9225B0D8-E56E-4ACC-A464-81F4062765C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3363" y="-479"/>
            <a:ext cx="7101525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3" name="Freeform 11">
            <a:extLst>
              <a:ext uri="{FF2B5EF4-FFF2-40B4-BE49-F238E27FC236}">
                <a16:creationId xmlns:a16="http://schemas.microsoft.com/office/drawing/2014/main" id="{8F5D1B28-3976-4367-807C-CAD629CDD83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3362" y="-479"/>
            <a:ext cx="6058539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919536" y="2615956"/>
            <a:ext cx="3968496" cy="3320973"/>
          </a:xfrm>
        </p:spPr>
        <p:txBody>
          <a:bodyPr anchor="t">
            <a:normAutofit/>
          </a:bodyPr>
          <a:lstStyle/>
          <a:p>
            <a:r>
              <a:rPr lang="tr-TR" sz="4700" dirty="0"/>
              <a:t>INTERPRETING ECG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158674" y="4941169"/>
            <a:ext cx="3125532" cy="1155525"/>
          </a:xfrm>
        </p:spPr>
        <p:txBody>
          <a:bodyPr anchor="b">
            <a:normAutofit/>
          </a:bodyPr>
          <a:lstStyle/>
          <a:p>
            <a:pPr algn="l"/>
            <a:r>
              <a:rPr lang="tr-TR" sz="1700" dirty="0"/>
              <a:t>Dr. Etkin ŞAFAK</a:t>
            </a:r>
          </a:p>
        </p:txBody>
      </p:sp>
    </p:spTree>
    <p:extLst>
      <p:ext uri="{BB962C8B-B14F-4D97-AF65-F5344CB8AC3E}">
        <p14:creationId xmlns:p14="http://schemas.microsoft.com/office/powerpoint/2010/main" val="4998175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>
                <a:latin typeface="Arial Narrow" panose="020B0606020202030204" pitchFamily="34" charset="0"/>
              </a:rPr>
              <a:t>Calculating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the</a:t>
            </a:r>
            <a:r>
              <a:rPr lang="tr-TR" dirty="0">
                <a:latin typeface="Arial Narrow" panose="020B0606020202030204" pitchFamily="34" charset="0"/>
              </a:rPr>
              <a:t> HR:</a:t>
            </a:r>
            <a:br>
              <a:rPr lang="tr-TR" dirty="0">
                <a:latin typeface="Arial Narrow" panose="020B0606020202030204" pitchFamily="34" charset="0"/>
              </a:rPr>
            </a:b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err="1"/>
              <a:t>Paper</a:t>
            </a:r>
            <a:r>
              <a:rPr lang="tr-TR" sz="2000" dirty="0"/>
              <a:t> </a:t>
            </a:r>
            <a:r>
              <a:rPr lang="tr-TR" sz="2000" dirty="0" err="1"/>
              <a:t>speed</a:t>
            </a:r>
            <a:r>
              <a:rPr lang="tr-TR" sz="2000" dirty="0"/>
              <a:t> is 25</a:t>
            </a:r>
            <a:r>
              <a:rPr lang="en-US" sz="2000" dirty="0"/>
              <a:t> mm/sec</a:t>
            </a:r>
            <a:r>
              <a:rPr lang="tr-TR" sz="2000" dirty="0"/>
              <a:t> = 1500 mm/</a:t>
            </a:r>
            <a:r>
              <a:rPr lang="tr-TR" sz="2000" dirty="0" err="1"/>
              <a:t>min</a:t>
            </a:r>
            <a:endParaRPr lang="tr-TR" sz="2000" dirty="0"/>
          </a:p>
          <a:p>
            <a:r>
              <a:rPr lang="tr-TR" sz="2000" dirty="0" err="1"/>
              <a:t>Calculate</a:t>
            </a:r>
            <a:r>
              <a:rPr lang="tr-TR" sz="2000" dirty="0"/>
              <a:t> </a:t>
            </a:r>
            <a:r>
              <a:rPr lang="tr-TR" sz="2000" dirty="0" err="1"/>
              <a:t>the</a:t>
            </a:r>
            <a:r>
              <a:rPr lang="tr-TR" sz="2000" dirty="0"/>
              <a:t> R-R </a:t>
            </a:r>
            <a:r>
              <a:rPr lang="tr-TR" sz="2000" dirty="0" err="1"/>
              <a:t>interval</a:t>
            </a:r>
            <a:r>
              <a:rPr lang="tr-TR" sz="2000" dirty="0"/>
              <a:t>: 18 mm</a:t>
            </a:r>
          </a:p>
          <a:p>
            <a:r>
              <a:rPr lang="tr-TR" sz="2000" dirty="0"/>
              <a:t>HR: </a:t>
            </a:r>
            <a:r>
              <a:rPr lang="tr-TR" altLang="tr-TR" sz="2000" dirty="0"/>
              <a:t>1500/18 = 83/</a:t>
            </a:r>
            <a:r>
              <a:rPr lang="tr-TR" altLang="tr-TR" sz="2000" dirty="0" err="1"/>
              <a:t>min</a:t>
            </a:r>
            <a:endParaRPr lang="tr-TR" altLang="tr-TR" sz="2000" dirty="0"/>
          </a:p>
          <a:p>
            <a:endParaRPr lang="tr-TR" altLang="tr-TR" sz="2000" dirty="0"/>
          </a:p>
          <a:p>
            <a:endParaRPr lang="tr-TR" sz="2000" dirty="0"/>
          </a:p>
          <a:p>
            <a:endParaRPr lang="tr-TR" sz="20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617" y="2780929"/>
            <a:ext cx="7221509" cy="262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011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Mean</a:t>
            </a:r>
            <a:r>
              <a:rPr lang="tr-TR" b="1" dirty="0"/>
              <a:t> </a:t>
            </a:r>
            <a:r>
              <a:rPr lang="tr-TR" b="1" dirty="0" err="1"/>
              <a:t>Electrical</a:t>
            </a:r>
            <a:r>
              <a:rPr lang="tr-TR" b="1" dirty="0"/>
              <a:t> </a:t>
            </a:r>
            <a:r>
              <a:rPr lang="tr-TR" b="1" dirty="0" err="1"/>
              <a:t>Axis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The Mean Electrical Axis (MEA) is a simple clinical assessment that assesses the ventricular depolarization pattern, that is, the net direction of the electrical current as the heart beats. </a:t>
            </a:r>
            <a:endParaRPr lang="tr-TR" sz="2000" dirty="0"/>
          </a:p>
          <a:p>
            <a:r>
              <a:rPr lang="en-US" sz="2000" dirty="0"/>
              <a:t> It’s described as an angle from -180° to 180°, and is calculated using a 3-lea</a:t>
            </a:r>
            <a:r>
              <a:rPr lang="tr-TR" sz="2000" dirty="0" err="1"/>
              <a:t>ds</a:t>
            </a:r>
            <a:r>
              <a:rPr lang="tr-TR" sz="2000" dirty="0"/>
              <a:t> </a:t>
            </a:r>
            <a:r>
              <a:rPr lang="en-US" sz="2000" dirty="0"/>
              <a:t>electrocardiogram (ECG).</a:t>
            </a:r>
            <a:endParaRPr lang="tr-TR" sz="2000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8" y="3501008"/>
            <a:ext cx="3102178" cy="2893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6434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Mean</a:t>
            </a:r>
            <a:r>
              <a:rPr lang="tr-TR" b="1" dirty="0"/>
              <a:t> </a:t>
            </a:r>
            <a:r>
              <a:rPr lang="tr-TR" b="1" dirty="0" err="1"/>
              <a:t>Electrical</a:t>
            </a:r>
            <a:r>
              <a:rPr lang="tr-TR" b="1" dirty="0"/>
              <a:t> </a:t>
            </a:r>
            <a:r>
              <a:rPr lang="tr-TR" b="1" dirty="0" err="1"/>
              <a:t>Axis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600201"/>
            <a:ext cx="4402832" cy="3845024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Upon depolarization each myocardial fiber in the heart produces its own tiny vector.  </a:t>
            </a:r>
            <a:endParaRPr lang="tr-TR" dirty="0"/>
          </a:p>
          <a:p>
            <a:r>
              <a:rPr lang="en-US" dirty="0"/>
              <a:t>The sum of all those vectors across the heart is measured by the ECG leads, which are comprised of a negative and positive pole. </a:t>
            </a:r>
            <a:endParaRPr lang="tr-TR" dirty="0"/>
          </a:p>
          <a:p>
            <a:r>
              <a:rPr lang="en-US" dirty="0"/>
              <a:t>These record a deflection greater than zero if the vector is moving towards the positive pole of the lead, and less than zero if moving towards the negative pole. </a:t>
            </a:r>
            <a:endParaRPr lang="tr-TR" dirty="0"/>
          </a:p>
          <a:p>
            <a:r>
              <a:rPr lang="en-US" dirty="0"/>
              <a:t>A vector moving perpendicular to the lead axis produces no deflection. </a:t>
            </a:r>
            <a:endParaRPr lang="tr-TR" dirty="0"/>
          </a:p>
          <a:p>
            <a:r>
              <a:rPr lang="en-US" dirty="0"/>
              <a:t>Using multiple leads we can develop a “picture” of the electrical activity of the heart.</a:t>
            </a:r>
            <a:endParaRPr lang="tr-TR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593" y="2348880"/>
            <a:ext cx="3684389" cy="1942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2009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Mean</a:t>
            </a:r>
            <a:r>
              <a:rPr lang="tr-TR" b="1" dirty="0"/>
              <a:t> </a:t>
            </a:r>
            <a:r>
              <a:rPr lang="tr-TR" b="1" dirty="0" err="1"/>
              <a:t>Electrical</a:t>
            </a:r>
            <a:r>
              <a:rPr lang="tr-TR" b="1" dirty="0"/>
              <a:t> </a:t>
            </a:r>
            <a:r>
              <a:rPr lang="tr-TR" b="1" dirty="0" err="1"/>
              <a:t>Axis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600201"/>
            <a:ext cx="4762872" cy="4349080"/>
          </a:xfrm>
        </p:spPr>
        <p:txBody>
          <a:bodyPr>
            <a:noAutofit/>
          </a:bodyPr>
          <a:lstStyle/>
          <a:p>
            <a:r>
              <a:rPr lang="en-US" sz="1800" dirty="0"/>
              <a:t>Because ventricular depolarization accounts for the majority of the electrical activity of the heart, we need only concern ourselves with the magnitude of ventricular vectors when evaluating the MEA. </a:t>
            </a:r>
            <a:endParaRPr lang="tr-TR" sz="1800" dirty="0"/>
          </a:p>
          <a:p>
            <a:r>
              <a:rPr lang="en-US" sz="1800" dirty="0"/>
              <a:t>Thus we can ignore the P and T waves, and use only the QRS complex.  </a:t>
            </a:r>
            <a:endParaRPr lang="tr-TR" sz="1800" dirty="0"/>
          </a:p>
          <a:p>
            <a:r>
              <a:rPr lang="en-US" sz="1800" dirty="0"/>
              <a:t>The sum of the complex’s positive component (R) and negative components (Q and S) give the net deflection for that complex.  </a:t>
            </a:r>
            <a:endParaRPr lang="tr-TR" sz="1800" dirty="0"/>
          </a:p>
          <a:p>
            <a:r>
              <a:rPr lang="en-US" sz="1800" dirty="0"/>
              <a:t>If this is 0, the complex is said to be isoelectric.  </a:t>
            </a:r>
            <a:endParaRPr lang="tr-TR" sz="1800" dirty="0"/>
          </a:p>
          <a:p>
            <a:r>
              <a:rPr lang="en-US" sz="1800" dirty="0"/>
              <a:t>This could be seen as an ECG tracing with no QRS wave or one where the magnitude of R equals the sum of the magnitudes of Q and S.</a:t>
            </a:r>
            <a:endParaRPr lang="tr-TR" sz="1800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881" y="2996952"/>
            <a:ext cx="3684389" cy="1942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3689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>
                <a:latin typeface="Arial Narrow" panose="020B0606020202030204" pitchFamily="34" charset="0"/>
              </a:rPr>
              <a:t>Einthoven</a:t>
            </a:r>
            <a:r>
              <a:rPr lang="tr-TR" altLang="tr-TR" dirty="0">
                <a:latin typeface="Arial Narrow" panose="020B0606020202030204" pitchFamily="34" charset="0"/>
              </a:rPr>
              <a:t> </a:t>
            </a:r>
            <a:r>
              <a:rPr lang="tr-TR" altLang="tr-TR" dirty="0" err="1">
                <a:latin typeface="Arial Narrow" panose="020B0606020202030204" pitchFamily="34" charset="0"/>
              </a:rPr>
              <a:t>Method</a:t>
            </a:r>
            <a:endParaRPr lang="tr-TR" altLang="tr-TR" dirty="0">
              <a:latin typeface="Arial Narrow" panose="020B0606020202030204" pitchFamily="34" charset="0"/>
            </a:endParaRPr>
          </a:p>
        </p:txBody>
      </p:sp>
      <p:sp>
        <p:nvSpPr>
          <p:cNvPr id="34819" name="4 Dikdörtgen"/>
          <p:cNvSpPr>
            <a:spLocks noChangeArrowheads="1"/>
          </p:cNvSpPr>
          <p:nvPr/>
        </p:nvSpPr>
        <p:spPr bwMode="auto">
          <a:xfrm>
            <a:off x="1981200" y="1417639"/>
            <a:ext cx="82296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FFFFCC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Lead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 II = </a:t>
            </a: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the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sum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 of </a:t>
            </a: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lead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 I </a:t>
            </a: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and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lead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 II. 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None/>
            </a:pPr>
            <a:r>
              <a:rPr lang="tr-TR" altLang="tr-TR" b="1" dirty="0">
                <a:solidFill>
                  <a:srgbClr val="FF0000"/>
                </a:solidFill>
                <a:latin typeface="Arial Narrow" panose="020B0606020202030204" pitchFamily="34" charset="0"/>
              </a:rPr>
              <a:t>II = III + I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endParaRPr lang="tr-TR" altLang="tr-TR" sz="2000" u="sng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tr-TR" altLang="tr-TR" sz="2000" u="sng" dirty="0" err="1">
                <a:solidFill>
                  <a:prstClr val="black"/>
                </a:solidFill>
                <a:latin typeface="Arial Narrow" panose="020B0606020202030204" pitchFamily="34" charset="0"/>
              </a:rPr>
              <a:t>Example</a:t>
            </a:r>
            <a:r>
              <a:rPr lang="tr-TR" altLang="tr-TR" sz="2000" u="sng" dirty="0">
                <a:solidFill>
                  <a:prstClr val="black"/>
                </a:solidFill>
                <a:latin typeface="Arial Narrow" panose="020B0606020202030204" pitchFamily="34" charset="0"/>
              </a:rPr>
              <a:t>: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Lead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 I:</a:t>
            </a:r>
            <a:r>
              <a:rPr lang="tr-TR" altLang="tr-TR" sz="2000" u="sng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R=1,2 </a:t>
            </a: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mV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, Q=0,8 </a:t>
            </a: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mV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Lead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 III: R=0,6 </a:t>
            </a: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mV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, Q=0,2 </a:t>
            </a: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mV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’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What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 is </a:t>
            </a: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the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magnitude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 of </a:t>
            </a: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the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resultant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vector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 in </a:t>
            </a: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lead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 II?  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II = 0,4 + 0,4 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 II = </a:t>
            </a:r>
            <a:r>
              <a:rPr lang="tr-TR" altLang="tr-TR" sz="2000" b="1" u="sng" dirty="0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0,8 </a:t>
            </a:r>
            <a:r>
              <a:rPr lang="tr-TR" altLang="tr-TR" sz="2000" b="1" u="sng" dirty="0" err="1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mV</a:t>
            </a:r>
            <a:endParaRPr lang="tr-TR" altLang="tr-TR" sz="2000" b="1" u="sng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endParaRPr lang="tr-TR" altLang="tr-TR" sz="2000" dirty="0">
              <a:solidFill>
                <a:prstClr val="black"/>
              </a:solidFill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tr-TR" altLang="tr-TR" sz="2000" dirty="0">
                <a:solidFill>
                  <a:prstClr val="black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8082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3600" dirty="0" err="1"/>
              <a:t>Einthoven</a:t>
            </a:r>
            <a:r>
              <a:rPr lang="tr-TR" altLang="tr-TR" sz="3600" dirty="0"/>
              <a:t> </a:t>
            </a:r>
            <a:r>
              <a:rPr lang="tr-TR" altLang="tr-TR" sz="3600" dirty="0" err="1"/>
              <a:t>Method</a:t>
            </a:r>
            <a:endParaRPr lang="tr-TR" altLang="tr-TR" sz="3600" dirty="0"/>
          </a:p>
        </p:txBody>
      </p:sp>
      <p:sp>
        <p:nvSpPr>
          <p:cNvPr id="32772" name="6 Dikdörtgen"/>
          <p:cNvSpPr>
            <a:spLocks noChangeArrowheads="1"/>
          </p:cNvSpPr>
          <p:nvPr/>
        </p:nvSpPr>
        <p:spPr bwMode="auto">
          <a:xfrm>
            <a:off x="7680326" y="5097464"/>
            <a:ext cx="29876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FFFFCC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tr-TR" altLang="tr-TR" sz="1800" b="1" dirty="0">
                <a:solidFill>
                  <a:prstClr val="black"/>
                </a:solidFill>
              </a:rPr>
              <a:t>EXMAPLE:</a:t>
            </a:r>
          </a:p>
          <a:p>
            <a:pPr>
              <a:spcBef>
                <a:spcPct val="0"/>
              </a:spcBef>
              <a:buNone/>
            </a:pPr>
            <a:r>
              <a:rPr lang="tr-TR" altLang="tr-TR" sz="1800" dirty="0">
                <a:solidFill>
                  <a:prstClr val="black"/>
                </a:solidFill>
              </a:rPr>
              <a:t>LI 4-0=4</a:t>
            </a:r>
          </a:p>
          <a:p>
            <a:pPr>
              <a:spcBef>
                <a:spcPct val="0"/>
              </a:spcBef>
              <a:buNone/>
            </a:pPr>
            <a:r>
              <a:rPr lang="tr-TR" altLang="tr-TR" sz="1800" dirty="0">
                <a:solidFill>
                  <a:prstClr val="black"/>
                </a:solidFill>
              </a:rPr>
              <a:t>LIII 10-2 =8</a:t>
            </a:r>
          </a:p>
        </p:txBody>
      </p:sp>
      <p:pic>
        <p:nvPicPr>
          <p:cNvPr id="3277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438" y="2533651"/>
            <a:ext cx="1916112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026" y="4292600"/>
            <a:ext cx="191452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775" name="106 Grup"/>
          <p:cNvGrpSpPr>
            <a:grpSpLocks/>
          </p:cNvGrpSpPr>
          <p:nvPr/>
        </p:nvGrpSpPr>
        <p:grpSpPr bwMode="auto">
          <a:xfrm>
            <a:off x="1439862" y="2924176"/>
            <a:ext cx="3648076" cy="2962275"/>
            <a:chOff x="-264484" y="2924944"/>
            <a:chExt cx="3648352" cy="2961620"/>
          </a:xfrm>
        </p:grpSpPr>
        <p:grpSp>
          <p:nvGrpSpPr>
            <p:cNvPr id="32778" name="89 Grup"/>
            <p:cNvGrpSpPr>
              <a:grpSpLocks/>
            </p:cNvGrpSpPr>
            <p:nvPr/>
          </p:nvGrpSpPr>
          <p:grpSpPr bwMode="auto">
            <a:xfrm>
              <a:off x="323528" y="2960948"/>
              <a:ext cx="2674640" cy="2798841"/>
              <a:chOff x="323528" y="2960948"/>
              <a:chExt cx="2674640" cy="2798841"/>
            </a:xfrm>
          </p:grpSpPr>
          <p:grpSp>
            <p:nvGrpSpPr>
              <p:cNvPr id="32793" name="80 Grup"/>
              <p:cNvGrpSpPr>
                <a:grpSpLocks/>
              </p:cNvGrpSpPr>
              <p:nvPr/>
            </p:nvGrpSpPr>
            <p:grpSpPr bwMode="auto">
              <a:xfrm>
                <a:off x="323528" y="2960948"/>
                <a:ext cx="2674640" cy="2798841"/>
                <a:chOff x="323528" y="2960948"/>
                <a:chExt cx="2674640" cy="2798841"/>
              </a:xfrm>
            </p:grpSpPr>
            <p:sp>
              <p:nvSpPr>
                <p:cNvPr id="19" name="18 Oval"/>
                <p:cNvSpPr/>
                <p:nvPr/>
              </p:nvSpPr>
              <p:spPr>
                <a:xfrm>
                  <a:off x="322936" y="2961449"/>
                  <a:ext cx="2675139" cy="2591814"/>
                </a:xfrm>
                <a:prstGeom prst="ellipse">
                  <a:avLst/>
                </a:prstGeom>
                <a:noFill/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tr-TR" b="1">
                    <a:ln w="18000">
                      <a:solidFill>
                        <a:srgbClr val="C0504D">
                          <a:satMod val="140000"/>
                        </a:srgbClr>
                      </a:solidFill>
                      <a:prstDash val="solid"/>
                      <a:miter lim="800000"/>
                    </a:ln>
                    <a:noFill/>
                    <a:effectLst>
                      <a:outerShdw blurRad="25500" dist="23000" dir="7020000" algn="tl">
                        <a:srgbClr val="000000">
                          <a:alpha val="50000"/>
                        </a:srgbClr>
                      </a:outerShdw>
                    </a:effectLst>
                    <a:latin typeface="Calibri"/>
                  </a:endParaRPr>
                </a:p>
              </p:txBody>
            </p:sp>
            <p:sp>
              <p:nvSpPr>
                <p:cNvPr id="22" name="21 İkizkenar Üçgen"/>
                <p:cNvSpPr/>
                <p:nvPr/>
              </p:nvSpPr>
              <p:spPr>
                <a:xfrm rot="10800000">
                  <a:off x="467409" y="3682015"/>
                  <a:ext cx="2376667" cy="1871248"/>
                </a:xfrm>
                <a:prstGeom prst="triangle">
                  <a:avLst>
                    <a:gd name="adj" fmla="val 50361"/>
                  </a:avLst>
                </a:prstGeom>
                <a:noFill/>
                <a:ln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tr-TR" b="1">
                    <a:ln w="18000">
                      <a:solidFill>
                        <a:srgbClr val="C0504D">
                          <a:satMod val="140000"/>
                        </a:srgbClr>
                      </a:solidFill>
                      <a:prstDash val="solid"/>
                      <a:miter lim="800000"/>
                    </a:ln>
                    <a:noFill/>
                    <a:effectLst>
                      <a:outerShdw blurRad="25500" dist="23000" dir="7020000" algn="tl">
                        <a:srgbClr val="000000">
                          <a:alpha val="50000"/>
                        </a:srgbClr>
                      </a:outerShdw>
                    </a:effectLst>
                    <a:latin typeface="Calibri"/>
                  </a:endParaRPr>
                </a:p>
              </p:txBody>
            </p:sp>
            <p:cxnSp>
              <p:nvCxnSpPr>
                <p:cNvPr id="24" name="23 Düz Bağlayıcı"/>
                <p:cNvCxnSpPr/>
                <p:nvPr/>
              </p:nvCxnSpPr>
              <p:spPr>
                <a:xfrm flipV="1">
                  <a:off x="1654949" y="3682015"/>
                  <a:ext cx="0" cy="611052"/>
                </a:xfrm>
                <a:prstGeom prst="line">
                  <a:avLst/>
                </a:prstGeom>
                <a:ln w="19050">
                  <a:solidFill>
                    <a:srgbClr val="FFFFEB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27 Düz Bağlayıcı"/>
                <p:cNvCxnSpPr>
                  <a:stCxn id="22" idx="1"/>
                </p:cNvCxnSpPr>
                <p:nvPr/>
              </p:nvCxnSpPr>
              <p:spPr>
                <a:xfrm flipH="1" flipV="1">
                  <a:off x="1654949" y="4293066"/>
                  <a:ext cx="590595" cy="323778"/>
                </a:xfrm>
                <a:prstGeom prst="line">
                  <a:avLst/>
                </a:prstGeom>
                <a:ln w="19050">
                  <a:solidFill>
                    <a:srgbClr val="FFFFEB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33 Düz Bağlayıcı"/>
                <p:cNvCxnSpPr>
                  <a:stCxn id="22" idx="5"/>
                </p:cNvCxnSpPr>
                <p:nvPr/>
              </p:nvCxnSpPr>
              <p:spPr>
                <a:xfrm flipV="1">
                  <a:off x="1056416" y="4293066"/>
                  <a:ext cx="598532" cy="323778"/>
                </a:xfrm>
                <a:prstGeom prst="line">
                  <a:avLst/>
                </a:prstGeom>
                <a:ln w="19050">
                  <a:solidFill>
                    <a:srgbClr val="FFFFEB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803" name="70 Metin kutusu"/>
                <p:cNvSpPr txBox="1">
                  <a:spLocks noChangeArrowheads="1"/>
                </p:cNvSpPr>
                <p:nvPr/>
              </p:nvSpPr>
              <p:spPr bwMode="auto">
                <a:xfrm>
                  <a:off x="1511660" y="3176972"/>
                  <a:ext cx="312906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None/>
                  </a:pPr>
                  <a:r>
                    <a:rPr lang="tr-TR" altLang="tr-TR" sz="1800">
                      <a:solidFill>
                        <a:prstClr val="black"/>
                      </a:solidFill>
                    </a:rPr>
                    <a:t>0</a:t>
                  </a:r>
                </a:p>
              </p:txBody>
            </p:sp>
            <p:sp>
              <p:nvSpPr>
                <p:cNvPr id="32804" name="72 Metin kutusu"/>
                <p:cNvSpPr txBox="1">
                  <a:spLocks noChangeArrowheads="1"/>
                </p:cNvSpPr>
                <p:nvPr/>
              </p:nvSpPr>
              <p:spPr bwMode="auto">
                <a:xfrm rot="7283761">
                  <a:off x="2375756" y="4634765"/>
                  <a:ext cx="312906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None/>
                  </a:pPr>
                  <a:r>
                    <a:rPr lang="tr-TR" altLang="tr-TR" sz="1800">
                      <a:solidFill>
                        <a:prstClr val="black"/>
                      </a:solidFill>
                    </a:rPr>
                    <a:t>0</a:t>
                  </a:r>
                </a:p>
              </p:txBody>
            </p:sp>
            <p:sp>
              <p:nvSpPr>
                <p:cNvPr id="32805" name="74 Metin kutusu"/>
                <p:cNvSpPr txBox="1">
                  <a:spLocks noChangeArrowheads="1"/>
                </p:cNvSpPr>
                <p:nvPr/>
              </p:nvSpPr>
              <p:spPr bwMode="auto">
                <a:xfrm rot="3403024">
                  <a:off x="574914" y="4668387"/>
                  <a:ext cx="312906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None/>
                  </a:pPr>
                  <a:r>
                    <a:rPr lang="tr-TR" altLang="tr-TR" sz="1800">
                      <a:solidFill>
                        <a:prstClr val="black"/>
                      </a:solidFill>
                    </a:rPr>
                    <a:t>0</a:t>
                  </a:r>
                </a:p>
              </p:txBody>
            </p:sp>
            <p:pic>
              <p:nvPicPr>
                <p:cNvPr id="32806" name="Picture 26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69826" y="3501008"/>
                  <a:ext cx="2171700" cy="1555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2807" name="Picture 27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7358474">
                  <a:off x="1250789" y="4595557"/>
                  <a:ext cx="2171700" cy="1555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2808" name="Picture 28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-7354548">
                  <a:off x="-112134" y="4596151"/>
                  <a:ext cx="2171700" cy="1555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cxnSp>
            <p:nvCxnSpPr>
              <p:cNvPr id="83" name="82 Düz Ok Bağlayıcısı"/>
              <p:cNvCxnSpPr/>
              <p:nvPr/>
            </p:nvCxnSpPr>
            <p:spPr>
              <a:xfrm>
                <a:off x="1799422" y="3645510"/>
                <a:ext cx="0" cy="1618892"/>
              </a:xfrm>
              <a:prstGeom prst="straightConnector1">
                <a:avLst/>
              </a:prstGeom>
              <a:ln w="15875">
                <a:solidFill>
                  <a:srgbClr val="FF0000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84 Düz Ok Bağlayıcısı"/>
              <p:cNvCxnSpPr/>
              <p:nvPr/>
            </p:nvCxnSpPr>
            <p:spPr>
              <a:xfrm flipH="1" flipV="1">
                <a:off x="1402517" y="4474001"/>
                <a:ext cx="684264" cy="395201"/>
              </a:xfrm>
              <a:prstGeom prst="straightConnector1">
                <a:avLst/>
              </a:prstGeom>
              <a:ln w="15875">
                <a:solidFill>
                  <a:srgbClr val="FF0000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86 Düz Ok Bağlayıcısı"/>
              <p:cNvCxnSpPr/>
              <p:nvPr/>
            </p:nvCxnSpPr>
            <p:spPr>
              <a:xfrm>
                <a:off x="1654949" y="4293066"/>
                <a:ext cx="431833" cy="1260196"/>
              </a:xfrm>
              <a:prstGeom prst="straightConnector1">
                <a:avLst/>
              </a:prstGeom>
              <a:ln w="25400">
                <a:solidFill>
                  <a:schemeClr val="bg1">
                    <a:lumMod val="60000"/>
                    <a:lumOff val="4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88 Düz Bağlayıcı"/>
              <p:cNvCxnSpPr/>
              <p:nvPr/>
            </p:nvCxnSpPr>
            <p:spPr>
              <a:xfrm>
                <a:off x="322936" y="4293066"/>
                <a:ext cx="2675139" cy="0"/>
              </a:xfrm>
              <a:prstGeom prst="line">
                <a:avLst/>
              </a:prstGeom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779" name="90 Metin kutusu"/>
            <p:cNvSpPr txBox="1">
              <a:spLocks noChangeArrowheads="1"/>
            </p:cNvSpPr>
            <p:nvPr/>
          </p:nvSpPr>
          <p:spPr bwMode="auto">
            <a:xfrm>
              <a:off x="2267744" y="3212976"/>
              <a:ext cx="3193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 dirty="0">
                  <a:solidFill>
                    <a:prstClr val="black"/>
                  </a:solidFill>
                </a:rPr>
                <a:t>+</a:t>
              </a:r>
            </a:p>
          </p:txBody>
        </p:sp>
        <p:sp>
          <p:nvSpPr>
            <p:cNvPr id="32780" name="91 Metin kutusu"/>
            <p:cNvSpPr txBox="1">
              <a:spLocks noChangeArrowheads="1"/>
            </p:cNvSpPr>
            <p:nvPr/>
          </p:nvSpPr>
          <p:spPr bwMode="auto">
            <a:xfrm>
              <a:off x="827584" y="3212976"/>
              <a:ext cx="26161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>
                  <a:solidFill>
                    <a:prstClr val="black"/>
                  </a:solidFill>
                </a:rPr>
                <a:t>-</a:t>
              </a:r>
            </a:p>
          </p:txBody>
        </p:sp>
        <p:sp>
          <p:nvSpPr>
            <p:cNvPr id="32781" name="92 Metin kutusu"/>
            <p:cNvSpPr txBox="1">
              <a:spLocks noChangeArrowheads="1"/>
            </p:cNvSpPr>
            <p:nvPr/>
          </p:nvSpPr>
          <p:spPr bwMode="auto">
            <a:xfrm>
              <a:off x="2085794" y="5097463"/>
              <a:ext cx="3193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>
                  <a:solidFill>
                    <a:prstClr val="black"/>
                  </a:solidFill>
                </a:rPr>
                <a:t>+</a:t>
              </a:r>
            </a:p>
          </p:txBody>
        </p:sp>
        <p:sp>
          <p:nvSpPr>
            <p:cNvPr id="32782" name="93 Metin kutusu"/>
            <p:cNvSpPr txBox="1">
              <a:spLocks noChangeArrowheads="1"/>
            </p:cNvSpPr>
            <p:nvPr/>
          </p:nvSpPr>
          <p:spPr bwMode="auto">
            <a:xfrm rot="-3629591">
              <a:off x="2740514" y="4005064"/>
              <a:ext cx="26161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>
                  <a:solidFill>
                    <a:prstClr val="black"/>
                  </a:solidFill>
                </a:rPr>
                <a:t>-</a:t>
              </a:r>
            </a:p>
          </p:txBody>
        </p:sp>
        <p:sp>
          <p:nvSpPr>
            <p:cNvPr id="32783" name="94 Metin kutusu"/>
            <p:cNvSpPr txBox="1">
              <a:spLocks noChangeArrowheads="1"/>
            </p:cNvSpPr>
            <p:nvPr/>
          </p:nvSpPr>
          <p:spPr bwMode="auto">
            <a:xfrm>
              <a:off x="1012322" y="5111896"/>
              <a:ext cx="3193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>
                  <a:solidFill>
                    <a:prstClr val="black"/>
                  </a:solidFill>
                </a:rPr>
                <a:t>+</a:t>
              </a:r>
            </a:p>
          </p:txBody>
        </p:sp>
        <p:sp>
          <p:nvSpPr>
            <p:cNvPr id="32784" name="95 Metin kutusu"/>
            <p:cNvSpPr txBox="1">
              <a:spLocks noChangeArrowheads="1"/>
            </p:cNvSpPr>
            <p:nvPr/>
          </p:nvSpPr>
          <p:spPr bwMode="auto">
            <a:xfrm rot="-7161116">
              <a:off x="313946" y="3995772"/>
              <a:ext cx="26161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>
                  <a:solidFill>
                    <a:prstClr val="black"/>
                  </a:solidFill>
                </a:rPr>
                <a:t>-</a:t>
              </a:r>
            </a:p>
          </p:txBody>
        </p:sp>
        <p:sp>
          <p:nvSpPr>
            <p:cNvPr id="32785" name="96 Metin kutusu"/>
            <p:cNvSpPr txBox="1">
              <a:spLocks noChangeArrowheads="1"/>
            </p:cNvSpPr>
            <p:nvPr/>
          </p:nvSpPr>
          <p:spPr bwMode="auto">
            <a:xfrm>
              <a:off x="1550906" y="2924944"/>
              <a:ext cx="24878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 b="1">
                  <a:solidFill>
                    <a:srgbClr val="FF0000"/>
                  </a:solidFill>
                </a:rPr>
                <a:t>I</a:t>
              </a:r>
            </a:p>
          </p:txBody>
        </p:sp>
        <p:sp>
          <p:nvSpPr>
            <p:cNvPr id="32786" name="97 Metin kutusu"/>
            <p:cNvSpPr txBox="1">
              <a:spLocks noChangeArrowheads="1"/>
            </p:cNvSpPr>
            <p:nvPr/>
          </p:nvSpPr>
          <p:spPr bwMode="auto">
            <a:xfrm>
              <a:off x="2538790" y="4679848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 b="1">
                  <a:solidFill>
                    <a:srgbClr val="FF0000"/>
                  </a:solidFill>
                </a:rPr>
                <a:t>III</a:t>
              </a:r>
            </a:p>
          </p:txBody>
        </p:sp>
        <p:sp>
          <p:nvSpPr>
            <p:cNvPr id="32787" name="98 Metin kutusu"/>
            <p:cNvSpPr txBox="1">
              <a:spLocks noChangeArrowheads="1"/>
            </p:cNvSpPr>
            <p:nvPr/>
          </p:nvSpPr>
          <p:spPr bwMode="auto">
            <a:xfrm>
              <a:off x="431540" y="4653136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 b="1">
                  <a:solidFill>
                    <a:srgbClr val="FF0000"/>
                  </a:solidFill>
                </a:rPr>
                <a:t>II</a:t>
              </a:r>
            </a:p>
          </p:txBody>
        </p:sp>
        <p:sp>
          <p:nvSpPr>
            <p:cNvPr id="32788" name="99 Metin kutusu"/>
            <p:cNvSpPr txBox="1">
              <a:spLocks noChangeArrowheads="1"/>
            </p:cNvSpPr>
            <p:nvPr/>
          </p:nvSpPr>
          <p:spPr bwMode="auto">
            <a:xfrm>
              <a:off x="2944324" y="4067780"/>
              <a:ext cx="43954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>
                  <a:solidFill>
                    <a:prstClr val="black"/>
                  </a:solidFill>
                </a:rPr>
                <a:t>±0</a:t>
              </a:r>
            </a:p>
          </p:txBody>
        </p:sp>
        <p:sp>
          <p:nvSpPr>
            <p:cNvPr id="32789" name="100 Metin kutusu"/>
            <p:cNvSpPr txBox="1">
              <a:spLocks noChangeArrowheads="1"/>
            </p:cNvSpPr>
            <p:nvPr/>
          </p:nvSpPr>
          <p:spPr bwMode="auto">
            <a:xfrm>
              <a:off x="1331640" y="5517232"/>
              <a:ext cx="57579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>
                  <a:solidFill>
                    <a:prstClr val="black"/>
                  </a:solidFill>
                </a:rPr>
                <a:t>+90</a:t>
              </a:r>
            </a:p>
          </p:txBody>
        </p:sp>
        <p:sp>
          <p:nvSpPr>
            <p:cNvPr id="32790" name="101 Metin kutusu"/>
            <p:cNvSpPr txBox="1">
              <a:spLocks noChangeArrowheads="1"/>
            </p:cNvSpPr>
            <p:nvPr/>
          </p:nvSpPr>
          <p:spPr bwMode="auto">
            <a:xfrm>
              <a:off x="-264484" y="4103784"/>
              <a:ext cx="69602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>
                  <a:solidFill>
                    <a:prstClr val="black"/>
                  </a:solidFill>
                </a:rPr>
                <a:t>±180</a:t>
              </a:r>
            </a:p>
          </p:txBody>
        </p:sp>
        <p:sp>
          <p:nvSpPr>
            <p:cNvPr id="32791" name="102 Metin kutusu"/>
            <p:cNvSpPr txBox="1">
              <a:spLocks noChangeArrowheads="1"/>
            </p:cNvSpPr>
            <p:nvPr/>
          </p:nvSpPr>
          <p:spPr bwMode="auto">
            <a:xfrm>
              <a:off x="2771800" y="4797152"/>
              <a:ext cx="57579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>
                  <a:solidFill>
                    <a:prstClr val="black"/>
                  </a:solidFill>
                </a:rPr>
                <a:t>+30</a:t>
              </a:r>
            </a:p>
          </p:txBody>
        </p:sp>
        <p:sp>
          <p:nvSpPr>
            <p:cNvPr id="32792" name="103 Metin kutusu"/>
            <p:cNvSpPr txBox="1">
              <a:spLocks noChangeArrowheads="1"/>
            </p:cNvSpPr>
            <p:nvPr/>
          </p:nvSpPr>
          <p:spPr bwMode="auto">
            <a:xfrm>
              <a:off x="2195736" y="5363924"/>
              <a:ext cx="57579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>
                  <a:solidFill>
                    <a:prstClr val="black"/>
                  </a:solidFill>
                </a:rPr>
                <a:t>+60</a:t>
              </a:r>
            </a:p>
          </p:txBody>
        </p:sp>
      </p:grpSp>
      <p:sp>
        <p:nvSpPr>
          <p:cNvPr id="108" name="107 Metin kutusu"/>
          <p:cNvSpPr txBox="1"/>
          <p:nvPr/>
        </p:nvSpPr>
        <p:spPr>
          <a:xfrm>
            <a:off x="3575051" y="5589588"/>
            <a:ext cx="70802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prstClr val="white">
                    <a:lumMod val="60000"/>
                    <a:lumOff val="40000"/>
                  </a:prstClr>
                </a:solidFill>
                <a:latin typeface="Arial" charset="0"/>
              </a:rPr>
              <a:t>+70</a:t>
            </a:r>
          </a:p>
        </p:txBody>
      </p:sp>
      <p:pic>
        <p:nvPicPr>
          <p:cNvPr id="32777" name="Picture 2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2581275"/>
            <a:ext cx="2316162" cy="250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4060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/>
              <a:t>Example</a:t>
            </a:r>
            <a:r>
              <a:rPr lang="tr-TR" altLang="tr-TR" dirty="0"/>
              <a:t> 2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1665288"/>
            <a:ext cx="7524750" cy="404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20621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Baileys</a:t>
            </a:r>
            <a:r>
              <a:rPr lang="tr-TR" dirty="0"/>
              <a:t> </a:t>
            </a:r>
            <a:r>
              <a:rPr lang="tr-TR" dirty="0" err="1"/>
              <a:t>Axis</a:t>
            </a:r>
            <a:r>
              <a:rPr lang="tr-TR" dirty="0"/>
              <a:t> </a:t>
            </a:r>
            <a:r>
              <a:rPr lang="tr-TR" dirty="0" err="1"/>
              <a:t>System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600201"/>
            <a:ext cx="5050904" cy="434908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The three bipolar leads (leads I, II and III) can be shown on Einthoven’s Triangle as three arrows, each with a positive and negative pole at one limb of the dog or cat. </a:t>
            </a:r>
            <a:endParaRPr lang="tr-TR" dirty="0"/>
          </a:p>
          <a:p>
            <a:r>
              <a:rPr lang="tr-TR" dirty="0"/>
              <a:t>T</a:t>
            </a:r>
            <a:r>
              <a:rPr lang="en-US" dirty="0"/>
              <a:t>here are also 3 unipolar leads in ECG recordings.  These are called the augmented vector leads</a:t>
            </a:r>
            <a:endParaRPr lang="tr-TR" dirty="0"/>
          </a:p>
          <a:p>
            <a:r>
              <a:rPr lang="en-US" dirty="0"/>
              <a:t>Adding these to the Bailey axis, we now have </a:t>
            </a:r>
            <a:r>
              <a:rPr lang="en-US" u="sng" dirty="0"/>
              <a:t>a complete picture</a:t>
            </a:r>
            <a:r>
              <a:rPr lang="en-US" dirty="0"/>
              <a:t> of all 6 leads and their corresponding angles.  </a:t>
            </a:r>
            <a:endParaRPr lang="tr-TR" dirty="0"/>
          </a:p>
          <a:p>
            <a:r>
              <a:rPr lang="en-US" dirty="0"/>
              <a:t>Remember that POSITIVE net deflections of a lead point towards the arrowhead, and NEGATIVE net deflections go away from the arrowhead</a:t>
            </a:r>
            <a:endParaRPr lang="tr-TR" dirty="0"/>
          </a:p>
          <a:p>
            <a:endParaRPr lang="tr-TR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144" y="1844825"/>
            <a:ext cx="2692312" cy="2751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04953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ANY QUESTION?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79585" y="1600201"/>
            <a:ext cx="323283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66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 Narrow" panose="020B0606020202030204" pitchFamily="34" charset="0"/>
              </a:rPr>
              <a:t>ECG WAVES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6754" y="1604417"/>
            <a:ext cx="4578493" cy="451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25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8" r="43269" b="-1"/>
          <a:stretch/>
        </p:blipFill>
        <p:spPr bwMode="auto">
          <a:xfrm>
            <a:off x="6091960" y="640083"/>
            <a:ext cx="4096293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010696" y="629267"/>
            <a:ext cx="3845274" cy="1676603"/>
          </a:xfrm>
        </p:spPr>
        <p:txBody>
          <a:bodyPr>
            <a:normAutofit/>
          </a:bodyPr>
          <a:lstStyle/>
          <a:p>
            <a:r>
              <a:rPr lang="tr-TR" dirty="0" err="1">
                <a:latin typeface="Arial Narrow" panose="020B0606020202030204" pitchFamily="34" charset="0"/>
              </a:rPr>
              <a:t>The</a:t>
            </a:r>
            <a:r>
              <a:rPr lang="tr-TR" dirty="0">
                <a:latin typeface="Arial Narrow" panose="020B0606020202030204" pitchFamily="34" charset="0"/>
              </a:rPr>
              <a:t> P </a:t>
            </a:r>
            <a:r>
              <a:rPr lang="tr-TR" dirty="0" err="1">
                <a:latin typeface="Arial Narrow" panose="020B0606020202030204" pitchFamily="34" charset="0"/>
              </a:rPr>
              <a:t>Wave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10697" y="2438401"/>
            <a:ext cx="3845272" cy="378541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700" dirty="0"/>
              <a:t>The P wave is the first component of a normal ECG waveform.</a:t>
            </a:r>
          </a:p>
          <a:p>
            <a:pPr>
              <a:lnSpc>
                <a:spcPct val="90000"/>
              </a:lnSpc>
            </a:pPr>
            <a:r>
              <a:rPr lang="en-US" sz="2700" dirty="0"/>
              <a:t>It represents atrial depolarization—conduction of an electrical</a:t>
            </a:r>
            <a:r>
              <a:rPr lang="tr-TR" sz="2700" dirty="0"/>
              <a:t> </a:t>
            </a:r>
            <a:r>
              <a:rPr lang="en-US" sz="2700" dirty="0"/>
              <a:t>impulse through the atria.</a:t>
            </a:r>
            <a:endParaRPr lang="tr-TR" sz="2700" dirty="0"/>
          </a:p>
        </p:txBody>
      </p:sp>
    </p:spTree>
    <p:extLst>
      <p:ext uri="{BB962C8B-B14F-4D97-AF65-F5344CB8AC3E}">
        <p14:creationId xmlns:p14="http://schemas.microsoft.com/office/powerpoint/2010/main" val="1780394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Arial Narrow" panose="020B0606020202030204" pitchFamily="34" charset="0"/>
              </a:rPr>
              <a:t>The</a:t>
            </a:r>
            <a:r>
              <a:rPr lang="tr-TR" dirty="0">
                <a:latin typeface="Arial Narrow" panose="020B0606020202030204" pitchFamily="34" charset="0"/>
              </a:rPr>
              <a:t> PR </a:t>
            </a:r>
            <a:r>
              <a:rPr lang="tr-TR" dirty="0" err="1">
                <a:latin typeface="Arial Narrow" panose="020B0606020202030204" pitchFamily="34" charset="0"/>
              </a:rPr>
              <a:t>interval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The PR interval tracks the atrial impulse from the atria through</a:t>
            </a:r>
            <a:r>
              <a:rPr lang="tr-TR" sz="2000" dirty="0"/>
              <a:t> </a:t>
            </a:r>
            <a:r>
              <a:rPr lang="en-US" sz="2000" dirty="0"/>
              <a:t>the AV node, bundle of His, and right and left bundle branches. </a:t>
            </a:r>
            <a:endParaRPr lang="tr-TR" sz="2000" dirty="0"/>
          </a:p>
          <a:p>
            <a:r>
              <a:rPr lang="tr-TR" sz="2000" dirty="0"/>
              <a:t>T</a:t>
            </a:r>
            <a:r>
              <a:rPr lang="en-US" sz="2000" dirty="0"/>
              <a:t>he PR interval is measured from the beginning of the P wave to the beginning of the QRS complex. </a:t>
            </a:r>
            <a:endParaRPr lang="tr-TR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6" y="3284984"/>
            <a:ext cx="720090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4264239" y="5733257"/>
            <a:ext cx="34437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>
                <a:solidFill>
                  <a:prstClr val="black"/>
                </a:solidFill>
                <a:latin typeface="Calibri"/>
              </a:rPr>
              <a:t>Paper</a:t>
            </a:r>
            <a:r>
              <a:rPr lang="tr-TR" dirty="0">
                <a:solidFill>
                  <a:prstClr val="black"/>
                </a:solidFill>
                <a:latin typeface="Calibri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Calibri"/>
              </a:rPr>
              <a:t>speed</a:t>
            </a:r>
            <a:r>
              <a:rPr lang="tr-TR" dirty="0">
                <a:solidFill>
                  <a:prstClr val="black"/>
                </a:solidFill>
                <a:latin typeface="Calibri"/>
              </a:rPr>
              <a:t>: 25 mm/</a:t>
            </a:r>
            <a:r>
              <a:rPr lang="tr-TR" dirty="0" err="1">
                <a:solidFill>
                  <a:prstClr val="black"/>
                </a:solidFill>
                <a:latin typeface="Calibri"/>
              </a:rPr>
              <a:t>sec</a:t>
            </a:r>
            <a:endParaRPr lang="tr-TR" dirty="0">
              <a:solidFill>
                <a:prstClr val="black"/>
              </a:solidFill>
              <a:latin typeface="Calibri"/>
            </a:endParaRPr>
          </a:p>
          <a:p>
            <a:r>
              <a:rPr lang="tr-TR" dirty="0">
                <a:solidFill>
                  <a:prstClr val="black"/>
                </a:solidFill>
                <a:latin typeface="Calibri"/>
              </a:rPr>
              <a:t>0.04 </a:t>
            </a:r>
            <a:r>
              <a:rPr lang="tr-TR" dirty="0" err="1">
                <a:solidFill>
                  <a:prstClr val="black"/>
                </a:solidFill>
                <a:latin typeface="Calibri"/>
              </a:rPr>
              <a:t>sec</a:t>
            </a:r>
            <a:r>
              <a:rPr lang="tr-TR" dirty="0">
                <a:solidFill>
                  <a:prstClr val="black"/>
                </a:solidFill>
                <a:latin typeface="Calibri"/>
              </a:rPr>
              <a:t> / </a:t>
            </a:r>
            <a:r>
              <a:rPr lang="tr-TR" dirty="0" err="1">
                <a:solidFill>
                  <a:prstClr val="black"/>
                </a:solidFill>
                <a:latin typeface="Calibri"/>
              </a:rPr>
              <a:t>sq</a:t>
            </a:r>
            <a:r>
              <a:rPr lang="tr-TR" dirty="0">
                <a:solidFill>
                  <a:prstClr val="black"/>
                </a:solidFill>
                <a:latin typeface="Calibri"/>
              </a:rPr>
              <a:t> x 3 </a:t>
            </a:r>
            <a:r>
              <a:rPr lang="tr-TR" dirty="0" err="1">
                <a:solidFill>
                  <a:prstClr val="black"/>
                </a:solidFill>
                <a:latin typeface="Calibri"/>
              </a:rPr>
              <a:t>squares</a:t>
            </a:r>
            <a:r>
              <a:rPr lang="tr-TR" dirty="0">
                <a:solidFill>
                  <a:prstClr val="black"/>
                </a:solidFill>
                <a:latin typeface="Calibri"/>
              </a:rPr>
              <a:t> = 0.12 </a:t>
            </a:r>
            <a:r>
              <a:rPr lang="tr-TR" dirty="0" err="1">
                <a:solidFill>
                  <a:prstClr val="black"/>
                </a:solidFill>
                <a:latin typeface="Calibri"/>
              </a:rPr>
              <a:t>sec</a:t>
            </a:r>
            <a:endParaRPr lang="tr-TR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904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41" r="31935" b="1"/>
          <a:stretch/>
        </p:blipFill>
        <p:spPr bwMode="auto">
          <a:xfrm>
            <a:off x="5364480" y="1904282"/>
            <a:ext cx="4674870" cy="427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52650" y="365126"/>
            <a:ext cx="7886700" cy="1325563"/>
          </a:xfrm>
        </p:spPr>
        <p:txBody>
          <a:bodyPr>
            <a:normAutofit/>
          </a:bodyPr>
          <a:lstStyle/>
          <a:p>
            <a:r>
              <a:rPr lang="tr-TR" dirty="0" err="1">
                <a:latin typeface="Arial Narrow" panose="020B0606020202030204" pitchFamily="34" charset="0"/>
              </a:rPr>
              <a:t>The</a:t>
            </a:r>
            <a:r>
              <a:rPr lang="tr-TR" dirty="0">
                <a:latin typeface="Arial Narrow" panose="020B0606020202030204" pitchFamily="34" charset="0"/>
              </a:rPr>
              <a:t> QRS </a:t>
            </a:r>
            <a:r>
              <a:rPr lang="tr-TR" dirty="0" err="1">
                <a:latin typeface="Arial Narrow" panose="020B0606020202030204" pitchFamily="34" charset="0"/>
              </a:rPr>
              <a:t>Complex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52651" y="1825625"/>
            <a:ext cx="2848355" cy="435133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400" dirty="0"/>
              <a:t>The QRS complex is the average of the depolarization waves of the inner (</a:t>
            </a:r>
            <a:r>
              <a:rPr lang="en-US" sz="1400" dirty="0" err="1"/>
              <a:t>endocardial</a:t>
            </a:r>
            <a:r>
              <a:rPr lang="en-US" sz="1400" dirty="0"/>
              <a:t>) and outer (</a:t>
            </a:r>
            <a:r>
              <a:rPr lang="en-US" sz="1400" dirty="0" err="1"/>
              <a:t>epicardial</a:t>
            </a:r>
            <a:r>
              <a:rPr lang="en-US" sz="1400" dirty="0"/>
              <a:t>) </a:t>
            </a:r>
            <a:r>
              <a:rPr lang="en-US" sz="1400" dirty="0" err="1"/>
              <a:t>cardiomyocytes</a:t>
            </a:r>
            <a:r>
              <a:rPr lang="en-US" sz="1400" dirty="0"/>
              <a:t>. As the </a:t>
            </a:r>
            <a:r>
              <a:rPr lang="en-US" sz="1400" dirty="0" err="1"/>
              <a:t>endocardial</a:t>
            </a:r>
            <a:r>
              <a:rPr lang="en-US" sz="1400" dirty="0"/>
              <a:t> </a:t>
            </a:r>
            <a:r>
              <a:rPr lang="en-US" sz="1400" dirty="0" err="1"/>
              <a:t>cardiomyocytes</a:t>
            </a:r>
            <a:r>
              <a:rPr lang="en-US" sz="1400" dirty="0"/>
              <a:t> depolarize slightly earlier than the outer layers, a typical QRS pattern occurs</a:t>
            </a:r>
            <a:endParaRPr lang="tr-TR" sz="1400" dirty="0"/>
          </a:p>
          <a:p>
            <a:pPr>
              <a:lnSpc>
                <a:spcPct val="90000"/>
              </a:lnSpc>
            </a:pPr>
            <a:r>
              <a:rPr lang="en-US" sz="1400" dirty="0"/>
              <a:t>The letters "Q", "R" and "S" are used to describe the QRS complex</a:t>
            </a:r>
          </a:p>
          <a:p>
            <a:pPr>
              <a:lnSpc>
                <a:spcPct val="90000"/>
              </a:lnSpc>
            </a:pPr>
            <a:r>
              <a:rPr lang="en-US" sz="1400" dirty="0"/>
              <a:t>Q: the first negative deflection after the p-wave. If the first deflection is not negative, the Q is absent.</a:t>
            </a:r>
          </a:p>
          <a:p>
            <a:pPr>
              <a:lnSpc>
                <a:spcPct val="90000"/>
              </a:lnSpc>
            </a:pPr>
            <a:r>
              <a:rPr lang="en-US" sz="1400" dirty="0"/>
              <a:t>R: the positive deflection</a:t>
            </a:r>
          </a:p>
          <a:p>
            <a:pPr>
              <a:lnSpc>
                <a:spcPct val="90000"/>
              </a:lnSpc>
            </a:pPr>
            <a:r>
              <a:rPr lang="en-US" sz="1400" dirty="0"/>
              <a:t>S: the negative deflection after the R-wave</a:t>
            </a:r>
          </a:p>
          <a:p>
            <a:pPr>
              <a:lnSpc>
                <a:spcPct val="90000"/>
              </a:lnSpc>
            </a:pPr>
            <a:r>
              <a:rPr lang="tr-TR" sz="1400" u="sng" dirty="0" err="1"/>
              <a:t>The</a:t>
            </a:r>
            <a:r>
              <a:rPr lang="tr-TR" sz="1400" u="sng" dirty="0"/>
              <a:t> QRS </a:t>
            </a:r>
            <a:r>
              <a:rPr lang="tr-TR" sz="1400" u="sng" dirty="0" err="1"/>
              <a:t>duration</a:t>
            </a:r>
            <a:r>
              <a:rPr lang="tr-TR" sz="1400" u="sng" dirty="0"/>
              <a:t>:</a:t>
            </a:r>
            <a:r>
              <a:rPr lang="tr-TR" sz="1400" dirty="0"/>
              <a:t>  </a:t>
            </a:r>
          </a:p>
          <a:p>
            <a:pPr>
              <a:lnSpc>
                <a:spcPct val="90000"/>
              </a:lnSpc>
            </a:pP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438776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panose="020B0606020202030204" pitchFamily="34" charset="0"/>
              </a:rPr>
              <a:t>The QT interval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This segment tells the total duration of the ventricular event, from when the first cell depolarizes to the repolarization of the last cell </a:t>
            </a:r>
            <a:endParaRPr lang="tr-TR" sz="2000" dirty="0"/>
          </a:p>
          <a:p>
            <a:r>
              <a:rPr lang="tr-TR" sz="2000" dirty="0"/>
              <a:t>B</a:t>
            </a:r>
            <a:r>
              <a:rPr lang="en-US" sz="2000" dirty="0" err="1"/>
              <a:t>etween</a:t>
            </a:r>
            <a:r>
              <a:rPr lang="en-US" sz="2000" dirty="0"/>
              <a:t> the beginning of the QRS complex and the end of the T wave</a:t>
            </a:r>
            <a:endParaRPr lang="tr-TR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3284984"/>
            <a:ext cx="720090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0815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Arial Narrow" panose="020B0606020202030204" pitchFamily="34" charset="0"/>
              </a:rPr>
              <a:t>The</a:t>
            </a:r>
            <a:r>
              <a:rPr lang="tr-TR" dirty="0">
                <a:latin typeface="Arial Narrow" panose="020B0606020202030204" pitchFamily="34" charset="0"/>
              </a:rPr>
              <a:t> T </a:t>
            </a:r>
            <a:r>
              <a:rPr lang="tr-TR" dirty="0" err="1">
                <a:latin typeface="Arial Narrow" panose="020B0606020202030204" pitchFamily="34" charset="0"/>
              </a:rPr>
              <a:t>Wave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 Narrow" panose="020B0606020202030204" pitchFamily="34" charset="0"/>
              </a:rPr>
              <a:t>The T wave represents the repolarization of the ventricles. 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en-US" dirty="0">
                <a:latin typeface="Arial Narrow" panose="020B0606020202030204" pitchFamily="34" charset="0"/>
              </a:rPr>
              <a:t>There is no cardiac muscle activity during the T wave.</a:t>
            </a:r>
            <a:endParaRPr lang="tr-TR" dirty="0">
              <a:latin typeface="Arial Narrow" panose="020B0606020202030204" pitchFamily="34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13" y="3789040"/>
            <a:ext cx="5475143" cy="2197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2237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>
                <a:latin typeface="Arial Narrow" panose="020B0606020202030204" pitchFamily="34" charset="0"/>
              </a:rPr>
              <a:t>Calculation</a:t>
            </a:r>
            <a:endParaRPr lang="tr-TR" altLang="tr-TR" dirty="0">
              <a:latin typeface="Arial Narrow" panose="020B0606020202030204" pitchFamily="34" charset="0"/>
            </a:endParaRPr>
          </a:p>
        </p:txBody>
      </p:sp>
      <p:sp>
        <p:nvSpPr>
          <p:cNvPr id="30723" name="13 Metin kutusu"/>
          <p:cNvSpPr txBox="1">
            <a:spLocks noChangeArrowheads="1"/>
          </p:cNvSpPr>
          <p:nvPr/>
        </p:nvSpPr>
        <p:spPr bwMode="auto">
          <a:xfrm>
            <a:off x="1774825" y="5265738"/>
            <a:ext cx="326243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FFFFCC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tr-TR" altLang="tr-TR" sz="1800" dirty="0" err="1">
                <a:solidFill>
                  <a:prstClr val="black"/>
                </a:solidFill>
              </a:rPr>
              <a:t>Speed</a:t>
            </a:r>
            <a:r>
              <a:rPr lang="tr-TR" altLang="tr-TR" sz="1800" dirty="0">
                <a:solidFill>
                  <a:prstClr val="black"/>
                </a:solidFill>
              </a:rPr>
              <a:t>: 50 mm/</a:t>
            </a:r>
            <a:r>
              <a:rPr lang="tr-TR" altLang="tr-TR" sz="1800" dirty="0" err="1">
                <a:solidFill>
                  <a:prstClr val="black"/>
                </a:solidFill>
              </a:rPr>
              <a:t>sec</a:t>
            </a:r>
            <a:endParaRPr lang="tr-TR" altLang="tr-TR" sz="18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tr-TR" altLang="tr-TR" sz="1800" dirty="0" err="1">
                <a:solidFill>
                  <a:prstClr val="black"/>
                </a:solidFill>
              </a:rPr>
              <a:t>Standardized</a:t>
            </a:r>
            <a:r>
              <a:rPr lang="tr-TR" altLang="tr-TR" sz="1800" dirty="0">
                <a:solidFill>
                  <a:prstClr val="black"/>
                </a:solidFill>
              </a:rPr>
              <a:t> </a:t>
            </a:r>
            <a:r>
              <a:rPr lang="tr-TR" altLang="tr-TR" sz="1800" dirty="0" err="1">
                <a:solidFill>
                  <a:prstClr val="black"/>
                </a:solidFill>
              </a:rPr>
              <a:t>deflection</a:t>
            </a:r>
            <a:r>
              <a:rPr lang="tr-TR" altLang="tr-TR" sz="1800" dirty="0">
                <a:solidFill>
                  <a:prstClr val="black"/>
                </a:solidFill>
              </a:rPr>
              <a:t>: 1 </a:t>
            </a:r>
            <a:r>
              <a:rPr lang="tr-TR" altLang="tr-TR" sz="1800" dirty="0" err="1">
                <a:solidFill>
                  <a:prstClr val="black"/>
                </a:solidFill>
              </a:rPr>
              <a:t>mV</a:t>
            </a:r>
            <a:endParaRPr lang="tr-TR" altLang="tr-TR" sz="18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endParaRPr lang="tr-TR" altLang="tr-TR" sz="1800" dirty="0">
              <a:solidFill>
                <a:prstClr val="black"/>
              </a:solidFill>
            </a:endParaRPr>
          </a:p>
        </p:txBody>
      </p:sp>
      <p:sp>
        <p:nvSpPr>
          <p:cNvPr id="30724" name="14 Metin kutusu"/>
          <p:cNvSpPr txBox="1">
            <a:spLocks noChangeArrowheads="1"/>
          </p:cNvSpPr>
          <p:nvPr/>
        </p:nvSpPr>
        <p:spPr bwMode="auto">
          <a:xfrm>
            <a:off x="8391525" y="2120900"/>
            <a:ext cx="2313454" cy="289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FFFFCC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tr-TR" altLang="tr-TR" sz="1400" dirty="0">
                <a:solidFill>
                  <a:prstClr val="black"/>
                </a:solidFill>
              </a:rPr>
              <a:t>P = 0,02 x 2 = 0,04 </a:t>
            </a:r>
            <a:r>
              <a:rPr lang="tr-TR" altLang="tr-TR" sz="1400" dirty="0" err="1">
                <a:solidFill>
                  <a:prstClr val="black"/>
                </a:solidFill>
              </a:rPr>
              <a:t>sec</a:t>
            </a:r>
            <a:endParaRPr lang="tr-TR" altLang="tr-TR" sz="14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tr-TR" altLang="tr-TR" sz="1400" dirty="0">
                <a:solidFill>
                  <a:prstClr val="black"/>
                </a:solidFill>
              </a:rPr>
              <a:t>P = 0,1 x 1 = 0,1 </a:t>
            </a:r>
            <a:r>
              <a:rPr lang="tr-TR" altLang="tr-TR" sz="1400" dirty="0" err="1">
                <a:solidFill>
                  <a:prstClr val="black"/>
                </a:solidFill>
              </a:rPr>
              <a:t>mV</a:t>
            </a:r>
            <a:endParaRPr lang="tr-TR" altLang="tr-TR" sz="14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endParaRPr lang="tr-TR" altLang="tr-TR" sz="14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tr-TR" altLang="tr-TR" sz="1400" dirty="0">
                <a:solidFill>
                  <a:prstClr val="black"/>
                </a:solidFill>
              </a:rPr>
              <a:t>PQ = 0,02 x 4,5 = 0,09 </a:t>
            </a:r>
            <a:r>
              <a:rPr lang="tr-TR" altLang="tr-TR" sz="1400" dirty="0" err="1">
                <a:solidFill>
                  <a:prstClr val="black"/>
                </a:solidFill>
              </a:rPr>
              <a:t>sec</a:t>
            </a:r>
            <a:endParaRPr lang="tr-TR" altLang="tr-TR" sz="14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endParaRPr lang="tr-TR" altLang="tr-TR" sz="14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tr-TR" altLang="tr-TR" sz="1400" dirty="0">
                <a:solidFill>
                  <a:prstClr val="black"/>
                </a:solidFill>
              </a:rPr>
              <a:t>R = 0,1 x 9 = 0,9 </a:t>
            </a:r>
            <a:r>
              <a:rPr lang="tr-TR" altLang="tr-TR" sz="1400" dirty="0" err="1">
                <a:solidFill>
                  <a:prstClr val="black"/>
                </a:solidFill>
              </a:rPr>
              <a:t>mV</a:t>
            </a:r>
            <a:endParaRPr lang="tr-TR" altLang="tr-TR" sz="14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endParaRPr lang="tr-TR" altLang="tr-TR" sz="14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tr-TR" altLang="tr-TR" sz="1400" dirty="0">
                <a:solidFill>
                  <a:prstClr val="black"/>
                </a:solidFill>
              </a:rPr>
              <a:t>QRS = 0,02 x 2 = 0,04 </a:t>
            </a:r>
            <a:r>
              <a:rPr lang="tr-TR" altLang="tr-TR" sz="1400" dirty="0" err="1">
                <a:solidFill>
                  <a:prstClr val="black"/>
                </a:solidFill>
              </a:rPr>
              <a:t>sec</a:t>
            </a:r>
            <a:endParaRPr lang="tr-TR" altLang="tr-TR" sz="14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endParaRPr lang="tr-TR" altLang="tr-TR" sz="14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tr-TR" altLang="tr-TR" sz="1400" dirty="0">
                <a:solidFill>
                  <a:prstClr val="black"/>
                </a:solidFill>
              </a:rPr>
              <a:t>T = 0,02 x 5 = 0,10 </a:t>
            </a:r>
            <a:r>
              <a:rPr lang="tr-TR" altLang="tr-TR" sz="1400" dirty="0" err="1">
                <a:solidFill>
                  <a:prstClr val="black"/>
                </a:solidFill>
              </a:rPr>
              <a:t>sec</a:t>
            </a:r>
            <a:endParaRPr lang="tr-TR" altLang="tr-TR" sz="14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tr-TR" altLang="tr-TR" sz="1400" dirty="0">
                <a:solidFill>
                  <a:prstClr val="black"/>
                </a:solidFill>
              </a:rPr>
              <a:t>T = 0,1 x 2 = 0,2 </a:t>
            </a:r>
            <a:r>
              <a:rPr lang="tr-TR" altLang="tr-TR" sz="1400" dirty="0" err="1">
                <a:solidFill>
                  <a:prstClr val="black"/>
                </a:solidFill>
              </a:rPr>
              <a:t>mV</a:t>
            </a:r>
            <a:endParaRPr lang="tr-TR" altLang="tr-TR" sz="14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endParaRPr lang="tr-TR" altLang="tr-TR" sz="14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tr-TR" altLang="tr-TR" sz="1400" dirty="0">
                <a:solidFill>
                  <a:prstClr val="black"/>
                </a:solidFill>
              </a:rPr>
              <a:t>QT = 0,02 x 10 = 0,20 </a:t>
            </a:r>
            <a:r>
              <a:rPr lang="tr-TR" altLang="tr-TR" sz="1400" dirty="0" err="1">
                <a:solidFill>
                  <a:prstClr val="black"/>
                </a:solidFill>
              </a:rPr>
              <a:t>sec</a:t>
            </a:r>
            <a:endParaRPr lang="tr-TR" altLang="tr-TR" sz="1400" dirty="0">
              <a:solidFill>
                <a:prstClr val="black"/>
              </a:solidFill>
            </a:endParaRPr>
          </a:p>
        </p:txBody>
      </p:sp>
      <p:pic>
        <p:nvPicPr>
          <p:cNvPr id="3072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1976439"/>
            <a:ext cx="6462713" cy="299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3785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>
                <a:latin typeface="Arial Narrow" panose="020B0606020202030204" pitchFamily="34" charset="0"/>
              </a:rPr>
              <a:t>Calculating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the</a:t>
            </a:r>
            <a:r>
              <a:rPr lang="tr-TR" dirty="0">
                <a:latin typeface="Arial Narrow" panose="020B0606020202030204" pitchFamily="34" charset="0"/>
              </a:rPr>
              <a:t> HR:</a:t>
            </a:r>
            <a:br>
              <a:rPr lang="tr-TR" dirty="0">
                <a:latin typeface="Arial Narrow" panose="020B0606020202030204" pitchFamily="34" charset="0"/>
              </a:rPr>
            </a:b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The horizontal axis of the ECG strip represents time.</a:t>
            </a:r>
            <a:endParaRPr lang="tr-TR" sz="2000" dirty="0"/>
          </a:p>
          <a:p>
            <a:r>
              <a:rPr lang="en-US" sz="2000" dirty="0"/>
              <a:t>If recording at 50 mm/sec: </a:t>
            </a:r>
            <a:endParaRPr lang="tr-TR" sz="2000" dirty="0"/>
          </a:p>
          <a:p>
            <a:r>
              <a:rPr lang="en-US" sz="2000" dirty="0"/>
              <a:t>Heart rate = 3000 / number of 1 mm boxes between 2 beats ex: 3000 / 25 = 120 </a:t>
            </a:r>
            <a:r>
              <a:rPr lang="en-US" sz="2000" dirty="0" err="1"/>
              <a:t>bpm</a:t>
            </a:r>
            <a:r>
              <a:rPr lang="en-US" sz="2000" dirty="0"/>
              <a:t> (Why 3000: 3000 one mm boxes = 3000 X 0.02 sec = 60 sec = 1 min) </a:t>
            </a:r>
            <a:endParaRPr lang="tr-TR" sz="2000" dirty="0"/>
          </a:p>
          <a:p>
            <a:r>
              <a:rPr lang="en-US" sz="2000" dirty="0"/>
              <a:t>If recording at 25 mm/sec: </a:t>
            </a:r>
            <a:endParaRPr lang="tr-TR" sz="2000" dirty="0"/>
          </a:p>
          <a:p>
            <a:r>
              <a:rPr lang="en-US" sz="2000" dirty="0"/>
              <a:t>Heart rate = 1500 / number of 1 mm boxes between 2 beats</a:t>
            </a:r>
            <a:endParaRPr lang="tr-TR" sz="2000" dirty="0"/>
          </a:p>
          <a:p>
            <a:endParaRPr lang="tr-TR" sz="2000" dirty="0"/>
          </a:p>
          <a:p>
            <a:endParaRPr lang="tr-TR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7" y="4149080"/>
            <a:ext cx="4046587" cy="2276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5982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962</Words>
  <Application>Microsoft Office PowerPoint</Application>
  <PresentationFormat>Geniş ekran</PresentationFormat>
  <Paragraphs>105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18</vt:i4>
      </vt:variant>
    </vt:vector>
  </HeadingPairs>
  <TitlesOfParts>
    <vt:vector size="24" baseType="lpstr">
      <vt:lpstr>Arial</vt:lpstr>
      <vt:lpstr>Arial Narrow</vt:lpstr>
      <vt:lpstr>Calibri</vt:lpstr>
      <vt:lpstr>Calibri Light</vt:lpstr>
      <vt:lpstr>Office Teması</vt:lpstr>
      <vt:lpstr>Ofis Teması</vt:lpstr>
      <vt:lpstr>INTERPRETING ECG</vt:lpstr>
      <vt:lpstr>ECG WAVES</vt:lpstr>
      <vt:lpstr>The P Wave</vt:lpstr>
      <vt:lpstr>The PR interval</vt:lpstr>
      <vt:lpstr>The QRS Complex</vt:lpstr>
      <vt:lpstr>The QT interval</vt:lpstr>
      <vt:lpstr>The T Wave</vt:lpstr>
      <vt:lpstr>Calculation</vt:lpstr>
      <vt:lpstr>Calculating the HR: </vt:lpstr>
      <vt:lpstr>Calculating the HR: </vt:lpstr>
      <vt:lpstr>Mean Electrical Axis</vt:lpstr>
      <vt:lpstr>Mean Electrical Axis</vt:lpstr>
      <vt:lpstr>Mean Electrical Axis</vt:lpstr>
      <vt:lpstr>Einthoven Method</vt:lpstr>
      <vt:lpstr>Einthoven Method</vt:lpstr>
      <vt:lpstr>Example 2</vt:lpstr>
      <vt:lpstr>Baileys Axis System</vt:lpstr>
      <vt:lpstr>ANY QUESTION?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2025-09-09T07:40:20Z</dcterms:created>
  <dcterms:modified xsi:type="dcterms:W3CDTF">2025-09-09T07:41:09Z</dcterms:modified>
</cp:coreProperties>
</file>