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5" r:id="rId4"/>
    <p:sldId id="272" r:id="rId5"/>
    <p:sldId id="279" r:id="rId6"/>
    <p:sldId id="273" r:id="rId7"/>
    <p:sldId id="280" r:id="rId8"/>
    <p:sldId id="274" r:id="rId9"/>
    <p:sldId id="294" r:id="rId10"/>
    <p:sldId id="269" r:id="rId11"/>
    <p:sldId id="296" r:id="rId12"/>
    <p:sldId id="281" r:id="rId13"/>
    <p:sldId id="282" r:id="rId14"/>
    <p:sldId id="293" r:id="rId15"/>
    <p:sldId id="292" r:id="rId16"/>
    <p:sldId id="290" r:id="rId17"/>
    <p:sldId id="291" r:id="rId18"/>
    <p:sldId id="283" r:id="rId19"/>
    <p:sldId id="28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82A0F1-930D-7879-0F5F-B1A668CBF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FD3DEE-0314-2B1B-6E8B-3EB2BE765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997E67-E395-C965-F91F-404BB5A1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C8ACD1-8636-2E36-EEC2-7E7988CE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D47590-1FE1-5E55-C3E8-BD7FCB64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9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8AE388-592F-65B2-AA12-084990DF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9DF5B15-090D-4021-9FA3-BB52C76F3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4655F6-8B02-173F-7036-0363DFD4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C44BCA-9FB3-E0B9-BF52-3FEFE575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FF924B-CEE6-9B34-BE73-ECD4BF3E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212E600-0FE9-E9C2-E3F4-DB12512B1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7EE4C8B-5D22-86D1-19BB-A99029970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B0B8B1-C960-B9B6-5674-A13CF286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BA8F83-0F5F-BD26-D6F2-460836EE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68FA3F-C4C6-1211-93A5-BECEC2C0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36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>
                <a:latin typeface="Arial Narrow" panose="020B0606020202030204" pitchFamily="34" charset="0"/>
              </a:defRPr>
            </a:lvl1pPr>
            <a:lvl2pPr>
              <a:defRPr u="none">
                <a:latin typeface="Arial Narrow" panose="020B0606020202030204" pitchFamily="34" charset="0"/>
              </a:defRPr>
            </a:lvl2pPr>
            <a:lvl3pPr>
              <a:defRPr u="none">
                <a:latin typeface="Arial Narrow" panose="020B0606020202030204" pitchFamily="34" charset="0"/>
              </a:defRPr>
            </a:lvl3pPr>
            <a:lvl4pPr>
              <a:defRPr u="none">
                <a:latin typeface="Arial Narrow" panose="020B0606020202030204" pitchFamily="34" charset="0"/>
              </a:defRPr>
            </a:lvl4pPr>
            <a:lvl5pPr>
              <a:defRPr u="none"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15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07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97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37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089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31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3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B5900D-ED51-B24D-F714-3E2CEC42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C9956C-F023-A8E6-E90B-DA3747832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0D1862-C2F5-115F-629B-5F8396A8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DBFFD2-70CA-DD2A-D435-90800DFC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055153-48DF-653B-4C1D-76CF24CA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19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87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1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0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1BC62D-90ED-A0FF-8F2E-A48E3380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0D82D39-4327-41C9-CFF5-ED6593A5A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339787-54A5-505C-118E-B4076A0C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DCCDD0-1875-B314-1924-F942E25E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1E5EDF-0B86-E6CF-6116-404AA59A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6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181D80-AF25-B833-B6B6-8E85DCCD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D9C0A7-D3A9-1ECE-E17C-06D0B58CC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49C3EBA-2893-6902-BD20-E5A872F4A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6E58E47-4A9C-5E83-6D19-B9475FF3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0EA69C-ADF6-D8A9-7047-4DD0A855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C0D7FB-7E91-CC7D-D7A1-70BEA5CA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78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901284-FC54-A949-6C55-0A1C27A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A0BA11-93EA-27F7-E77C-6FAE149F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D7B0B8-95E6-4A60-9073-2AD3E8D29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6FFB9B-1187-449C-D116-4EF07CBE8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13C78C-6C18-7417-F4EE-B0588C0CE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AA04C9B-7358-A6D9-2986-4E680134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821C0F0-0862-50B8-429D-0EF42189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F90EDFC-9956-58EA-D2A7-AC36D488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40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1C56F9-DEAF-2794-10E0-BE0046D6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A052C3B-6B4D-2981-5C23-E1EF4772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FD4B74-EA5C-14F0-5A81-56FCFBFE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C74FB4F-E13F-3627-1EBA-378434CF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3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92C088-740E-23AC-247D-D37E64A5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BE0819-DD95-EFEB-12E0-D961FF54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1DBAB8-6230-C332-0CF8-C051DB91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8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4FBB76-EFC2-6BC1-E2A7-1B52FB27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5CBF7C-C56B-F359-A432-1F852D13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55D7C-0EBF-78D7-2637-A67C98693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6E4C9-E501-9C33-DFAB-E1C884AB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D055EE-0F13-12DD-8A89-D21AFBA1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05281C-A618-F079-F11F-013398B1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4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31E283-1FEB-806B-FB9B-73E83EF5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6BD83D4-2F4B-190D-617C-22064FA2E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5C8B167-A5FB-9F0B-165C-77A034723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375656-85E9-03BE-715F-E98BA979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EDA514-53DD-EFDB-B3F4-74C5EAE9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5F90C3-4068-545A-B620-0B82DEDD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06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2E849A4-2A91-B2D0-8903-354F9108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4BF407-A1DE-7961-4BC6-EA3CFD59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988264-4B3D-FFDD-094F-D4B54F08C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EFB0-6281-480F-A1B9-E633DD3FACD0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31CBEE-9444-06D4-2911-83B8695A6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DF2512-3384-D9EB-AEF2-FFE82177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EB26-0AD5-49C8-925C-6D91A74C06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6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16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5860" r="25984" b="-1"/>
          <a:stretch/>
        </p:blipFill>
        <p:spPr bwMode="auto">
          <a:xfrm>
            <a:off x="5138166" y="11"/>
            <a:ext cx="552983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363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362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19536" y="2615956"/>
            <a:ext cx="3968496" cy="3320973"/>
          </a:xfrm>
        </p:spPr>
        <p:txBody>
          <a:bodyPr anchor="t">
            <a:normAutofit/>
          </a:bodyPr>
          <a:lstStyle/>
          <a:p>
            <a:r>
              <a:rPr lang="tr-TR" sz="4700" dirty="0"/>
              <a:t>INTERPRETING ECG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58674" y="4941169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tr-TR" sz="1700" dirty="0"/>
              <a:t>Dr. Etkin ŞAFAK</a:t>
            </a:r>
          </a:p>
        </p:txBody>
      </p:sp>
    </p:spTree>
    <p:extLst>
      <p:ext uri="{BB962C8B-B14F-4D97-AF65-F5344CB8AC3E}">
        <p14:creationId xmlns:p14="http://schemas.microsoft.com/office/powerpoint/2010/main" val="49981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Calculating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HR:</a:t>
            </a:r>
            <a:br>
              <a:rPr 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Paper</a:t>
            </a:r>
            <a:r>
              <a:rPr lang="tr-TR" sz="2000" dirty="0"/>
              <a:t> </a:t>
            </a:r>
            <a:r>
              <a:rPr lang="tr-TR" sz="2000" dirty="0" err="1"/>
              <a:t>speed</a:t>
            </a:r>
            <a:r>
              <a:rPr lang="tr-TR" sz="2000" dirty="0"/>
              <a:t> is 25</a:t>
            </a:r>
            <a:r>
              <a:rPr lang="en-US" sz="2000" dirty="0"/>
              <a:t> mm/sec</a:t>
            </a:r>
            <a:r>
              <a:rPr lang="tr-TR" sz="2000" dirty="0"/>
              <a:t> = 1500 mm/</a:t>
            </a:r>
            <a:r>
              <a:rPr lang="tr-TR" sz="2000" dirty="0" err="1"/>
              <a:t>min</a:t>
            </a:r>
            <a:endParaRPr lang="tr-TR" sz="2000" dirty="0"/>
          </a:p>
          <a:p>
            <a:r>
              <a:rPr lang="tr-TR" sz="2000" dirty="0" err="1"/>
              <a:t>Calculate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R-R </a:t>
            </a:r>
            <a:r>
              <a:rPr lang="tr-TR" sz="2000" dirty="0" err="1"/>
              <a:t>interval</a:t>
            </a:r>
            <a:r>
              <a:rPr lang="tr-TR" sz="2000" dirty="0"/>
              <a:t>: 18 mm</a:t>
            </a:r>
          </a:p>
          <a:p>
            <a:r>
              <a:rPr lang="tr-TR" sz="2000" dirty="0"/>
              <a:t>HR: </a:t>
            </a:r>
            <a:r>
              <a:rPr lang="tr-TR" altLang="tr-TR" sz="2000" dirty="0"/>
              <a:t>1500/18 = 83/</a:t>
            </a:r>
            <a:r>
              <a:rPr lang="tr-TR" altLang="tr-TR" sz="2000" dirty="0" err="1"/>
              <a:t>min</a:t>
            </a:r>
            <a:endParaRPr lang="tr-TR" altLang="tr-TR" sz="2000" dirty="0"/>
          </a:p>
          <a:p>
            <a:endParaRPr lang="tr-TR" alt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2780929"/>
            <a:ext cx="7221509" cy="26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1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Mean</a:t>
            </a:r>
            <a:r>
              <a:rPr lang="tr-TR" b="1" dirty="0"/>
              <a:t> </a:t>
            </a:r>
            <a:r>
              <a:rPr lang="tr-TR" b="1" dirty="0" err="1"/>
              <a:t>Electrical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Mean Electrical Axis (MEA) is a simple clinical assessment that assesses the ventricular depolarization pattern, that is, the net direction of the electrical current as the heart beats. </a:t>
            </a:r>
            <a:endParaRPr lang="tr-TR" sz="2000" dirty="0"/>
          </a:p>
          <a:p>
            <a:r>
              <a:rPr lang="en-US" sz="2000" dirty="0"/>
              <a:t> It’s described as an angle from -180° to 180°, and is calculated using a 3-lea</a:t>
            </a:r>
            <a:r>
              <a:rPr lang="tr-TR" sz="2000" dirty="0" err="1"/>
              <a:t>ds</a:t>
            </a:r>
            <a:r>
              <a:rPr lang="tr-TR" sz="2000" dirty="0"/>
              <a:t> </a:t>
            </a:r>
            <a:r>
              <a:rPr lang="en-US" sz="2000" dirty="0"/>
              <a:t>electrocardiogram (ECG).</a:t>
            </a:r>
            <a:endParaRPr lang="tr-TR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501008"/>
            <a:ext cx="3102178" cy="289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3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Mean</a:t>
            </a:r>
            <a:r>
              <a:rPr lang="tr-TR" b="1" dirty="0"/>
              <a:t> </a:t>
            </a:r>
            <a:r>
              <a:rPr lang="tr-TR" b="1" dirty="0" err="1"/>
              <a:t>Electrical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4402832" cy="384502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Upon depolarization each myocardial fiber in the heart produces its own tiny vector.  </a:t>
            </a:r>
            <a:endParaRPr lang="tr-TR" dirty="0"/>
          </a:p>
          <a:p>
            <a:r>
              <a:rPr lang="en-US" dirty="0"/>
              <a:t>The sum of all those vectors across the heart is measured by the ECG leads, which are comprised of a negative and positive pole. </a:t>
            </a:r>
            <a:endParaRPr lang="tr-TR" dirty="0"/>
          </a:p>
          <a:p>
            <a:r>
              <a:rPr lang="en-US" dirty="0"/>
              <a:t>These record a deflection greater than zero if the vector is moving towards the positive pole of the lead, and less than zero if moving towards the negative pole. </a:t>
            </a:r>
            <a:endParaRPr lang="tr-TR" dirty="0"/>
          </a:p>
          <a:p>
            <a:r>
              <a:rPr lang="en-US" dirty="0"/>
              <a:t>A vector moving perpendicular to the lead axis produces no deflection. </a:t>
            </a:r>
            <a:endParaRPr lang="tr-TR" dirty="0"/>
          </a:p>
          <a:p>
            <a:r>
              <a:rPr lang="en-US" dirty="0"/>
              <a:t>Using multiple leads we can develop a “picture” of the electrical activity of the heart.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93" y="2348880"/>
            <a:ext cx="3684389" cy="19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0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Mean</a:t>
            </a:r>
            <a:r>
              <a:rPr lang="tr-TR" b="1" dirty="0"/>
              <a:t> </a:t>
            </a:r>
            <a:r>
              <a:rPr lang="tr-TR" b="1" dirty="0" err="1"/>
              <a:t>Electrical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4762872" cy="4349080"/>
          </a:xfrm>
        </p:spPr>
        <p:txBody>
          <a:bodyPr>
            <a:noAutofit/>
          </a:bodyPr>
          <a:lstStyle/>
          <a:p>
            <a:r>
              <a:rPr lang="en-US" sz="1800" dirty="0"/>
              <a:t>Because ventricular depolarization accounts for the majority of the electrical activity of the heart, we need only concern ourselves with the magnitude of ventricular vectors when evaluating the MEA. </a:t>
            </a:r>
            <a:endParaRPr lang="tr-TR" sz="1800" dirty="0"/>
          </a:p>
          <a:p>
            <a:r>
              <a:rPr lang="en-US" sz="1800" dirty="0"/>
              <a:t>Thus we can ignore the P and T waves, and use only the QRS complex.  </a:t>
            </a:r>
            <a:endParaRPr lang="tr-TR" sz="1800" dirty="0"/>
          </a:p>
          <a:p>
            <a:r>
              <a:rPr lang="en-US" sz="1800" dirty="0"/>
              <a:t>The sum of the complex’s positive component (R) and negative components (Q and S) give the net deflection for that complex.  </a:t>
            </a:r>
            <a:endParaRPr lang="tr-TR" sz="1800" dirty="0"/>
          </a:p>
          <a:p>
            <a:r>
              <a:rPr lang="en-US" sz="1800" dirty="0"/>
              <a:t>If this is 0, the complex is said to be isoelectric.  </a:t>
            </a:r>
            <a:endParaRPr lang="tr-TR" sz="1800" dirty="0"/>
          </a:p>
          <a:p>
            <a:r>
              <a:rPr lang="en-US" sz="1800" dirty="0"/>
              <a:t>This could be seen as an ECG tracing with no QRS wave or one where the magnitude of R equals the sum of the magnitudes of Q and S.</a:t>
            </a:r>
            <a:endParaRPr lang="tr-TR" sz="1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81" y="2996952"/>
            <a:ext cx="3684389" cy="19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68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Arial Narrow" panose="020B0606020202030204" pitchFamily="34" charset="0"/>
              </a:rPr>
              <a:t>Einthoven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Method</a:t>
            </a:r>
            <a:endParaRPr lang="tr-TR" altLang="tr-TR" dirty="0">
              <a:latin typeface="Arial Narrow" panose="020B0606020202030204" pitchFamily="34" charset="0"/>
            </a:endParaRPr>
          </a:p>
        </p:txBody>
      </p:sp>
      <p:sp>
        <p:nvSpPr>
          <p:cNvPr id="34819" name="4 Dikdörtgen"/>
          <p:cNvSpPr>
            <a:spLocks noChangeArrowheads="1"/>
          </p:cNvSpPr>
          <p:nvPr/>
        </p:nvSpPr>
        <p:spPr bwMode="auto">
          <a:xfrm>
            <a:off x="1981200" y="1417639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II =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the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sum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of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and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II.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b="1" dirty="0">
                <a:solidFill>
                  <a:srgbClr val="FF0000"/>
                </a:solidFill>
                <a:latin typeface="Arial Narrow" panose="020B0606020202030204" pitchFamily="34" charset="0"/>
              </a:rPr>
              <a:t>II = III + 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20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Example</a:t>
            </a:r>
            <a:r>
              <a:rPr lang="tr-TR" altLang="tr-TR" sz="2000" u="sng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I:</a:t>
            </a:r>
            <a:r>
              <a:rPr lang="tr-TR" altLang="tr-TR" sz="2000" u="sng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R=1,2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, Q=0,8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III: R=0,6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, Q=0,2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’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What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is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the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magnitude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of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the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resultant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vector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in </a:t>
            </a:r>
            <a:r>
              <a:rPr lang="tr-TR" altLang="tr-TR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II?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II = 0,4 + 0,4 </a:t>
            </a:r>
            <a:r>
              <a:rPr lang="tr-TR" altLang="tr-TR" sz="20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II = </a:t>
            </a:r>
            <a:r>
              <a:rPr lang="tr-TR" altLang="tr-TR" sz="2000" b="1" u="sng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0,8 </a:t>
            </a:r>
            <a:r>
              <a:rPr lang="tr-TR" altLang="tr-TR" sz="2000" b="1" u="sng" dirty="0" err="1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mV</a:t>
            </a:r>
            <a:endParaRPr lang="tr-TR" altLang="tr-TR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20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0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08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dirty="0" err="1"/>
              <a:t>Einthoven</a:t>
            </a:r>
            <a:r>
              <a:rPr lang="tr-TR" altLang="tr-TR" sz="3600" dirty="0"/>
              <a:t> </a:t>
            </a:r>
            <a:r>
              <a:rPr lang="tr-TR" altLang="tr-TR" sz="3600" dirty="0" err="1"/>
              <a:t>Method</a:t>
            </a:r>
            <a:endParaRPr lang="tr-TR" altLang="tr-TR" sz="3600" dirty="0"/>
          </a:p>
        </p:txBody>
      </p:sp>
      <p:sp>
        <p:nvSpPr>
          <p:cNvPr id="32772" name="6 Dikdörtgen"/>
          <p:cNvSpPr>
            <a:spLocks noChangeArrowheads="1"/>
          </p:cNvSpPr>
          <p:nvPr/>
        </p:nvSpPr>
        <p:spPr bwMode="auto">
          <a:xfrm>
            <a:off x="7680326" y="5097464"/>
            <a:ext cx="2987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1800" b="1" dirty="0">
                <a:solidFill>
                  <a:prstClr val="black"/>
                </a:solidFill>
              </a:rPr>
              <a:t>EXMAPLE: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1800" dirty="0">
                <a:solidFill>
                  <a:prstClr val="black"/>
                </a:solidFill>
              </a:rPr>
              <a:t>LI 4-0=4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1800" dirty="0">
                <a:solidFill>
                  <a:prstClr val="black"/>
                </a:solidFill>
              </a:rPr>
              <a:t>LIII 10-2 =8</a:t>
            </a:r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533651"/>
            <a:ext cx="19161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6" y="4292600"/>
            <a:ext cx="1914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106 Grup"/>
          <p:cNvGrpSpPr>
            <a:grpSpLocks/>
          </p:cNvGrpSpPr>
          <p:nvPr/>
        </p:nvGrpSpPr>
        <p:grpSpPr bwMode="auto">
          <a:xfrm>
            <a:off x="1439862" y="2924176"/>
            <a:ext cx="3648076" cy="2962275"/>
            <a:chOff x="-264484" y="2924944"/>
            <a:chExt cx="3648352" cy="2961620"/>
          </a:xfrm>
        </p:grpSpPr>
        <p:grpSp>
          <p:nvGrpSpPr>
            <p:cNvPr id="32778" name="89 Grup"/>
            <p:cNvGrpSpPr>
              <a:grpSpLocks/>
            </p:cNvGrpSpPr>
            <p:nvPr/>
          </p:nvGrpSpPr>
          <p:grpSpPr bwMode="auto">
            <a:xfrm>
              <a:off x="323528" y="2960948"/>
              <a:ext cx="2674640" cy="2798841"/>
              <a:chOff x="323528" y="2960948"/>
              <a:chExt cx="2674640" cy="2798841"/>
            </a:xfrm>
          </p:grpSpPr>
          <p:grpSp>
            <p:nvGrpSpPr>
              <p:cNvPr id="32793" name="80 Grup"/>
              <p:cNvGrpSpPr>
                <a:grpSpLocks/>
              </p:cNvGrpSpPr>
              <p:nvPr/>
            </p:nvGrpSpPr>
            <p:grpSpPr bwMode="auto">
              <a:xfrm>
                <a:off x="323528" y="2960948"/>
                <a:ext cx="2674640" cy="2798841"/>
                <a:chOff x="323528" y="2960948"/>
                <a:chExt cx="2674640" cy="2798841"/>
              </a:xfrm>
            </p:grpSpPr>
            <p:sp>
              <p:nvSpPr>
                <p:cNvPr id="19" name="18 Oval"/>
                <p:cNvSpPr/>
                <p:nvPr/>
              </p:nvSpPr>
              <p:spPr>
                <a:xfrm>
                  <a:off x="322936" y="2961449"/>
                  <a:ext cx="2675139" cy="2591814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r-TR" b="1">
                    <a:ln w="18000">
                      <a:solidFill>
                        <a:srgbClr val="C0504D">
                          <a:satMod val="140000"/>
                        </a:srgb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22" name="21 İkizkenar Üçgen"/>
                <p:cNvSpPr/>
                <p:nvPr/>
              </p:nvSpPr>
              <p:spPr>
                <a:xfrm rot="10800000">
                  <a:off x="467409" y="3682015"/>
                  <a:ext cx="2376667" cy="1871248"/>
                </a:xfrm>
                <a:prstGeom prst="triangle">
                  <a:avLst>
                    <a:gd name="adj" fmla="val 50361"/>
                  </a:avLst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r-TR" b="1">
                    <a:ln w="18000">
                      <a:solidFill>
                        <a:srgbClr val="C0504D">
                          <a:satMod val="140000"/>
                        </a:srgb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Calibri"/>
                  </a:endParaRPr>
                </a:p>
              </p:txBody>
            </p:sp>
            <p:cxnSp>
              <p:nvCxnSpPr>
                <p:cNvPr id="24" name="23 Düz Bağlayıcı"/>
                <p:cNvCxnSpPr/>
                <p:nvPr/>
              </p:nvCxnSpPr>
              <p:spPr>
                <a:xfrm flipV="1">
                  <a:off x="1654949" y="3682015"/>
                  <a:ext cx="0" cy="611052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27 Düz Bağlayıcı"/>
                <p:cNvCxnSpPr>
                  <a:stCxn id="22" idx="1"/>
                </p:cNvCxnSpPr>
                <p:nvPr/>
              </p:nvCxnSpPr>
              <p:spPr>
                <a:xfrm flipH="1" flipV="1">
                  <a:off x="1654949" y="4293066"/>
                  <a:ext cx="590595" cy="323778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Düz Bağlayıcı"/>
                <p:cNvCxnSpPr>
                  <a:stCxn id="22" idx="5"/>
                </p:cNvCxnSpPr>
                <p:nvPr/>
              </p:nvCxnSpPr>
              <p:spPr>
                <a:xfrm flipV="1">
                  <a:off x="1056416" y="4293066"/>
                  <a:ext cx="598532" cy="323778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803" name="70 Metin kutusu"/>
                <p:cNvSpPr txBox="1">
                  <a:spLocks noChangeArrowheads="1"/>
                </p:cNvSpPr>
                <p:nvPr/>
              </p:nvSpPr>
              <p:spPr bwMode="auto">
                <a:xfrm>
                  <a:off x="1511660" y="317697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tr-TR" altLang="tr-TR" sz="180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sp>
              <p:nvSpPr>
                <p:cNvPr id="32804" name="72 Metin kutusu"/>
                <p:cNvSpPr txBox="1">
                  <a:spLocks noChangeArrowheads="1"/>
                </p:cNvSpPr>
                <p:nvPr/>
              </p:nvSpPr>
              <p:spPr bwMode="auto">
                <a:xfrm rot="7283761">
                  <a:off x="2375756" y="463476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tr-TR" altLang="tr-TR" sz="180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sp>
              <p:nvSpPr>
                <p:cNvPr id="32805" name="74 Metin kutusu"/>
                <p:cNvSpPr txBox="1">
                  <a:spLocks noChangeArrowheads="1"/>
                </p:cNvSpPr>
                <p:nvPr/>
              </p:nvSpPr>
              <p:spPr bwMode="auto">
                <a:xfrm rot="3403024">
                  <a:off x="574914" y="4668387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tr-TR" altLang="tr-TR" sz="180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pic>
              <p:nvPicPr>
                <p:cNvPr id="32806" name="Picture 2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9826" y="3501008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807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358474">
                  <a:off x="1250789" y="4595557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808" name="Picture 2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354548">
                  <a:off x="-112134" y="4596151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83" name="82 Düz Ok Bağlayıcısı"/>
              <p:cNvCxnSpPr/>
              <p:nvPr/>
            </p:nvCxnSpPr>
            <p:spPr>
              <a:xfrm>
                <a:off x="1799422" y="3645510"/>
                <a:ext cx="0" cy="16188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84 Düz Ok Bağlayıcısı"/>
              <p:cNvCxnSpPr/>
              <p:nvPr/>
            </p:nvCxnSpPr>
            <p:spPr>
              <a:xfrm flipH="1" flipV="1">
                <a:off x="1402517" y="4474001"/>
                <a:ext cx="684264" cy="395201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86 Düz Ok Bağlayıcısı"/>
              <p:cNvCxnSpPr/>
              <p:nvPr/>
            </p:nvCxnSpPr>
            <p:spPr>
              <a:xfrm>
                <a:off x="1654949" y="4293066"/>
                <a:ext cx="431833" cy="1260196"/>
              </a:xfrm>
              <a:prstGeom prst="straightConnector1">
                <a:avLst/>
              </a:prstGeom>
              <a:ln w="25400">
                <a:solidFill>
                  <a:schemeClr val="bg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Düz Bağlayıcı"/>
              <p:cNvCxnSpPr/>
              <p:nvPr/>
            </p:nvCxnSpPr>
            <p:spPr>
              <a:xfrm>
                <a:off x="322936" y="4293066"/>
                <a:ext cx="267513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9" name="90 Metin kutusu"/>
            <p:cNvSpPr txBox="1">
              <a:spLocks noChangeArrowheads="1"/>
            </p:cNvSpPr>
            <p:nvPr/>
          </p:nvSpPr>
          <p:spPr bwMode="auto">
            <a:xfrm>
              <a:off x="2267744" y="321297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32780" name="91 Metin kutusu"/>
            <p:cNvSpPr txBox="1">
              <a:spLocks noChangeArrowheads="1"/>
            </p:cNvSpPr>
            <p:nvPr/>
          </p:nvSpPr>
          <p:spPr bwMode="auto">
            <a:xfrm>
              <a:off x="827584" y="3212976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32781" name="92 Metin kutusu"/>
            <p:cNvSpPr txBox="1">
              <a:spLocks noChangeArrowheads="1"/>
            </p:cNvSpPr>
            <p:nvPr/>
          </p:nvSpPr>
          <p:spPr bwMode="auto">
            <a:xfrm>
              <a:off x="2085794" y="5097463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32782" name="93 Metin kutusu"/>
            <p:cNvSpPr txBox="1">
              <a:spLocks noChangeArrowheads="1"/>
            </p:cNvSpPr>
            <p:nvPr/>
          </p:nvSpPr>
          <p:spPr bwMode="auto">
            <a:xfrm rot="-3629591">
              <a:off x="2740514" y="4005064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32783" name="94 Metin kutusu"/>
            <p:cNvSpPr txBox="1">
              <a:spLocks noChangeArrowheads="1"/>
            </p:cNvSpPr>
            <p:nvPr/>
          </p:nvSpPr>
          <p:spPr bwMode="auto">
            <a:xfrm>
              <a:off x="1012322" y="511189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32784" name="95 Metin kutusu"/>
            <p:cNvSpPr txBox="1">
              <a:spLocks noChangeArrowheads="1"/>
            </p:cNvSpPr>
            <p:nvPr/>
          </p:nvSpPr>
          <p:spPr bwMode="auto">
            <a:xfrm rot="-7161116">
              <a:off x="313946" y="3995772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32785" name="96 Metin kutusu"/>
            <p:cNvSpPr txBox="1">
              <a:spLocks noChangeArrowheads="1"/>
            </p:cNvSpPr>
            <p:nvPr/>
          </p:nvSpPr>
          <p:spPr bwMode="auto">
            <a:xfrm>
              <a:off x="1550906" y="292494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32786" name="97 Metin kutusu"/>
            <p:cNvSpPr txBox="1">
              <a:spLocks noChangeArrowheads="1"/>
            </p:cNvSpPr>
            <p:nvPr/>
          </p:nvSpPr>
          <p:spPr bwMode="auto">
            <a:xfrm>
              <a:off x="2538790" y="4679848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III</a:t>
              </a:r>
            </a:p>
          </p:txBody>
        </p:sp>
        <p:sp>
          <p:nvSpPr>
            <p:cNvPr id="32787" name="98 Metin kutusu"/>
            <p:cNvSpPr txBox="1">
              <a:spLocks noChangeArrowheads="1"/>
            </p:cNvSpPr>
            <p:nvPr/>
          </p:nvSpPr>
          <p:spPr bwMode="auto">
            <a:xfrm>
              <a:off x="431540" y="465313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II</a:t>
              </a:r>
            </a:p>
          </p:txBody>
        </p:sp>
        <p:sp>
          <p:nvSpPr>
            <p:cNvPr id="32788" name="99 Metin kutusu"/>
            <p:cNvSpPr txBox="1">
              <a:spLocks noChangeArrowheads="1"/>
            </p:cNvSpPr>
            <p:nvPr/>
          </p:nvSpPr>
          <p:spPr bwMode="auto">
            <a:xfrm>
              <a:off x="2944324" y="4067780"/>
              <a:ext cx="4395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±0</a:t>
              </a:r>
            </a:p>
          </p:txBody>
        </p:sp>
        <p:sp>
          <p:nvSpPr>
            <p:cNvPr id="32789" name="100 Metin kutusu"/>
            <p:cNvSpPr txBox="1">
              <a:spLocks noChangeArrowheads="1"/>
            </p:cNvSpPr>
            <p:nvPr/>
          </p:nvSpPr>
          <p:spPr bwMode="auto">
            <a:xfrm>
              <a:off x="1331640" y="5517232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+90</a:t>
              </a:r>
            </a:p>
          </p:txBody>
        </p:sp>
        <p:sp>
          <p:nvSpPr>
            <p:cNvPr id="32790" name="101 Metin kutusu"/>
            <p:cNvSpPr txBox="1">
              <a:spLocks noChangeArrowheads="1"/>
            </p:cNvSpPr>
            <p:nvPr/>
          </p:nvSpPr>
          <p:spPr bwMode="auto">
            <a:xfrm>
              <a:off x="-264484" y="4103784"/>
              <a:ext cx="696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±180</a:t>
              </a:r>
            </a:p>
          </p:txBody>
        </p:sp>
        <p:sp>
          <p:nvSpPr>
            <p:cNvPr id="32791" name="102 Metin kutusu"/>
            <p:cNvSpPr txBox="1">
              <a:spLocks noChangeArrowheads="1"/>
            </p:cNvSpPr>
            <p:nvPr/>
          </p:nvSpPr>
          <p:spPr bwMode="auto">
            <a:xfrm>
              <a:off x="2771800" y="4797152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+30</a:t>
              </a:r>
            </a:p>
          </p:txBody>
        </p:sp>
        <p:sp>
          <p:nvSpPr>
            <p:cNvPr id="32792" name="103 Metin kutusu"/>
            <p:cNvSpPr txBox="1">
              <a:spLocks noChangeArrowheads="1"/>
            </p:cNvSpPr>
            <p:nvPr/>
          </p:nvSpPr>
          <p:spPr bwMode="auto">
            <a:xfrm>
              <a:off x="2195736" y="5363924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>
                  <a:solidFill>
                    <a:prstClr val="black"/>
                  </a:solidFill>
                </a:rPr>
                <a:t>+60</a:t>
              </a:r>
            </a:p>
          </p:txBody>
        </p:sp>
      </p:grpSp>
      <p:sp>
        <p:nvSpPr>
          <p:cNvPr id="108" name="107 Metin kutusu"/>
          <p:cNvSpPr txBox="1"/>
          <p:nvPr/>
        </p:nvSpPr>
        <p:spPr>
          <a:xfrm>
            <a:off x="3575051" y="5589588"/>
            <a:ext cx="708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prstClr val="white">
                    <a:lumMod val="60000"/>
                    <a:lumOff val="40000"/>
                  </a:prstClr>
                </a:solidFill>
                <a:latin typeface="Arial" charset="0"/>
              </a:rPr>
              <a:t>+70</a:t>
            </a:r>
          </a:p>
        </p:txBody>
      </p:sp>
      <p:pic>
        <p:nvPicPr>
          <p:cNvPr id="3277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581275"/>
            <a:ext cx="231616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Example</a:t>
            </a:r>
            <a:r>
              <a:rPr lang="tr-TR" altLang="tr-TR" dirty="0"/>
              <a:t> 2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665288"/>
            <a:ext cx="752475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6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Baileys</a:t>
            </a:r>
            <a:r>
              <a:rPr lang="tr-TR" dirty="0"/>
              <a:t> </a:t>
            </a:r>
            <a:r>
              <a:rPr lang="tr-TR" dirty="0" err="1"/>
              <a:t>Axis</a:t>
            </a:r>
            <a:r>
              <a:rPr lang="tr-TR" dirty="0"/>
              <a:t> </a:t>
            </a:r>
            <a:r>
              <a:rPr lang="tr-TR" dirty="0" err="1"/>
              <a:t>System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5050904" cy="43490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three bipolar leads (leads I, II and III) can be shown on Einthoven’s Triangle as three arrows, each with a positive and negative pole at one limb of the dog or cat.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here are also 3 unipolar leads in ECG recordings.  These are called the augmented vector leads</a:t>
            </a:r>
            <a:endParaRPr lang="tr-TR" dirty="0"/>
          </a:p>
          <a:p>
            <a:r>
              <a:rPr lang="en-US" dirty="0"/>
              <a:t>Adding these to the Bailey axis, we now have </a:t>
            </a:r>
            <a:r>
              <a:rPr lang="en-US" u="sng" dirty="0"/>
              <a:t>a complete picture</a:t>
            </a:r>
            <a:r>
              <a:rPr lang="en-US" dirty="0"/>
              <a:t> of all 6 leads and their corresponding angles.  </a:t>
            </a:r>
            <a:endParaRPr lang="tr-TR" dirty="0"/>
          </a:p>
          <a:p>
            <a:r>
              <a:rPr lang="en-US" dirty="0"/>
              <a:t>Remember that POSITIVE net deflections of a lead point towards the arrowhead, and NEGATIVE net deflections go away from the arrowhead</a:t>
            </a:r>
            <a:endParaRPr lang="tr-TR" dirty="0"/>
          </a:p>
          <a:p>
            <a:endParaRPr lang="tr-T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844825"/>
            <a:ext cx="2692312" cy="27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9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ANY QUESTION?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585" y="1600201"/>
            <a:ext cx="32328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ECG WAVES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754" y="1604417"/>
            <a:ext cx="4578493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43269" b="-1"/>
          <a:stretch/>
        </p:blipFill>
        <p:spPr bwMode="auto">
          <a:xfrm>
            <a:off x="6091960" y="640083"/>
            <a:ext cx="4096293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10696" y="629267"/>
            <a:ext cx="3845274" cy="167660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P </a:t>
            </a:r>
            <a:r>
              <a:rPr lang="tr-TR" dirty="0" err="1">
                <a:latin typeface="Arial Narrow" panose="020B0606020202030204" pitchFamily="34" charset="0"/>
              </a:rPr>
              <a:t>Wave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10697" y="2438401"/>
            <a:ext cx="3845272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The P wave is the first component of a normal ECG waveform.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It represents atrial depolarization—conduction of an electrical</a:t>
            </a:r>
            <a:r>
              <a:rPr lang="tr-TR" sz="2700" dirty="0"/>
              <a:t> </a:t>
            </a:r>
            <a:r>
              <a:rPr lang="en-US" sz="2700" dirty="0"/>
              <a:t>impulse through the atria.</a:t>
            </a:r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178039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PR </a:t>
            </a:r>
            <a:r>
              <a:rPr lang="tr-TR" dirty="0" err="1">
                <a:latin typeface="Arial Narrow" panose="020B0606020202030204" pitchFamily="34" charset="0"/>
              </a:rPr>
              <a:t>interval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PR interval tracks the atrial impulse from the atria through</a:t>
            </a:r>
            <a:r>
              <a:rPr lang="tr-TR" sz="2000" dirty="0"/>
              <a:t> </a:t>
            </a:r>
            <a:r>
              <a:rPr lang="en-US" sz="2000" dirty="0"/>
              <a:t>the AV node, bundle of His, and right and left bundle branches. </a:t>
            </a:r>
            <a:endParaRPr lang="tr-TR" sz="2000" dirty="0"/>
          </a:p>
          <a:p>
            <a:r>
              <a:rPr lang="tr-TR" sz="2000" dirty="0"/>
              <a:t>T</a:t>
            </a:r>
            <a:r>
              <a:rPr lang="en-US" sz="2000" dirty="0"/>
              <a:t>he PR interval is measured from the beginning of the P wave to the beginning of the QRS complex. 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284984"/>
            <a:ext cx="7200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264239" y="5733257"/>
            <a:ext cx="3443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prstClr val="black"/>
                </a:solidFill>
                <a:latin typeface="Calibri"/>
              </a:rPr>
              <a:t>Paper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speed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: 25 mm/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sec</a:t>
            </a:r>
            <a:endParaRPr lang="tr-TR" dirty="0">
              <a:solidFill>
                <a:prstClr val="black"/>
              </a:solidFill>
              <a:latin typeface="Calibri"/>
            </a:endParaRPr>
          </a:p>
          <a:p>
            <a:r>
              <a:rPr lang="tr-TR" dirty="0">
                <a:solidFill>
                  <a:prstClr val="black"/>
                </a:solidFill>
                <a:latin typeface="Calibri"/>
              </a:rPr>
              <a:t>0.04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sec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/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sq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x 3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squares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= 0.12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sec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0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r="31935" b="1"/>
          <a:stretch/>
        </p:blipFill>
        <p:spPr bwMode="auto">
          <a:xfrm>
            <a:off x="5364480" y="1904282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QRS </a:t>
            </a:r>
            <a:r>
              <a:rPr lang="tr-TR" dirty="0" err="1">
                <a:latin typeface="Arial Narrow" panose="020B0606020202030204" pitchFamily="34" charset="0"/>
              </a:rPr>
              <a:t>Complex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52651" y="1825625"/>
            <a:ext cx="2848355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The QRS complex is the average of the depolarization waves of the inner (</a:t>
            </a:r>
            <a:r>
              <a:rPr lang="en-US" sz="1400" dirty="0" err="1"/>
              <a:t>endocardial</a:t>
            </a:r>
            <a:r>
              <a:rPr lang="en-US" sz="1400" dirty="0"/>
              <a:t>) and outer (</a:t>
            </a:r>
            <a:r>
              <a:rPr lang="en-US" sz="1400" dirty="0" err="1"/>
              <a:t>epicardial</a:t>
            </a:r>
            <a:r>
              <a:rPr lang="en-US" sz="1400" dirty="0"/>
              <a:t>) </a:t>
            </a:r>
            <a:r>
              <a:rPr lang="en-US" sz="1400" dirty="0" err="1"/>
              <a:t>cardiomyocytes</a:t>
            </a:r>
            <a:r>
              <a:rPr lang="en-US" sz="1400" dirty="0"/>
              <a:t>. As the </a:t>
            </a:r>
            <a:r>
              <a:rPr lang="en-US" sz="1400" dirty="0" err="1"/>
              <a:t>endocardial</a:t>
            </a:r>
            <a:r>
              <a:rPr lang="en-US" sz="1400" dirty="0"/>
              <a:t> </a:t>
            </a:r>
            <a:r>
              <a:rPr lang="en-US" sz="1400" dirty="0" err="1"/>
              <a:t>cardiomyocytes</a:t>
            </a:r>
            <a:r>
              <a:rPr lang="en-US" sz="1400" dirty="0"/>
              <a:t> depolarize slightly earlier than the outer layers, a typical QRS pattern occurs</a:t>
            </a:r>
            <a:endParaRPr lang="tr-TR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The letters "Q", "R" and "S" are used to describe the QRS complex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Q: the first negative deflection after the p-wave. If the first deflection is not negative, the Q is absent.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R: the positive deflection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S: the negative deflection after the R-wave</a:t>
            </a:r>
          </a:p>
          <a:p>
            <a:pPr>
              <a:lnSpc>
                <a:spcPct val="90000"/>
              </a:lnSpc>
            </a:pPr>
            <a:r>
              <a:rPr lang="tr-TR" sz="1400" u="sng" dirty="0" err="1"/>
              <a:t>The</a:t>
            </a:r>
            <a:r>
              <a:rPr lang="tr-TR" sz="1400" u="sng" dirty="0"/>
              <a:t> QRS </a:t>
            </a:r>
            <a:r>
              <a:rPr lang="tr-TR" sz="1400" u="sng" dirty="0" err="1"/>
              <a:t>duration</a:t>
            </a:r>
            <a:r>
              <a:rPr lang="tr-TR" sz="1400" u="sng" dirty="0"/>
              <a:t>:</a:t>
            </a:r>
            <a:r>
              <a:rPr lang="tr-TR" sz="1400" dirty="0"/>
              <a:t>  </a:t>
            </a:r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387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 QT interval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segment tells the total duration of the ventricular event, from when the first cell depolarizes to the repolarization of the last cell </a:t>
            </a:r>
            <a:endParaRPr lang="tr-TR" sz="2000" dirty="0"/>
          </a:p>
          <a:p>
            <a:r>
              <a:rPr lang="tr-TR" sz="2000" dirty="0"/>
              <a:t>B</a:t>
            </a:r>
            <a:r>
              <a:rPr lang="en-US" sz="2000" dirty="0" err="1"/>
              <a:t>etween</a:t>
            </a:r>
            <a:r>
              <a:rPr lang="en-US" sz="2000" dirty="0"/>
              <a:t> the beginning of the QRS complex and the end of the T wave</a:t>
            </a:r>
            <a:endParaRPr lang="tr-T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284984"/>
            <a:ext cx="7200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1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T </a:t>
            </a:r>
            <a:r>
              <a:rPr lang="tr-TR" dirty="0" err="1">
                <a:latin typeface="Arial Narrow" panose="020B0606020202030204" pitchFamily="34" charset="0"/>
              </a:rPr>
              <a:t>Wave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 T wave represents the repolarization of the ventricles.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There is no cardiac muscle activity during the T wave.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3789040"/>
            <a:ext cx="5475143" cy="219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3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Arial Narrow" panose="020B0606020202030204" pitchFamily="34" charset="0"/>
              </a:rPr>
              <a:t>Calculation</a:t>
            </a:r>
            <a:endParaRPr lang="tr-TR" altLang="tr-TR" dirty="0">
              <a:latin typeface="Arial Narrow" panose="020B0606020202030204" pitchFamily="34" charset="0"/>
            </a:endParaRPr>
          </a:p>
        </p:txBody>
      </p:sp>
      <p:sp>
        <p:nvSpPr>
          <p:cNvPr id="30723" name="13 Metin kutusu"/>
          <p:cNvSpPr txBox="1">
            <a:spLocks noChangeArrowheads="1"/>
          </p:cNvSpPr>
          <p:nvPr/>
        </p:nvSpPr>
        <p:spPr bwMode="auto">
          <a:xfrm>
            <a:off x="1774825" y="5265738"/>
            <a:ext cx="3262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1800" dirty="0" err="1">
                <a:solidFill>
                  <a:prstClr val="black"/>
                </a:solidFill>
              </a:rPr>
              <a:t>Speed</a:t>
            </a:r>
            <a:r>
              <a:rPr lang="tr-TR" altLang="tr-TR" sz="1800" dirty="0">
                <a:solidFill>
                  <a:prstClr val="black"/>
                </a:solidFill>
              </a:rPr>
              <a:t>: 50 mm/</a:t>
            </a:r>
            <a:r>
              <a:rPr lang="tr-TR" altLang="tr-TR" sz="1800" dirty="0" err="1">
                <a:solidFill>
                  <a:prstClr val="black"/>
                </a:solidFill>
              </a:rPr>
              <a:t>sec</a:t>
            </a:r>
            <a:endParaRPr lang="tr-TR" altLang="tr-TR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800" dirty="0" err="1">
                <a:solidFill>
                  <a:prstClr val="black"/>
                </a:solidFill>
              </a:rPr>
              <a:t>Standardized</a:t>
            </a:r>
            <a:r>
              <a:rPr lang="tr-TR" altLang="tr-TR" sz="1800" dirty="0">
                <a:solidFill>
                  <a:prstClr val="black"/>
                </a:solidFill>
              </a:rPr>
              <a:t> </a:t>
            </a:r>
            <a:r>
              <a:rPr lang="tr-TR" altLang="tr-TR" sz="1800" dirty="0" err="1">
                <a:solidFill>
                  <a:prstClr val="black"/>
                </a:solidFill>
              </a:rPr>
              <a:t>deflection</a:t>
            </a:r>
            <a:r>
              <a:rPr lang="tr-TR" altLang="tr-TR" sz="1800" dirty="0">
                <a:solidFill>
                  <a:prstClr val="black"/>
                </a:solidFill>
              </a:rPr>
              <a:t>: 1 </a:t>
            </a:r>
            <a:r>
              <a:rPr lang="tr-TR" altLang="tr-TR" sz="1800" dirty="0" err="1">
                <a:solidFill>
                  <a:prstClr val="black"/>
                </a:solidFill>
              </a:rPr>
              <a:t>mV</a:t>
            </a:r>
            <a:endParaRPr lang="tr-TR" altLang="tr-TR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800" dirty="0">
              <a:solidFill>
                <a:prstClr val="black"/>
              </a:solidFill>
            </a:endParaRPr>
          </a:p>
        </p:txBody>
      </p:sp>
      <p:sp>
        <p:nvSpPr>
          <p:cNvPr id="30724" name="14 Metin kutusu"/>
          <p:cNvSpPr txBox="1">
            <a:spLocks noChangeArrowheads="1"/>
          </p:cNvSpPr>
          <p:nvPr/>
        </p:nvSpPr>
        <p:spPr bwMode="auto">
          <a:xfrm>
            <a:off x="8391525" y="2120900"/>
            <a:ext cx="231345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P = 0,02 x 2 = 0,04 </a:t>
            </a:r>
            <a:r>
              <a:rPr lang="tr-TR" altLang="tr-TR" sz="1400" dirty="0" err="1">
                <a:solidFill>
                  <a:prstClr val="black"/>
                </a:solidFill>
              </a:rPr>
              <a:t>sec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P = 0,1 x 1 = 0,1 </a:t>
            </a:r>
            <a:r>
              <a:rPr lang="tr-TR" altLang="tr-TR" sz="1400" dirty="0" err="1">
                <a:solidFill>
                  <a:prstClr val="black"/>
                </a:solidFill>
              </a:rPr>
              <a:t>mV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PQ = 0,02 x 4,5 = 0,09 </a:t>
            </a:r>
            <a:r>
              <a:rPr lang="tr-TR" altLang="tr-TR" sz="1400" dirty="0" err="1">
                <a:solidFill>
                  <a:prstClr val="black"/>
                </a:solidFill>
              </a:rPr>
              <a:t>sec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R = 0,1 x 9 = 0,9 </a:t>
            </a:r>
            <a:r>
              <a:rPr lang="tr-TR" altLang="tr-TR" sz="1400" dirty="0" err="1">
                <a:solidFill>
                  <a:prstClr val="black"/>
                </a:solidFill>
              </a:rPr>
              <a:t>mV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QRS = 0,02 x 2 = 0,04 </a:t>
            </a:r>
            <a:r>
              <a:rPr lang="tr-TR" altLang="tr-TR" sz="1400" dirty="0" err="1">
                <a:solidFill>
                  <a:prstClr val="black"/>
                </a:solidFill>
              </a:rPr>
              <a:t>sec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T = 0,02 x 5 = 0,10 </a:t>
            </a:r>
            <a:r>
              <a:rPr lang="tr-TR" altLang="tr-TR" sz="1400" dirty="0" err="1">
                <a:solidFill>
                  <a:prstClr val="black"/>
                </a:solidFill>
              </a:rPr>
              <a:t>sec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T = 0,1 x 2 = 0,2 </a:t>
            </a:r>
            <a:r>
              <a:rPr lang="tr-TR" altLang="tr-TR" sz="1400" dirty="0" err="1">
                <a:solidFill>
                  <a:prstClr val="black"/>
                </a:solidFill>
              </a:rPr>
              <a:t>mV</a:t>
            </a: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tr-TR" altLang="tr-TR" sz="1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sz="1400" dirty="0">
                <a:solidFill>
                  <a:prstClr val="black"/>
                </a:solidFill>
              </a:rPr>
              <a:t>QT = 0,02 x 10 = 0,20 </a:t>
            </a:r>
            <a:r>
              <a:rPr lang="tr-TR" altLang="tr-TR" sz="1400" dirty="0" err="1">
                <a:solidFill>
                  <a:prstClr val="black"/>
                </a:solidFill>
              </a:rPr>
              <a:t>sec</a:t>
            </a:r>
            <a:endParaRPr lang="tr-TR" altLang="tr-TR" sz="1400" dirty="0">
              <a:solidFill>
                <a:prstClr val="black"/>
              </a:solidFill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76439"/>
            <a:ext cx="646271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8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Calculating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HR:</a:t>
            </a:r>
            <a:br>
              <a:rPr 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horizontal axis of the ECG strip represents time.</a:t>
            </a:r>
            <a:endParaRPr lang="tr-TR" sz="2000" dirty="0"/>
          </a:p>
          <a:p>
            <a:r>
              <a:rPr lang="en-US" sz="2000" dirty="0"/>
              <a:t>If recording at 50 mm/sec: </a:t>
            </a:r>
            <a:endParaRPr lang="tr-TR" sz="2000" dirty="0"/>
          </a:p>
          <a:p>
            <a:r>
              <a:rPr lang="en-US" sz="2000" dirty="0"/>
              <a:t>Heart rate = 3000 / number of 1 mm boxes between 2 beats ex: 3000 / 25 = 120 </a:t>
            </a:r>
            <a:r>
              <a:rPr lang="en-US" sz="2000" dirty="0" err="1"/>
              <a:t>bpm</a:t>
            </a:r>
            <a:r>
              <a:rPr lang="en-US" sz="2000" dirty="0"/>
              <a:t> (Why 3000: 3000 one mm boxes = 3000 X 0.02 sec = 60 sec = 1 min) </a:t>
            </a:r>
            <a:endParaRPr lang="tr-TR" sz="2000" dirty="0"/>
          </a:p>
          <a:p>
            <a:r>
              <a:rPr lang="en-US" sz="2000" dirty="0"/>
              <a:t>If recording at 25 mm/sec: </a:t>
            </a:r>
            <a:endParaRPr lang="tr-TR" sz="2000" dirty="0"/>
          </a:p>
          <a:p>
            <a:r>
              <a:rPr lang="en-US" sz="2000" dirty="0"/>
              <a:t>Heart rate = 1500 / number of 1 mm boxes between 2 beats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4149080"/>
            <a:ext cx="4046587" cy="22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8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Geniş ekran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Office Teması</vt:lpstr>
      <vt:lpstr>Ofis Teması</vt:lpstr>
      <vt:lpstr>INTERPRETING ECG</vt:lpstr>
      <vt:lpstr>ECG WAVES</vt:lpstr>
      <vt:lpstr>The P Wave</vt:lpstr>
      <vt:lpstr>The PR interval</vt:lpstr>
      <vt:lpstr>The QRS Complex</vt:lpstr>
      <vt:lpstr>The QT interval</vt:lpstr>
      <vt:lpstr>The T Wave</vt:lpstr>
      <vt:lpstr>Calculation</vt:lpstr>
      <vt:lpstr>Calculating the HR: </vt:lpstr>
      <vt:lpstr>Calculating the HR: </vt:lpstr>
      <vt:lpstr>Mean Electrical Axis</vt:lpstr>
      <vt:lpstr>Mean Electrical Axis</vt:lpstr>
      <vt:lpstr>Mean Electrical Axis</vt:lpstr>
      <vt:lpstr>Einthoven Method</vt:lpstr>
      <vt:lpstr>Einthoven Method</vt:lpstr>
      <vt:lpstr>Example 2</vt:lpstr>
      <vt:lpstr>Baileys Axis System</vt:lpstr>
      <vt:lpstr>ANY 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2025-09-09T07:40:20Z</dcterms:created>
  <dcterms:modified xsi:type="dcterms:W3CDTF">2025-09-09T07:41:09Z</dcterms:modified>
</cp:coreProperties>
</file>