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66" r:id="rId3"/>
    <p:sldId id="267" r:id="rId4"/>
    <p:sldId id="268" r:id="rId5"/>
    <p:sldId id="269" r:id="rId6"/>
    <p:sldId id="270" r:id="rId7"/>
    <p:sldId id="271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046645-A684-482A-915C-560A6B3E4C67}" type="datetimeFigureOut">
              <a:rPr lang="tr-TR" smtClean="0"/>
              <a:pPr/>
              <a:t>08.02.2018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18097D-B7DF-4A7B-A6AD-715C22D8DF2F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http://angora.baskent.edu.tr/bilgipaketi/?dil=TR&amp;menu=akademik&amp;inner=katalog&amp;birim=618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9590F4-C690-4030-B709-C4A20D479EDD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3006938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08.02.2018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08.02.2018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08.02.2018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115616" y="3573016"/>
            <a:ext cx="7128792" cy="2160240"/>
          </a:xfrm>
        </p:spPr>
        <p:txBody>
          <a:bodyPr>
            <a:noAutofit/>
          </a:bodyPr>
          <a:lstStyle/>
          <a:p>
            <a:pPr algn="just"/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SOSYAL HİZMET EĞİTİM PROGRAMLARININ ANALİZİ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Sorumlu Öğretim Üyesi: Prof. Dr. </a:t>
            </a:r>
            <a:r>
              <a:rPr lang="tr-TR" sz="300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Veli </a:t>
            </a:r>
            <a:r>
              <a:rPr lang="tr-TR" sz="300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DUYAN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DERS İÇERİKLERİ- Başkent </a:t>
            </a:r>
            <a:r>
              <a:rPr lang="tr-TR" dirty="0" err="1" smtClean="0"/>
              <a:t>Üni</a:t>
            </a:r>
            <a:r>
              <a:rPr lang="tr-TR" dirty="0" smtClean="0"/>
              <a:t>.</a:t>
            </a:r>
            <a:endParaRPr lang="tr-TR" dirty="0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/>
              <a:t>Sosyal Hizmet Tarihçesi:</a:t>
            </a:r>
          </a:p>
          <a:p>
            <a:r>
              <a:rPr lang="tr-TR" dirty="0" smtClean="0"/>
              <a:t> Sosyal Hizmetin Türkiye’deki gelişimi</a:t>
            </a:r>
          </a:p>
          <a:p>
            <a:r>
              <a:rPr lang="tr-TR" dirty="0" smtClean="0"/>
              <a:t>Türkiye’de </a:t>
            </a:r>
            <a:r>
              <a:rPr lang="tr-TR" dirty="0"/>
              <a:t>sosyal hizmetlerin bugünkü </a:t>
            </a:r>
            <a:r>
              <a:rPr lang="tr-TR" dirty="0" smtClean="0"/>
              <a:t>durumu</a:t>
            </a:r>
          </a:p>
          <a:p>
            <a:r>
              <a:rPr lang="tr-TR" dirty="0"/>
              <a:t>Sosyal hizmetlerin dünya ölçeğinde oluşumu ve gelişimi: </a:t>
            </a:r>
            <a:r>
              <a:rPr lang="tr-TR" dirty="0" smtClean="0"/>
              <a:t>ABD, İngiltere, Avrupa, Japonya örnekleri</a:t>
            </a:r>
          </a:p>
          <a:p>
            <a:r>
              <a:rPr lang="tr-TR" dirty="0" smtClean="0"/>
              <a:t>Sosyal Hizmetin geleceği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4957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DERS İÇERİKLERİ- Başkent </a:t>
            </a:r>
            <a:r>
              <a:rPr lang="tr-TR" dirty="0" err="1" smtClean="0"/>
              <a:t>Üni</a:t>
            </a:r>
            <a:r>
              <a:rPr lang="tr-TR" dirty="0" smtClean="0"/>
              <a:t>.</a:t>
            </a:r>
            <a:endParaRPr lang="tr-TR" dirty="0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/>
              <a:t>Müracaatçı Sistemlerini Tanıma:</a:t>
            </a:r>
          </a:p>
          <a:p>
            <a:r>
              <a:rPr lang="tr-TR" dirty="0" smtClean="0"/>
              <a:t> Sosyal Hizmetin uygulama alanlarını öğrenme</a:t>
            </a:r>
          </a:p>
          <a:p>
            <a:r>
              <a:rPr lang="tr-TR" dirty="0" smtClean="0"/>
              <a:t>Çocuk, Aile, Yaşlı, Aile İçi Şiddet, Yoksulluk, Engellilik, LGBTİ bireyler</a:t>
            </a:r>
          </a:p>
        </p:txBody>
      </p:sp>
    </p:spTree>
    <p:extLst>
      <p:ext uri="{BB962C8B-B14F-4D97-AF65-F5344CB8AC3E}">
        <p14:creationId xmlns="" xmlns:p14="http://schemas.microsoft.com/office/powerpoint/2010/main" val="1132176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DERS İÇERİKLERİ- Başkent </a:t>
            </a:r>
            <a:r>
              <a:rPr lang="tr-TR" dirty="0" err="1" smtClean="0"/>
              <a:t>Üni</a:t>
            </a:r>
            <a:r>
              <a:rPr lang="tr-TR" dirty="0" smtClean="0"/>
              <a:t>.</a:t>
            </a:r>
            <a:endParaRPr lang="tr-TR" dirty="0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dirty="0" smtClean="0"/>
              <a:t>Sosyal Hizmet Kuram ve Müdahalesi I: </a:t>
            </a:r>
          </a:p>
          <a:p>
            <a:r>
              <a:rPr lang="tr-TR" dirty="0" err="1" smtClean="0"/>
              <a:t>Genelci</a:t>
            </a:r>
            <a:r>
              <a:rPr lang="tr-TR" dirty="0" smtClean="0"/>
              <a:t> Sosyal Hizmet ve yaklaşımlar	</a:t>
            </a:r>
          </a:p>
          <a:p>
            <a:pPr marL="0" indent="0">
              <a:buNone/>
            </a:pPr>
            <a:r>
              <a:rPr lang="tr-TR" b="1" dirty="0"/>
              <a:t>Sosyal Hizmet Kuram ve Müdahalesi </a:t>
            </a:r>
            <a:r>
              <a:rPr lang="tr-TR" b="1" dirty="0" smtClean="0"/>
              <a:t>II</a:t>
            </a:r>
            <a:r>
              <a:rPr lang="tr-TR" b="1" dirty="0"/>
              <a:t>: </a:t>
            </a:r>
          </a:p>
          <a:p>
            <a:r>
              <a:rPr lang="tr-TR" dirty="0" smtClean="0"/>
              <a:t>Mikro Sosyal Hizmet: bireylerle görüşme teknikleri ve planlı müdahale süreçleri</a:t>
            </a:r>
            <a:endParaRPr lang="tr-TR" dirty="0"/>
          </a:p>
          <a:p>
            <a:pPr marL="0" indent="0">
              <a:buNone/>
            </a:pPr>
            <a:r>
              <a:rPr lang="tr-TR" b="1" dirty="0"/>
              <a:t>Sosyal Hizmet Kuram ve Müdahalesi </a:t>
            </a:r>
            <a:r>
              <a:rPr lang="tr-TR" b="1" dirty="0" smtClean="0"/>
              <a:t>III</a:t>
            </a:r>
            <a:r>
              <a:rPr lang="tr-TR" b="1" dirty="0"/>
              <a:t>: </a:t>
            </a:r>
          </a:p>
          <a:p>
            <a:r>
              <a:rPr lang="tr-TR" dirty="0" err="1" smtClean="0"/>
              <a:t>Mezzo</a:t>
            </a:r>
            <a:r>
              <a:rPr lang="tr-TR" dirty="0" smtClean="0"/>
              <a:t> Hizmet yaklaşımları: gruplarla SH ve grup süreçleri</a:t>
            </a:r>
            <a:r>
              <a:rPr lang="tr-TR" dirty="0"/>
              <a:t>	</a:t>
            </a:r>
          </a:p>
          <a:p>
            <a:pPr marL="0" indent="0">
              <a:buNone/>
            </a:pPr>
            <a:r>
              <a:rPr lang="tr-TR" b="1" dirty="0"/>
              <a:t>Sosyal Hizmet Kuram ve Müdahalesi </a:t>
            </a:r>
            <a:r>
              <a:rPr lang="tr-TR" b="1" dirty="0" smtClean="0"/>
              <a:t>IV: </a:t>
            </a:r>
            <a:endParaRPr lang="tr-TR" b="1" dirty="0"/>
          </a:p>
          <a:p>
            <a:r>
              <a:rPr lang="tr-TR" dirty="0" err="1" smtClean="0"/>
              <a:t>MakroHizmet</a:t>
            </a:r>
            <a:r>
              <a:rPr lang="tr-TR" dirty="0" smtClean="0"/>
              <a:t> yaklaşımları: toplum odaklı SH, </a:t>
            </a:r>
            <a:r>
              <a:rPr lang="tr-TR" dirty="0" err="1" smtClean="0"/>
              <a:t>SHU’nun</a:t>
            </a:r>
            <a:r>
              <a:rPr lang="tr-TR" dirty="0" smtClean="0"/>
              <a:t> rol ve sorumlulukları</a:t>
            </a:r>
            <a:r>
              <a:rPr lang="tr-TR" dirty="0"/>
              <a:t>	</a:t>
            </a:r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="" xmlns:p14="http://schemas.microsoft.com/office/powerpoint/2010/main" val="2897095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DERS İÇERİKLERİ- Başkent </a:t>
            </a:r>
            <a:r>
              <a:rPr lang="tr-TR" dirty="0" err="1" smtClean="0"/>
              <a:t>Üni</a:t>
            </a:r>
            <a:r>
              <a:rPr lang="tr-TR" dirty="0" smtClean="0"/>
              <a:t>.</a:t>
            </a:r>
            <a:endParaRPr lang="tr-TR" dirty="0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Aile Tedavileri (Seç.): </a:t>
            </a:r>
          </a:p>
          <a:p>
            <a:r>
              <a:rPr lang="tr-TR" dirty="0" smtClean="0"/>
              <a:t>Aile Terapisinde kullanılan kuram ve yaklaşımlar</a:t>
            </a:r>
          </a:p>
          <a:p>
            <a:r>
              <a:rPr lang="tr-TR" dirty="0" smtClean="0"/>
              <a:t>Ailelerle </a:t>
            </a:r>
            <a:r>
              <a:rPr lang="tr-TR" dirty="0"/>
              <a:t>çalışmada gerekli olan profesyonel duruş becerileri</a:t>
            </a:r>
            <a:r>
              <a:rPr lang="tr-TR" dirty="0" smtClean="0"/>
              <a:t>	</a:t>
            </a:r>
          </a:p>
          <a:p>
            <a:pPr marL="0" indent="0">
              <a:buNone/>
            </a:pPr>
            <a:r>
              <a:rPr lang="fi-FI" b="1" dirty="0" smtClean="0"/>
              <a:t>Edebiyat Ve Sanatta Sosyal Hizme</a:t>
            </a:r>
            <a:r>
              <a:rPr lang="tr-TR" b="1" dirty="0" smtClean="0"/>
              <a:t>t (seç.):</a:t>
            </a:r>
          </a:p>
          <a:p>
            <a:r>
              <a:rPr lang="tr-TR" dirty="0"/>
              <a:t>Sanat tarihine ilişkin kuramsal </a:t>
            </a:r>
            <a:r>
              <a:rPr lang="tr-TR" dirty="0" smtClean="0"/>
              <a:t>bilgi</a:t>
            </a:r>
            <a:endParaRPr lang="tr-TR" dirty="0"/>
          </a:p>
          <a:p>
            <a:r>
              <a:rPr lang="tr-TR" dirty="0" smtClean="0"/>
              <a:t>Sanat </a:t>
            </a:r>
            <a:r>
              <a:rPr lang="tr-TR" dirty="0"/>
              <a:t>eserlerinde gözlemlenen sosyal hizmet </a:t>
            </a:r>
            <a:r>
              <a:rPr lang="tr-TR" dirty="0" smtClean="0"/>
              <a:t>kavrayışları </a:t>
            </a:r>
            <a:endParaRPr lang="tr-TR" dirty="0"/>
          </a:p>
          <a:p>
            <a:r>
              <a:rPr lang="tr-TR" dirty="0" smtClean="0"/>
              <a:t>Kitle </a:t>
            </a:r>
            <a:r>
              <a:rPr lang="tr-TR" dirty="0"/>
              <a:t>iletişim araçlarında sosyal hizmet uzmanının sunuluş </a:t>
            </a:r>
            <a:r>
              <a:rPr lang="tr-TR" dirty="0" smtClean="0"/>
              <a:t>şekilleri</a:t>
            </a:r>
            <a:endParaRPr lang="tr-TR" dirty="0"/>
          </a:p>
          <a:p>
            <a:r>
              <a:rPr lang="tr-TR" dirty="0" smtClean="0"/>
              <a:t>Sanat </a:t>
            </a:r>
            <a:r>
              <a:rPr lang="tr-TR" dirty="0"/>
              <a:t>eserlerini eleştirel bir gözle </a:t>
            </a:r>
            <a:r>
              <a:rPr lang="tr-TR" dirty="0" smtClean="0"/>
              <a:t>inceleme</a:t>
            </a:r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="" xmlns:p14="http://schemas.microsoft.com/office/powerpoint/2010/main" val="4414887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DERS İÇERİKLERİ- Başkent </a:t>
            </a:r>
            <a:r>
              <a:rPr lang="tr-TR" dirty="0" err="1" smtClean="0"/>
              <a:t>Üni</a:t>
            </a:r>
            <a:r>
              <a:rPr lang="tr-TR" dirty="0" smtClean="0"/>
              <a:t>.</a:t>
            </a:r>
            <a:endParaRPr lang="tr-TR" dirty="0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Uluslararası Hukukta Sosyal Hizmet (seç.): </a:t>
            </a:r>
          </a:p>
          <a:p>
            <a:r>
              <a:rPr lang="tr-TR" dirty="0"/>
              <a:t>Türkiye'nin taraf olduğu "sosyal hizmet" alanlarıyla doğrudan ve dolaylı ilgisi olan </a:t>
            </a:r>
            <a:r>
              <a:rPr lang="tr-TR" dirty="0" smtClean="0"/>
              <a:t>sözleşmelere ilişkin bilgi: </a:t>
            </a:r>
          </a:p>
          <a:p>
            <a:pPr lvl="1"/>
            <a:r>
              <a:rPr lang="tr-TR" dirty="0" smtClean="0"/>
              <a:t>Çocuk Hakları, </a:t>
            </a:r>
          </a:p>
          <a:p>
            <a:pPr lvl="1"/>
            <a:r>
              <a:rPr lang="tr-TR" dirty="0" smtClean="0"/>
              <a:t>AB uyum süreci,</a:t>
            </a:r>
          </a:p>
          <a:p>
            <a:pPr lvl="1"/>
            <a:r>
              <a:rPr lang="tr-TR" dirty="0" smtClean="0"/>
              <a:t>Kadın hakları, </a:t>
            </a:r>
          </a:p>
          <a:p>
            <a:pPr lvl="1"/>
            <a:r>
              <a:rPr lang="tr-TR" dirty="0" smtClean="0"/>
              <a:t>Engelli hakları, </a:t>
            </a:r>
          </a:p>
          <a:p>
            <a:pPr lvl="1"/>
            <a:r>
              <a:rPr lang="tr-TR" dirty="0" smtClean="0"/>
              <a:t>Azınlık ve mülteciler, </a:t>
            </a:r>
          </a:p>
          <a:p>
            <a:pPr lvl="1"/>
            <a:r>
              <a:rPr lang="tr-TR" dirty="0"/>
              <a:t>İ</a:t>
            </a:r>
            <a:r>
              <a:rPr lang="tr-TR" dirty="0" smtClean="0"/>
              <a:t>nsan hakları, </a:t>
            </a:r>
          </a:p>
          <a:p>
            <a:pPr lvl="1"/>
            <a:r>
              <a:rPr lang="tr-TR" dirty="0" smtClean="0"/>
              <a:t>BM örgütü</a:t>
            </a:r>
          </a:p>
        </p:txBody>
      </p:sp>
    </p:spTree>
    <p:extLst>
      <p:ext uri="{BB962C8B-B14F-4D97-AF65-F5344CB8AC3E}">
        <p14:creationId xmlns="" xmlns:p14="http://schemas.microsoft.com/office/powerpoint/2010/main" val="21662678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DERS İÇERİKLERİ- Hacettepe </a:t>
            </a:r>
            <a:r>
              <a:rPr lang="tr-TR" dirty="0" err="1" smtClean="0"/>
              <a:t>Üni</a:t>
            </a:r>
            <a:r>
              <a:rPr lang="tr-TR" dirty="0" smtClean="0"/>
              <a:t>.</a:t>
            </a:r>
            <a:endParaRPr lang="tr-TR" dirty="0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Spor ve Sosyal Hizmet (seç.): </a:t>
            </a:r>
          </a:p>
          <a:p>
            <a:r>
              <a:rPr lang="tr-TR" dirty="0"/>
              <a:t>Sosyal hizmetin temel değerleri; insanın saygınlığı ve değeri, insan ihtiyaçlarının giderilmesi, sosyal adalet, dostluk, eşitlik, sahiplik, sosyal içerme, sosyal onay görme, aktif katılım</a:t>
            </a:r>
          </a:p>
          <a:p>
            <a:r>
              <a:rPr lang="tr-TR" dirty="0" smtClean="0"/>
              <a:t>Spor</a:t>
            </a:r>
            <a:r>
              <a:rPr lang="tr-TR" dirty="0"/>
              <a:t>, sosyal dışlanma, damgalanma, müracaatçı </a:t>
            </a:r>
            <a:r>
              <a:rPr lang="tr-TR" dirty="0" smtClean="0"/>
              <a:t>gruplarında </a:t>
            </a:r>
            <a:r>
              <a:rPr lang="tr-TR" dirty="0"/>
              <a:t>spor ve sosyal </a:t>
            </a:r>
            <a:r>
              <a:rPr lang="tr-TR" dirty="0" smtClean="0"/>
              <a:t>hizmet</a:t>
            </a:r>
          </a:p>
          <a:p>
            <a:r>
              <a:rPr lang="tr-TR" dirty="0"/>
              <a:t>Çeşitli sosyal hizmet </a:t>
            </a:r>
            <a:r>
              <a:rPr lang="tr-TR" dirty="0" smtClean="0"/>
              <a:t>kurumlarında gerçekleştirilebilecek </a:t>
            </a:r>
            <a:r>
              <a:rPr lang="tr-TR" dirty="0"/>
              <a:t>sportif faaliyetler</a:t>
            </a:r>
            <a:endParaRPr lang="tr-TR" dirty="0" smtClean="0"/>
          </a:p>
        </p:txBody>
      </p:sp>
    </p:spTree>
    <p:extLst>
      <p:ext uri="{BB962C8B-B14F-4D97-AF65-F5344CB8AC3E}">
        <p14:creationId xmlns="" xmlns:p14="http://schemas.microsoft.com/office/powerpoint/2010/main" val="13044529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16</TotalTime>
  <Words>250</Words>
  <Application>Microsoft Office PowerPoint</Application>
  <PresentationFormat>Ekran Gösterisi (4:3)</PresentationFormat>
  <Paragraphs>48</Paragraphs>
  <Slides>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Kaynak</vt:lpstr>
      <vt:lpstr>Ankara Üniversitesi  Sağlık Bilimleri Fakültesi Sosyal Hizmet Bölümü</vt:lpstr>
      <vt:lpstr>DERS İÇERİKLERİ- Başkent Üni.</vt:lpstr>
      <vt:lpstr>DERS İÇERİKLERİ- Başkent Üni.</vt:lpstr>
      <vt:lpstr>DERS İÇERİKLERİ- Başkent Üni.</vt:lpstr>
      <vt:lpstr>DERS İÇERİKLERİ- Başkent Üni.</vt:lpstr>
      <vt:lpstr>DERS İÇERİKLERİ- Başkent Üni.</vt:lpstr>
      <vt:lpstr>DERS İÇERİKLERİ- Hacettepe Üni.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acer</cp:lastModifiedBy>
  <cp:revision>11</cp:revision>
  <dcterms:created xsi:type="dcterms:W3CDTF">2017-04-26T08:36:58Z</dcterms:created>
  <dcterms:modified xsi:type="dcterms:W3CDTF">2018-02-08T12:41:27Z</dcterms:modified>
</cp:coreProperties>
</file>