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60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</a:t>
            </a:r>
            <a:r>
              <a:rPr lang="tr-TR" smtClean="0"/>
              <a:t>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9</a:t>
            </a:r>
            <a:r>
              <a:rPr lang="tr-TR" dirty="0" smtClean="0"/>
              <a:t>. Hafta</a:t>
            </a:r>
            <a:r>
              <a:rPr lang="tr-TR" smtClean="0"/>
              <a:t>: milliyetçilik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Günümüzde milliyetçilik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Küreselleşme sürecinde milliyetçilik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Avrupa’da </a:t>
            </a:r>
            <a:r>
              <a:rPr lang="tr-TR" sz="2600" smtClean="0"/>
              <a:t>milliyetçiliğin yükselişi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221622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10. Hafta: Faşizm &amp; YENİ SAĞ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2472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Tarihsel-toplumsal koşullar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Birinci Dünya Savaşı sonrasında Avrupa’da faşist hareketlerin yükselişi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Sosyoekonomik krizler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Egemen sınıfların politikaları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Solun politik tutumu</a:t>
            </a:r>
          </a:p>
          <a:p>
            <a:pPr lvl="1"/>
            <a:endParaRPr lang="tr-TR" sz="2600" dirty="0" smtClean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92281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Sınıfsal ilişkiler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Almanya ve İtalya’da sosyalist denemeler ve hareketler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Ilımlı sağ ideolojilerin güçsüzleşmesi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Küçük burjuvaziyi örgütlemek için geleneksel sağın irrasyonel-mistik söylemlerini kullanan faşist hareketler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sınıfına karşı faşistlerin örgütsel gücünün kullanılması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Faşist hareketlerle kurumlar arasında işbirlikleri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51769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Sosyoekonomik krizler ve faşizmin kitle temeli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Faşist hareketler kendini tehdit altında hisseden küçük burjuvaziyi örgütleyerek iktidara gelmişlerdir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Proletaryanın örgütlülüğü karşısında karşı devrimci bir müdahale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Kesintisiz ve bütünlüklü şiddet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Geniş kesimlerde güvencesizlik hissi yaratan ve demokrasiye güvenlerini sarsan kriz belirtileri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Faşist yönetimlerin sermayeyle ilişkisi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236801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Faşizme soldan bakmak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Faşizm burjuva bir hükümet biçimi midir yoksa burjuva-parlamenter sistemden ayrı bir nitelik mi taşır?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Dimitrov</a:t>
            </a:r>
            <a:r>
              <a:rPr lang="tr-TR" sz="2600" dirty="0" smtClean="0"/>
              <a:t>: faşizm finans kapitalin en gerici, en </a:t>
            </a:r>
            <a:r>
              <a:rPr lang="tr-TR" sz="2600" dirty="0" err="1" smtClean="0"/>
              <a:t>şovenist</a:t>
            </a:r>
            <a:r>
              <a:rPr lang="tr-TR" sz="2600" dirty="0" smtClean="0"/>
              <a:t> emperyalist öğelerinin açık, terörist diktatörlüğüdür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Totalitarizm: komünizm ve faşizm aynı kefeye konulabilir mi?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303050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Söylemler ve iktidar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Tarihsel koşulların doğallaştırılması ve ebedileştirilmesi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Organik toplumu yabancı unsurların tehdidi altında görmesi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Otoriter tek adam ideolojisi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Militarist bir müdahale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Anti-komünizm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Anti-kapitalist söylem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150753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Sağ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Neoliberal</a:t>
            </a:r>
            <a:r>
              <a:rPr lang="tr-TR" sz="2600" dirty="0" smtClean="0"/>
              <a:t> birikim stratejisinin hegemonya projesi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Liberalizm ve muhafazakârlığın bir birlikteliği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Piyasa süreçlerini ve bireysel girişimi toplum düzeninde yeniden hakim kılma çabası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80 sonrası etkili olmuş bir siyaset ve ideoloji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510593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Yöntemsel bireycilik ve öznellik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Liberalizm ve muhafazakârlığı bir araya getiren yöntemsel bireycilik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olgular bireyin davranışlarına indirgenerek açıklanabilir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Hayek</a:t>
            </a:r>
            <a:r>
              <a:rPr lang="tr-TR" sz="2600" dirty="0" smtClean="0"/>
              <a:t>: kurumlar bireylerin karar ve tercihlerinin öngörülemeyen sonuçlarıdır – müdahaleyle düzenlenmemeleri gerekir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Oakeshott</a:t>
            </a:r>
            <a:r>
              <a:rPr lang="tr-TR" sz="2600" dirty="0" smtClean="0"/>
              <a:t>: Toplumsal yaşam siyasi ahlak ve geleneğe göre şekillenir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Siyasi düzen ortak iyiye ulaşma amacı gütmez – ortak çıkar piyasanın işleyişiyle şekillenir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392282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Devlet-toplum ilişkisi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Toplumsal düzenin devamını sağlamak için devlet güçlü olmalıdır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Güven, itaat ve güçlü lider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Bireylerin devlet otoritesine itaatinin sağlanması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dayanışmaya engel olan sınıfsal faaliyetlerin engellenmesi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 harcamalarının refahtan güvenliğe kaydırılması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20654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Millet kavramına yaklaşımlar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İlkçi</a:t>
            </a:r>
            <a:r>
              <a:rPr lang="tr-TR" sz="2600" dirty="0" smtClean="0"/>
              <a:t>/kökenci (</a:t>
            </a:r>
            <a:r>
              <a:rPr lang="tr-TR" sz="2600" dirty="0" err="1" smtClean="0"/>
              <a:t>primordialist</a:t>
            </a:r>
            <a:r>
              <a:rPr lang="tr-TR" sz="2600" dirty="0" smtClean="0"/>
              <a:t>) yaklaşım: Millet tarih öncesi kökenlere sahip bir gerçekliktir – ortak bir geçmiş, tarih, din, dil, kültür birliği ve gelecek isteğine sahiptir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Tarihselci</a:t>
            </a:r>
            <a:r>
              <a:rPr lang="tr-TR" sz="2600" dirty="0" smtClean="0"/>
              <a:t> yaklaşım – Millet birkaç yüzyıllık bir tarihi olan toplumsal bir kurgudur – modern dönemin ürünüdür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6004932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Devlet-piyasa ilişkisi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Devlet ve piyasa dışsal bir ilişki içindedir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Piyasanın akışını kolaylaştıracak devlet müdahaleleri gereklidir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Devletin işlevi istikrarı sağlamak ve rekabeti güçlendirmektir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Bretton-Woods</a:t>
            </a:r>
            <a:r>
              <a:rPr lang="tr-TR" sz="2600" dirty="0" smtClean="0"/>
              <a:t> sisteminin bitişi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7320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Yeni Sağ tarihin sonu mu?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Neoliberal</a:t>
            </a:r>
            <a:r>
              <a:rPr lang="tr-TR" sz="2600" dirty="0" smtClean="0"/>
              <a:t> politikalar keskin hatlarla tanımlanmadığından siyasi iktidarlar farklı politikalar izleyebildi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Hakim sınıfların çıkarına olacak politikalara ideolojik zemin sağlayacak unsurlar bir araya getirildi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TINA – başka alternatif yok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Mevcut ilişkilerin evrensel bir sona işaret </a:t>
            </a:r>
            <a:r>
              <a:rPr lang="tr-TR" sz="2600" smtClean="0"/>
              <a:t>ettiği düşüncesi</a:t>
            </a:r>
            <a:endParaRPr lang="tr-TR" sz="2600" dirty="0" smtClean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05912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Milliyetçiliğe iki temel yaklaşım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104116"/>
              </p:ext>
            </p:extLst>
          </p:nvPr>
        </p:nvGraphicFramePr>
        <p:xfrm>
          <a:off x="1096963" y="1846263"/>
          <a:ext cx="100584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2011680"/>
                <a:gridCol w="2011680"/>
                <a:gridCol w="2011680"/>
                <a:gridCol w="201168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Ana varsayım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Siyasi tez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Temel dayanak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Etki alanı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Kökenci yaklaşım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Millet tarih öncesine dayanan doğal bir gerçektir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En önce millet vardır</a:t>
                      </a:r>
                      <a:r>
                        <a:rPr lang="tr-TR" baseline="0" dirty="0" smtClean="0"/>
                        <a:t> – devlet ve aydınları önceler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Millet olgusunun bireyler üstünde düşünceyle anlaşılamayacak bir etkisi vardır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Günlük siyasi tartışmalarda, egemen medya dilinde ve eğitim kurumlarında yaygındır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Tarihselci</a:t>
                      </a:r>
                      <a:r>
                        <a:rPr lang="tr-TR" dirty="0" smtClean="0"/>
                        <a:t> yaklaşım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Millet birkaç yüzyıllık tarihi olan toplumsal ve siyasal bir kurgudur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Milliyetçi</a:t>
                      </a:r>
                      <a:r>
                        <a:rPr lang="tr-TR" baseline="0" dirty="0" smtClean="0"/>
                        <a:t> aydınlar olmadan millet yoktur – devlet milleti önceler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Toplumların sosyolojik ve tarihsel araştırılması millet kavramının yeniliğini</a:t>
                      </a:r>
                      <a:r>
                        <a:rPr lang="tr-TR" baseline="0" dirty="0" smtClean="0"/>
                        <a:t> ve milliyetçiliğin kendi mantığını gösterir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Milliyetçilik üzerine yapılan bilimsel araştırma ve kuramlarda yaygındır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603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Milliyetçilik bir ideoloji mi?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Milliyetçilik liberalizm, sosyalizm, faşizm gibi ideolojilerden farklıdır – düşünsel bütünlüğü ve temeli zayıftır ancak bu ideolojilerden daha etkili olabilmiştir</a:t>
            </a:r>
          </a:p>
          <a:p>
            <a:pPr lvl="1"/>
            <a:r>
              <a:rPr lang="tr-TR" sz="2600" dirty="0" smtClean="0"/>
              <a:t>Benedict </a:t>
            </a:r>
            <a:r>
              <a:rPr lang="tr-TR" sz="2600" dirty="0" err="1" smtClean="0"/>
              <a:t>Anderson</a:t>
            </a:r>
            <a:r>
              <a:rPr lang="tr-TR" sz="2600" dirty="0" smtClean="0"/>
              <a:t> – hayal edilmiş bir siyasal topluluk olarak millet</a:t>
            </a:r>
          </a:p>
          <a:p>
            <a:pPr lvl="1"/>
            <a:r>
              <a:rPr lang="tr-TR" sz="2600" dirty="0" smtClean="0"/>
              <a:t>Egemenlik ve sınırlılık – Belli bir toprak üzerinde egemen ve diğer uluslardan ayrı</a:t>
            </a:r>
          </a:p>
          <a:p>
            <a:pPr lvl="1"/>
            <a:r>
              <a:rPr lang="tr-TR" sz="2600" dirty="0" err="1" smtClean="0"/>
              <a:t>Modernite</a:t>
            </a:r>
            <a:r>
              <a:rPr lang="tr-TR" sz="2600" dirty="0" smtClean="0"/>
              <a:t> öncesi akrabalık bağına dayalı cemaatlerdeki dayanışma duygusuna benzer bağlılık ve aidiyet</a:t>
            </a:r>
          </a:p>
          <a:p>
            <a:pPr lvl="1"/>
            <a:r>
              <a:rPr lang="tr-TR" sz="2600" dirty="0" smtClean="0"/>
              <a:t>Hayali bir tanışıklık – nasıl ve neden kuruldu?</a:t>
            </a:r>
          </a:p>
          <a:p>
            <a:pPr lvl="1"/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3177416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Modernite</a:t>
            </a:r>
            <a:r>
              <a:rPr lang="tr-TR" dirty="0" smtClean="0"/>
              <a:t> ve kapitalizm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Feodalizmden kapitalizme geçiş sürecinde köylülerin topraktan kopması ve </a:t>
            </a:r>
            <a:r>
              <a:rPr lang="tr-TR" sz="2600" dirty="0" err="1" smtClean="0"/>
              <a:t>işçileşmesi</a:t>
            </a:r>
            <a:endParaRPr lang="tr-TR" sz="2600" dirty="0" smtClean="0"/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Emeğini satacak olan işçilerin serbest dolaşımının koşullarının oluşması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Piyasaların belirli yönetsel sınırlar içinde işlemesi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Büyük bir pazarın denetiminin sağlanması ve emek gücünün artması için ulus biçiminde örgütlenme</a:t>
            </a:r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23824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Ortak dil, eğitim ve medya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«Doğru dil» – herkesin medya ve eğitim kurumları aracılığıyla öğrenmesi gereken ortak bir dil ve lehçe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Yazılı basının ortaya çıkışı ve rolü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Ortak olguları ulus sınırları içinde yaşayan herkesin aynı anda öğrenmesini ve aynı duyarlılıkları geliştirmesini sağlayacak bir ideolojik araç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Ortak zaman deneyimi yaratma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30097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bellek ve milli tarih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Milliyetçiliğin duygusal ve irrasyonel karakteri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Geleneğin icadı – yeni simge ve ürünlerin ulusun ezeli özellikleriymiş gibi sunulması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bellek – belirli olay ve tahayyüllerin seçilip belli bir anlatım sırası içinde sunulması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Ritüeller - milli bayramlar, törenler, müzeler, bayraklar, haritalar</a:t>
            </a:r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414083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Efsane ve 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Köken mitleri ve anlatıları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Felaket ve bunalım anlarında bir rahatlama aracı – belirsizliğe karşı bir çözüm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Milletin kökenine dair kurguların inşası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Belirli toplumsal ilişkilerin meşrulaştırılması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390074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Siyasi ideolojiler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tr-TR" sz="2600" dirty="0" smtClean="0"/>
              <a:t>Liberalizm – bireycilik ve milletin kolektif yapısı arasında gerilim / ulusun üyeleri arasındaki eşitsizliklerin örtülmesinin aracı olarak milliyetçilik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Muhafazakârlık – burjuvazinin egemenliğindeki toplum düzeninin muhafazası için kullanılan bir araç olarak milliyetçilik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Marksizm – sınıf savaşını yok sayan ve işçi sınıfını bölen bir ideoloji / emperyalizme karşı bağımsızlık mücadelesini destekleyen bir araç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Faşizm – emperyalist bir milliyetçilik anlayışına dayanan saldırgan bir ideoloji</a:t>
            </a:r>
          </a:p>
        </p:txBody>
      </p:sp>
    </p:spTree>
    <p:extLst>
      <p:ext uri="{BB962C8B-B14F-4D97-AF65-F5344CB8AC3E}">
        <p14:creationId xmlns:p14="http://schemas.microsoft.com/office/powerpoint/2010/main" val="3943258038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</TotalTime>
  <Words>817</Words>
  <Application>Microsoft Office PowerPoint</Application>
  <PresentationFormat>Özel</PresentationFormat>
  <Paragraphs>163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Geçmişe bakış</vt:lpstr>
      <vt:lpstr>Siyaset Bilimi </vt:lpstr>
      <vt:lpstr>Millet kavramına yaklaşımlar</vt:lpstr>
      <vt:lpstr>Milliyetçiliğe iki temel yaklaşım</vt:lpstr>
      <vt:lpstr>Milliyetçilik bir ideoloji mi?</vt:lpstr>
      <vt:lpstr>Modernite ve kapitalizm</vt:lpstr>
      <vt:lpstr>Ortak dil, eğitim ve medya</vt:lpstr>
      <vt:lpstr>Toplumsal bellek ve milli tarih</vt:lpstr>
      <vt:lpstr>Efsane ve kökenler</vt:lpstr>
      <vt:lpstr>Siyasi ideolojiler</vt:lpstr>
      <vt:lpstr>Günümüzde milliyetçilik</vt:lpstr>
      <vt:lpstr>Siyaset Bilimi </vt:lpstr>
      <vt:lpstr>Tarihsel-toplumsal koşullar</vt:lpstr>
      <vt:lpstr>Sınıfsal ilişkiler</vt:lpstr>
      <vt:lpstr>Sosyoekonomik krizler ve faşizmin kitle temeli</vt:lpstr>
      <vt:lpstr>Faşizme soldan bakmak</vt:lpstr>
      <vt:lpstr>Söylemler ve iktidar yapısı</vt:lpstr>
      <vt:lpstr>Yeni Sağ</vt:lpstr>
      <vt:lpstr>Yöntemsel bireycilik ve öznellik</vt:lpstr>
      <vt:lpstr>Devlet-toplum ilişkisi</vt:lpstr>
      <vt:lpstr>Devlet-piyasa ilişkisi</vt:lpstr>
      <vt:lpstr>Yeni Sağ tarihin sonu mu?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22</cp:revision>
  <dcterms:created xsi:type="dcterms:W3CDTF">2018-06-19T11:27:11Z</dcterms:created>
  <dcterms:modified xsi:type="dcterms:W3CDTF">2021-05-03T09:01:33Z</dcterms:modified>
</cp:coreProperties>
</file>