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18" r:id="rId4"/>
    <p:sldId id="299" r:id="rId5"/>
    <p:sldId id="345" r:id="rId6"/>
    <p:sldId id="303" r:id="rId7"/>
    <p:sldId id="319" r:id="rId8"/>
    <p:sldId id="339" r:id="rId9"/>
    <p:sldId id="304" r:id="rId10"/>
    <p:sldId id="320" r:id="rId11"/>
    <p:sldId id="341" r:id="rId12"/>
    <p:sldId id="342" r:id="rId13"/>
    <p:sldId id="343" r:id="rId14"/>
    <p:sldId id="272" r:id="rId15"/>
    <p:sldId id="274" r:id="rId16"/>
    <p:sldId id="276" r:id="rId17"/>
    <p:sldId id="314" r:id="rId18"/>
    <p:sldId id="347" r:id="rId19"/>
    <p:sldId id="322" r:id="rId20"/>
    <p:sldId id="348" r:id="rId21"/>
    <p:sldId id="350" r:id="rId22"/>
    <p:sldId id="323" r:id="rId23"/>
    <p:sldId id="285" r:id="rId24"/>
    <p:sldId id="349" r:id="rId25"/>
    <p:sldId id="324" r:id="rId26"/>
    <p:sldId id="346" r:id="rId27"/>
    <p:sldId id="337"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transition>
    <p:wipe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10/5/2019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pPr/>
              <a:t>10/5/2019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10/5/2019</a:t>
            </a:fld>
            <a:endParaRPr lang="en-US" dirty="0"/>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10/5/2019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ransition>
    <p:wipe dir="d"/>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860765" y="2404534"/>
            <a:ext cx="6413237" cy="1646302"/>
          </a:xfrm>
        </p:spPr>
        <p:txBody>
          <a:bodyPr/>
          <a:lstStyle/>
          <a:p>
            <a:r>
              <a:rPr lang="tr-TR" b="1" dirty="0" err="1" smtClean="0">
                <a:solidFill>
                  <a:schemeClr val="accent2">
                    <a:lumMod val="75000"/>
                  </a:schemeClr>
                </a:solidFill>
              </a:rPr>
              <a:t>İlkyazma</a:t>
            </a:r>
            <a:r>
              <a:rPr lang="tr-TR" b="1" dirty="0" smtClean="0">
                <a:solidFill>
                  <a:schemeClr val="accent2">
                    <a:lumMod val="75000"/>
                  </a:schemeClr>
                </a:solidFill>
              </a:rPr>
              <a:t> Öğretiminin Temel Bileşenleri </a:t>
            </a:r>
            <a:endParaRPr lang="tr-TR" b="1" dirty="0">
              <a:solidFill>
                <a:schemeClr val="accent2">
                  <a:lumMod val="75000"/>
                </a:schemeClr>
              </a:solidFill>
            </a:endParaRPr>
          </a:p>
        </p:txBody>
      </p:sp>
      <p:sp>
        <p:nvSpPr>
          <p:cNvPr id="3" name="Alt Başlık 2"/>
          <p:cNvSpPr>
            <a:spLocks noGrp="1"/>
          </p:cNvSpPr>
          <p:nvPr>
            <p:ph type="subTitle" idx="1"/>
          </p:nvPr>
        </p:nvSpPr>
        <p:spPr>
          <a:xfrm>
            <a:off x="1507067" y="4385684"/>
            <a:ext cx="7766936" cy="1096899"/>
          </a:xfrm>
        </p:spPr>
        <p:txBody>
          <a:bodyPr>
            <a:normAutofit/>
          </a:bodyPr>
          <a:lstStyle/>
          <a:p>
            <a:r>
              <a:rPr lang="tr-TR" sz="4000" b="1" dirty="0" smtClean="0">
                <a:solidFill>
                  <a:schemeClr val="accent1">
                    <a:lumMod val="75000"/>
                  </a:schemeClr>
                </a:solidFill>
              </a:rPr>
              <a:t>Prof. Dr. Firdevs GÜNEŞ</a:t>
            </a:r>
          </a:p>
        </p:txBody>
      </p:sp>
    </p:spTree>
    <p:extLst>
      <p:ext uri="{BB962C8B-B14F-4D97-AF65-F5344CB8AC3E}">
        <p14:creationId xmlns="" xmlns:p14="http://schemas.microsoft.com/office/powerpoint/2010/main" val="1419410955"/>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a:t>
            </a:r>
            <a:r>
              <a:rPr lang="tr-TR" b="1" dirty="0" err="1" smtClean="0">
                <a:solidFill>
                  <a:schemeClr val="accent2">
                    <a:lumMod val="75000"/>
                  </a:schemeClr>
                </a:solidFill>
              </a:rPr>
              <a:t>İlkyazma</a:t>
            </a:r>
            <a:r>
              <a:rPr lang="tr-TR" b="1" dirty="0" smtClean="0">
                <a:solidFill>
                  <a:schemeClr val="accent2">
                    <a:lumMod val="75000"/>
                  </a:schemeClr>
                </a:solidFill>
              </a:rPr>
              <a:t> Öğretimi</a:t>
            </a:r>
            <a:endParaRPr lang="tr-TR" dirty="0"/>
          </a:p>
        </p:txBody>
      </p:sp>
      <p:sp>
        <p:nvSpPr>
          <p:cNvPr id="5" name="4 İçerik Yer Tutucusu"/>
          <p:cNvSpPr>
            <a:spLocks noGrp="1"/>
          </p:cNvSpPr>
          <p:nvPr>
            <p:ph idx="1"/>
          </p:nvPr>
        </p:nvSpPr>
        <p:spPr>
          <a:xfrm>
            <a:off x="781836" y="1358537"/>
            <a:ext cx="9211250" cy="4624252"/>
          </a:xfrm>
        </p:spPr>
        <p:txBody>
          <a:bodyPr>
            <a:normAutofit fontScale="92500" lnSpcReduction="20000"/>
          </a:bodyPr>
          <a:lstStyle/>
          <a:p>
            <a:r>
              <a:rPr lang="tr-TR" sz="2400" dirty="0" err="1" smtClean="0">
                <a:solidFill>
                  <a:schemeClr val="tx1"/>
                </a:solidFill>
              </a:rPr>
              <a:t>İlkyazma</a:t>
            </a:r>
            <a:r>
              <a:rPr lang="tr-TR" sz="2400" dirty="0" smtClean="0">
                <a:solidFill>
                  <a:schemeClr val="tx1"/>
                </a:solidFill>
              </a:rPr>
              <a:t> </a:t>
            </a:r>
            <a:r>
              <a:rPr lang="tr-TR" sz="2400" dirty="0" smtClean="0">
                <a:solidFill>
                  <a:schemeClr val="tx1"/>
                </a:solidFill>
              </a:rPr>
              <a:t>öğretiminde harf, kelime ve metin gibi basitten karmaşığa doğru gidilmektedir. </a:t>
            </a:r>
            <a:endParaRPr lang="tr-TR" sz="2400" dirty="0" smtClean="0">
              <a:solidFill>
                <a:schemeClr val="tx1"/>
              </a:solidFill>
            </a:endParaRPr>
          </a:p>
          <a:p>
            <a:r>
              <a:rPr lang="tr-TR" sz="2400" dirty="0" smtClean="0">
                <a:solidFill>
                  <a:schemeClr val="tx1"/>
                </a:solidFill>
              </a:rPr>
              <a:t>Yazma </a:t>
            </a:r>
            <a:r>
              <a:rPr lang="tr-TR" sz="2400" dirty="0" smtClean="0">
                <a:solidFill>
                  <a:schemeClr val="tx1"/>
                </a:solidFill>
              </a:rPr>
              <a:t>işleminin fiziksel </a:t>
            </a:r>
            <a:r>
              <a:rPr lang="tr-TR" sz="2400" dirty="0" smtClean="0">
                <a:solidFill>
                  <a:schemeClr val="tx1"/>
                </a:solidFill>
              </a:rPr>
              <a:t>boyutu öne çıkmakta </a:t>
            </a:r>
            <a:r>
              <a:rPr lang="tr-TR" sz="2400" dirty="0" smtClean="0">
                <a:solidFill>
                  <a:schemeClr val="tx1"/>
                </a:solidFill>
              </a:rPr>
              <a:t>ve çalışmaların % 60’ını oluşturmaktadır. </a:t>
            </a:r>
            <a:endParaRPr lang="tr-TR" sz="2400" dirty="0" smtClean="0">
              <a:solidFill>
                <a:schemeClr val="tx1"/>
              </a:solidFill>
            </a:endParaRPr>
          </a:p>
          <a:p>
            <a:r>
              <a:rPr lang="tr-TR" sz="2400" dirty="0" smtClean="0">
                <a:solidFill>
                  <a:schemeClr val="tx1"/>
                </a:solidFill>
              </a:rPr>
              <a:t>Özellikle  </a:t>
            </a:r>
            <a:r>
              <a:rPr lang="tr-TR" sz="2400" dirty="0" smtClean="0">
                <a:solidFill>
                  <a:schemeClr val="tx1"/>
                </a:solidFill>
              </a:rPr>
              <a:t>resim ve çizgileri ayırt etme, kalem tutma, el hareketleri, dik ve eğik çizgiler çizme, harflerin yazılış yönleri, kopyalama, harflere bakarak yazma ve zihinden yazma becerileri üzerinde durulmaktadır. </a:t>
            </a:r>
            <a:endParaRPr lang="tr-TR" sz="2400" dirty="0" smtClean="0">
              <a:solidFill>
                <a:schemeClr val="tx1"/>
              </a:solidFill>
            </a:endParaRPr>
          </a:p>
          <a:p>
            <a:r>
              <a:rPr lang="tr-TR" sz="2400" dirty="0" smtClean="0">
                <a:solidFill>
                  <a:schemeClr val="tx1"/>
                </a:solidFill>
              </a:rPr>
              <a:t>Ardından </a:t>
            </a:r>
            <a:r>
              <a:rPr lang="tr-TR" sz="2400" dirty="0" smtClean="0">
                <a:solidFill>
                  <a:schemeClr val="tx1"/>
                </a:solidFill>
              </a:rPr>
              <a:t>büyük ve küçük harfleri yazma, harfleri birleştirerek hece, kelime ve cümle oluşturma çalışmalarına ağırlık verilmektedir. </a:t>
            </a:r>
            <a:endParaRPr lang="tr-TR" sz="2400" dirty="0" smtClean="0">
              <a:solidFill>
                <a:schemeClr val="tx1"/>
              </a:solidFill>
            </a:endParaRPr>
          </a:p>
          <a:p>
            <a:r>
              <a:rPr lang="tr-TR" sz="2400" dirty="0" smtClean="0">
                <a:solidFill>
                  <a:schemeClr val="tx1"/>
                </a:solidFill>
              </a:rPr>
              <a:t>Böylece </a:t>
            </a:r>
            <a:r>
              <a:rPr lang="tr-TR" sz="2400" dirty="0" smtClean="0">
                <a:solidFill>
                  <a:schemeClr val="tx1"/>
                </a:solidFill>
              </a:rPr>
              <a:t>yazma ile ilgili  temel becerilerin kazandırılmasına çalışılmaktadır</a:t>
            </a:r>
            <a:r>
              <a:rPr lang="tr-TR" sz="2400" dirty="0" smtClean="0">
                <a:solidFill>
                  <a:schemeClr val="tx1"/>
                </a:solidFill>
              </a:rPr>
              <a:t>.</a:t>
            </a:r>
          </a:p>
          <a:p>
            <a:r>
              <a:rPr lang="tr-TR" sz="2400" dirty="0" smtClean="0">
                <a:solidFill>
                  <a:schemeClr val="tx1"/>
                </a:solidFill>
              </a:rPr>
              <a:t>Bu </a:t>
            </a:r>
            <a:r>
              <a:rPr lang="tr-TR" sz="2400" dirty="0" smtClean="0">
                <a:solidFill>
                  <a:schemeClr val="tx1"/>
                </a:solidFill>
              </a:rPr>
              <a:t>becerilerin zamanla geliştirilmesi, günlük yaşama aktarılması ve öğrencilerin </a:t>
            </a:r>
            <a:r>
              <a:rPr lang="tr-TR" sz="2400" dirty="0" smtClean="0">
                <a:solidFill>
                  <a:schemeClr val="tx1"/>
                </a:solidFill>
              </a:rPr>
              <a:t>giderek </a:t>
            </a:r>
            <a:r>
              <a:rPr lang="tr-TR" sz="2400" dirty="0" smtClean="0">
                <a:solidFill>
                  <a:schemeClr val="tx1"/>
                </a:solidFill>
              </a:rPr>
              <a:t>iyi yazar </a:t>
            </a:r>
            <a:r>
              <a:rPr lang="tr-TR" sz="2400" dirty="0" smtClean="0">
                <a:solidFill>
                  <a:schemeClr val="tx1"/>
                </a:solidFill>
              </a:rPr>
              <a:t>olmaları </a:t>
            </a:r>
            <a:r>
              <a:rPr lang="tr-TR" sz="2400" dirty="0" smtClean="0">
                <a:solidFill>
                  <a:schemeClr val="tx1"/>
                </a:solidFill>
              </a:rPr>
              <a:t>beklenmektedir. </a:t>
            </a:r>
          </a:p>
          <a:p>
            <a:endParaRPr lang="tr-TR"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Temel Bileşenler</a:t>
            </a:r>
            <a:r>
              <a:rPr lang="tr-TR" b="1" dirty="0" smtClean="0">
                <a:solidFill>
                  <a:schemeClr val="accent2">
                    <a:lumMod val="75000"/>
                  </a:schemeClr>
                </a:solidFill>
              </a:rPr>
              <a:t>i</a:t>
            </a:r>
            <a:endParaRPr lang="tr-TR" dirty="0"/>
          </a:p>
        </p:txBody>
      </p:sp>
      <p:sp>
        <p:nvSpPr>
          <p:cNvPr id="3" name="2 İçerik Yer Tutucusu"/>
          <p:cNvSpPr>
            <a:spLocks noGrp="1"/>
          </p:cNvSpPr>
          <p:nvPr>
            <p:ph idx="1"/>
          </p:nvPr>
        </p:nvSpPr>
        <p:spPr>
          <a:xfrm>
            <a:off x="677333" y="1293223"/>
            <a:ext cx="8819363" cy="4624251"/>
          </a:xfrm>
        </p:spPr>
        <p:txBody>
          <a:bodyPr>
            <a:normAutofit fontScale="92500" lnSpcReduction="20000"/>
          </a:bodyPr>
          <a:lstStyle/>
          <a:p>
            <a:pPr algn="just"/>
            <a:r>
              <a:rPr lang="tr-TR" sz="2400" dirty="0" smtClean="0">
                <a:solidFill>
                  <a:schemeClr val="tx1"/>
                </a:solidFill>
              </a:rPr>
              <a:t>Yazma </a:t>
            </a:r>
            <a:r>
              <a:rPr lang="tr-TR" sz="2400" dirty="0" smtClean="0">
                <a:solidFill>
                  <a:schemeClr val="tx1"/>
                </a:solidFill>
              </a:rPr>
              <a:t>zihinsel,görsel-algısal </a:t>
            </a:r>
            <a:r>
              <a:rPr lang="tr-TR" sz="2400" dirty="0" smtClean="0">
                <a:solidFill>
                  <a:schemeClr val="tx1"/>
                </a:solidFill>
              </a:rPr>
              <a:t>ve fiziksel olmak üzere üç bileşenden oluşmaktadır. Bunlara yazmanın alt alanları ya da boyutları da denilmektedir. </a:t>
            </a:r>
            <a:endParaRPr lang="tr-TR" sz="2400" dirty="0" smtClean="0">
              <a:solidFill>
                <a:schemeClr val="tx1"/>
              </a:solidFill>
            </a:endParaRPr>
          </a:p>
          <a:p>
            <a:pPr algn="just"/>
            <a:r>
              <a:rPr lang="tr-TR" sz="2400" dirty="0" smtClean="0">
                <a:solidFill>
                  <a:schemeClr val="tx1"/>
                </a:solidFill>
              </a:rPr>
              <a:t>Bunlar </a:t>
            </a:r>
            <a:r>
              <a:rPr lang="tr-TR" sz="2400" dirty="0" smtClean="0">
                <a:solidFill>
                  <a:schemeClr val="tx1"/>
                </a:solidFill>
              </a:rPr>
              <a:t>düz bir çizgi şeklinde değil iç içe geçmiş halkalar </a:t>
            </a:r>
            <a:r>
              <a:rPr lang="tr-TR" sz="2400" dirty="0" smtClean="0">
                <a:solidFill>
                  <a:schemeClr val="tx1"/>
                </a:solidFill>
              </a:rPr>
              <a:t>halindedir. Karşılıklı </a:t>
            </a:r>
            <a:r>
              <a:rPr lang="tr-TR" sz="2400" dirty="0" smtClean="0">
                <a:solidFill>
                  <a:schemeClr val="tx1"/>
                </a:solidFill>
              </a:rPr>
              <a:t>olarak birbirini </a:t>
            </a:r>
            <a:r>
              <a:rPr lang="tr-TR" sz="2400" dirty="0" smtClean="0">
                <a:solidFill>
                  <a:schemeClr val="tx1"/>
                </a:solidFill>
              </a:rPr>
              <a:t>etkilemekte  </a:t>
            </a:r>
            <a:r>
              <a:rPr lang="tr-TR" sz="2400" dirty="0" smtClean="0">
                <a:solidFill>
                  <a:schemeClr val="tx1"/>
                </a:solidFill>
              </a:rPr>
              <a:t>ve yazma sürecini yönlendirmektedir (</a:t>
            </a:r>
            <a:r>
              <a:rPr lang="tr-TR" sz="2400" dirty="0" err="1" smtClean="0">
                <a:solidFill>
                  <a:schemeClr val="tx1"/>
                </a:solidFill>
              </a:rPr>
              <a:t>D’Ignazio</a:t>
            </a:r>
            <a:r>
              <a:rPr lang="tr-TR" sz="2400" dirty="0" smtClean="0">
                <a:solidFill>
                  <a:schemeClr val="tx1"/>
                </a:solidFill>
              </a:rPr>
              <a:t> ve Martin, 2018</a:t>
            </a:r>
            <a:r>
              <a:rPr lang="tr-TR" sz="2400" dirty="0" smtClean="0">
                <a:solidFill>
                  <a:schemeClr val="tx1"/>
                </a:solidFill>
              </a:rPr>
              <a:t>).</a:t>
            </a:r>
          </a:p>
          <a:p>
            <a:pPr algn="just"/>
            <a:r>
              <a:rPr lang="tr-TR" sz="2400" dirty="0" smtClean="0">
                <a:solidFill>
                  <a:schemeClr val="tx1"/>
                </a:solidFill>
              </a:rPr>
              <a:t> </a:t>
            </a:r>
            <a:r>
              <a:rPr lang="tr-TR" sz="2400" dirty="0" smtClean="0">
                <a:solidFill>
                  <a:schemeClr val="tx1"/>
                </a:solidFill>
              </a:rPr>
              <a:t>Yazma becerileri ise bu bileşenlerin işbirliği içinde çalışması sonucu geliştirilmektedir. </a:t>
            </a:r>
            <a:endParaRPr lang="tr-TR" sz="2400" dirty="0" smtClean="0">
              <a:solidFill>
                <a:schemeClr val="tx1"/>
              </a:solidFill>
            </a:endParaRPr>
          </a:p>
          <a:p>
            <a:pPr algn="just"/>
            <a:r>
              <a:rPr lang="tr-TR" sz="2400" dirty="0" smtClean="0">
                <a:solidFill>
                  <a:schemeClr val="tx1"/>
                </a:solidFill>
              </a:rPr>
              <a:t>Her  </a:t>
            </a:r>
            <a:r>
              <a:rPr lang="tr-TR" sz="2400" dirty="0" smtClean="0">
                <a:solidFill>
                  <a:schemeClr val="tx1"/>
                </a:solidFill>
              </a:rPr>
              <a:t>alanda kullanılan yöntem ve teknikler farklıdır. </a:t>
            </a:r>
            <a:endParaRPr lang="tr-TR" sz="2400" dirty="0" smtClean="0">
              <a:solidFill>
                <a:schemeClr val="tx1"/>
              </a:solidFill>
            </a:endParaRPr>
          </a:p>
          <a:p>
            <a:pPr algn="just"/>
            <a:r>
              <a:rPr lang="tr-TR" sz="2400" dirty="0" smtClean="0">
                <a:solidFill>
                  <a:schemeClr val="tx1"/>
                </a:solidFill>
              </a:rPr>
              <a:t>Yazma </a:t>
            </a:r>
            <a:r>
              <a:rPr lang="tr-TR" sz="2400" dirty="0" smtClean="0">
                <a:solidFill>
                  <a:schemeClr val="tx1"/>
                </a:solidFill>
              </a:rPr>
              <a:t>sırasında bir taraftan zihindeki bilgi ve  beceriler harekete geçirilmekte, bir taraftan görsel ve algısal kontroller yapılmakta, bir taraftan da fiziksel beceriler kullanılarak yazı üretilmektedir. </a:t>
            </a:r>
            <a:endParaRPr lang="tr-TR" sz="2400" dirty="0" smtClean="0">
              <a:solidFill>
                <a:schemeClr val="tx1"/>
              </a:solidFill>
            </a:endParaRPr>
          </a:p>
          <a:p>
            <a:pPr algn="just"/>
            <a:r>
              <a:rPr lang="tr-TR" sz="2400" dirty="0" err="1" smtClean="0">
                <a:solidFill>
                  <a:schemeClr val="tx1"/>
                </a:solidFill>
              </a:rPr>
              <a:t>İ</a:t>
            </a:r>
            <a:r>
              <a:rPr lang="tr-TR" sz="2400" dirty="0" err="1" smtClean="0">
                <a:solidFill>
                  <a:schemeClr val="tx1"/>
                </a:solidFill>
              </a:rPr>
              <a:t>lkyazma</a:t>
            </a:r>
            <a:r>
              <a:rPr lang="tr-TR" sz="2400" dirty="0" smtClean="0">
                <a:solidFill>
                  <a:schemeClr val="tx1"/>
                </a:solidFill>
              </a:rPr>
              <a:t> </a:t>
            </a:r>
            <a:r>
              <a:rPr lang="tr-TR" sz="2400" dirty="0" smtClean="0">
                <a:solidFill>
                  <a:schemeClr val="tx1"/>
                </a:solidFill>
              </a:rPr>
              <a:t>öğretiminde üç alana da </a:t>
            </a:r>
            <a:r>
              <a:rPr lang="tr-TR" sz="2400" dirty="0" smtClean="0">
                <a:solidFill>
                  <a:schemeClr val="tx1"/>
                </a:solidFill>
              </a:rPr>
              <a:t>önem verilmektedir</a:t>
            </a:r>
            <a:r>
              <a:rPr lang="tr-TR" sz="2400" dirty="0" smtClean="0">
                <a:solidFill>
                  <a:schemeClr val="tx1"/>
                </a:solidFill>
              </a:rPr>
              <a:t>. </a:t>
            </a:r>
          </a:p>
          <a:p>
            <a:endParaRPr lang="tr-TR" sz="2400" dirty="0" smtClean="0">
              <a:solidFill>
                <a:schemeClr val="tx1"/>
              </a:solidFill>
            </a:endParaRPr>
          </a:p>
        </p:txBody>
      </p:sp>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a:t>
            </a:r>
            <a:r>
              <a:rPr lang="tr-TR" b="1" dirty="0" err="1" smtClean="0">
                <a:solidFill>
                  <a:schemeClr val="accent2">
                    <a:lumMod val="75000"/>
                  </a:schemeClr>
                </a:solidFill>
              </a:rPr>
              <a:t>İlkyazmanın</a:t>
            </a:r>
            <a:r>
              <a:rPr lang="tr-TR" b="1" dirty="0" smtClean="0">
                <a:solidFill>
                  <a:schemeClr val="accent2">
                    <a:lumMod val="75000"/>
                  </a:schemeClr>
                </a:solidFill>
              </a:rPr>
              <a:t> Temel Bileşenleri</a:t>
            </a:r>
            <a:endParaRPr lang="tr-TR" dirty="0"/>
          </a:p>
        </p:txBody>
      </p:sp>
      <p:pic>
        <p:nvPicPr>
          <p:cNvPr id="4" name="3 İçerik Yer Tutucusu"/>
          <p:cNvPicPr>
            <a:picLocks noGrp="1"/>
          </p:cNvPicPr>
          <p:nvPr>
            <p:ph idx="1"/>
          </p:nvPr>
        </p:nvPicPr>
        <p:blipFill>
          <a:blip r:embed="rId2"/>
          <a:srcRect/>
          <a:stretch>
            <a:fillRect/>
          </a:stretch>
        </p:blipFill>
        <p:spPr bwMode="auto">
          <a:xfrm>
            <a:off x="3107039" y="1528763"/>
            <a:ext cx="4666648" cy="4513262"/>
          </a:xfrm>
          <a:prstGeom prst="rect">
            <a:avLst/>
          </a:prstGeom>
          <a:noFill/>
          <a:ln w="9525">
            <a:noFill/>
            <a:miter lim="800000"/>
            <a:headEnd/>
            <a:tailEnd/>
          </a:ln>
        </p:spPr>
      </p:pic>
    </p:spTree>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chemeClr val="accent2">
                    <a:lumMod val="75000"/>
                  </a:schemeClr>
                </a:solidFill>
              </a:rPr>
              <a:t>İlkyazma</a:t>
            </a:r>
            <a:r>
              <a:rPr lang="tr-TR" b="1" dirty="0" smtClean="0">
                <a:solidFill>
                  <a:schemeClr val="accent2">
                    <a:lumMod val="75000"/>
                  </a:schemeClr>
                </a:solidFill>
              </a:rPr>
              <a:t> Öğretiminin Temel Bileşenleri</a:t>
            </a:r>
            <a:endParaRPr lang="tr-TR" dirty="0"/>
          </a:p>
        </p:txBody>
      </p:sp>
      <p:sp>
        <p:nvSpPr>
          <p:cNvPr id="3" name="2 İçerik Yer Tutucusu"/>
          <p:cNvSpPr>
            <a:spLocks noGrp="1"/>
          </p:cNvSpPr>
          <p:nvPr>
            <p:ph idx="1"/>
          </p:nvPr>
        </p:nvSpPr>
        <p:spPr>
          <a:xfrm>
            <a:off x="677333" y="1214846"/>
            <a:ext cx="9250437" cy="5016137"/>
          </a:xfrm>
        </p:spPr>
        <p:txBody>
          <a:bodyPr>
            <a:normAutofit fontScale="70000" lnSpcReduction="20000"/>
          </a:bodyPr>
          <a:lstStyle/>
          <a:p>
            <a:pPr>
              <a:buNone/>
            </a:pPr>
            <a:endParaRPr lang="tr-TR" sz="2800" dirty="0" smtClean="0">
              <a:solidFill>
                <a:srgbClr val="FF0000"/>
              </a:solidFill>
            </a:endParaRPr>
          </a:p>
          <a:p>
            <a:pPr>
              <a:buNone/>
            </a:pPr>
            <a:r>
              <a:rPr lang="tr-TR" sz="3400" dirty="0" smtClean="0">
                <a:solidFill>
                  <a:srgbClr val="FF0000"/>
                </a:solidFill>
              </a:rPr>
              <a:t>Zihinsel Alan</a:t>
            </a:r>
          </a:p>
          <a:p>
            <a:pPr algn="just"/>
            <a:r>
              <a:rPr lang="tr-TR" sz="2800" b="1" i="1" dirty="0" smtClean="0">
                <a:solidFill>
                  <a:schemeClr val="tx1"/>
                </a:solidFill>
              </a:rPr>
              <a:t>Zihinde </a:t>
            </a:r>
            <a:r>
              <a:rPr lang="tr-TR" sz="2800" b="1" i="1" dirty="0" smtClean="0">
                <a:solidFill>
                  <a:schemeClr val="tx1"/>
                </a:solidFill>
              </a:rPr>
              <a:t>Harf Görüntüleri Deposu Oluşturma</a:t>
            </a:r>
            <a:r>
              <a:rPr lang="tr-TR" sz="2800" i="1" dirty="0" smtClean="0">
                <a:solidFill>
                  <a:schemeClr val="tx1"/>
                </a:solidFill>
              </a:rPr>
              <a:t>: </a:t>
            </a:r>
            <a:r>
              <a:rPr lang="tr-TR" sz="2800" dirty="0" err="1" smtClean="0">
                <a:solidFill>
                  <a:schemeClr val="tx1"/>
                </a:solidFill>
              </a:rPr>
              <a:t>İlkyazma</a:t>
            </a:r>
            <a:r>
              <a:rPr lang="tr-TR" sz="2800" dirty="0" smtClean="0">
                <a:solidFill>
                  <a:schemeClr val="tx1"/>
                </a:solidFill>
              </a:rPr>
              <a:t> öğretimi harflerin zihinde görüntülerini </a:t>
            </a:r>
            <a:r>
              <a:rPr lang="tr-TR" sz="2800" dirty="0" smtClean="0">
                <a:solidFill>
                  <a:schemeClr val="tx1"/>
                </a:solidFill>
              </a:rPr>
              <a:t>oluşturmakla </a:t>
            </a:r>
            <a:r>
              <a:rPr lang="tr-TR" sz="2800" dirty="0" smtClean="0">
                <a:solidFill>
                  <a:schemeClr val="tx1"/>
                </a:solidFill>
              </a:rPr>
              <a:t>başlar.</a:t>
            </a:r>
            <a:r>
              <a:rPr lang="tr-TR" sz="2800" dirty="0" smtClean="0">
                <a:solidFill>
                  <a:schemeClr val="tx1"/>
                </a:solidFill>
              </a:rPr>
              <a:t>B</a:t>
            </a:r>
            <a:r>
              <a:rPr lang="tr-TR" sz="2800" dirty="0" smtClean="0">
                <a:solidFill>
                  <a:schemeClr val="tx1"/>
                </a:solidFill>
              </a:rPr>
              <a:t>u </a:t>
            </a:r>
            <a:r>
              <a:rPr lang="tr-TR" sz="2800" dirty="0" smtClean="0">
                <a:solidFill>
                  <a:schemeClr val="tx1"/>
                </a:solidFill>
              </a:rPr>
              <a:t>bilgiler  yazı yazmaya rehberlik </a:t>
            </a:r>
            <a:r>
              <a:rPr lang="tr-TR" sz="2800" dirty="0" smtClean="0">
                <a:solidFill>
                  <a:schemeClr val="tx1"/>
                </a:solidFill>
              </a:rPr>
              <a:t>eder </a:t>
            </a:r>
            <a:r>
              <a:rPr lang="tr-TR" sz="2800" dirty="0" smtClean="0">
                <a:solidFill>
                  <a:schemeClr val="tx1"/>
                </a:solidFill>
              </a:rPr>
              <a:t>ve elin  hareketlerine yön </a:t>
            </a:r>
            <a:r>
              <a:rPr lang="tr-TR" sz="2800" dirty="0" smtClean="0">
                <a:solidFill>
                  <a:schemeClr val="tx1"/>
                </a:solidFill>
              </a:rPr>
              <a:t>verir.</a:t>
            </a:r>
          </a:p>
          <a:p>
            <a:pPr algn="just"/>
            <a:r>
              <a:rPr lang="tr-TR" sz="2800" dirty="0" smtClean="0">
                <a:solidFill>
                  <a:schemeClr val="tx1"/>
                </a:solidFill>
              </a:rPr>
              <a:t> </a:t>
            </a:r>
            <a:r>
              <a:rPr lang="tr-TR" sz="2800" dirty="0" smtClean="0">
                <a:solidFill>
                  <a:schemeClr val="tx1"/>
                </a:solidFill>
              </a:rPr>
              <a:t>Bilişsel yaklaşıma göre</a:t>
            </a:r>
            <a:r>
              <a:rPr lang="tr-TR" sz="2800" b="1" i="1" dirty="0" smtClean="0">
                <a:solidFill>
                  <a:schemeClr val="tx1"/>
                </a:solidFill>
              </a:rPr>
              <a:t> </a:t>
            </a:r>
            <a:r>
              <a:rPr lang="tr-TR" sz="2800" dirty="0" smtClean="0">
                <a:solidFill>
                  <a:schemeClr val="tx1"/>
                </a:solidFill>
              </a:rPr>
              <a:t>harfleri çizmek için her harfin görüntüsü zihne yerleştirilmeli </a:t>
            </a:r>
            <a:r>
              <a:rPr lang="tr-TR" sz="2800" dirty="0" smtClean="0">
                <a:solidFill>
                  <a:schemeClr val="tx1"/>
                </a:solidFill>
              </a:rPr>
              <a:t>ve </a:t>
            </a:r>
            <a:r>
              <a:rPr lang="tr-TR" sz="2800" dirty="0" smtClean="0">
                <a:solidFill>
                  <a:schemeClr val="tx1"/>
                </a:solidFill>
              </a:rPr>
              <a:t>harf görüntüleri deposu oluşturulmalıdır (</a:t>
            </a:r>
            <a:r>
              <a:rPr lang="tr-TR" sz="2800" dirty="0" err="1" smtClean="0">
                <a:solidFill>
                  <a:schemeClr val="tx1"/>
                </a:solidFill>
              </a:rPr>
              <a:t>D’Ignazio</a:t>
            </a:r>
            <a:r>
              <a:rPr lang="tr-TR" sz="2800" dirty="0" smtClean="0">
                <a:solidFill>
                  <a:schemeClr val="tx1"/>
                </a:solidFill>
              </a:rPr>
              <a:t> ve Martin, 2018). </a:t>
            </a:r>
            <a:endParaRPr lang="tr-TR" sz="2800" dirty="0" smtClean="0">
              <a:solidFill>
                <a:schemeClr val="tx1"/>
              </a:solidFill>
            </a:endParaRPr>
          </a:p>
          <a:p>
            <a:pPr algn="just"/>
            <a:r>
              <a:rPr lang="tr-TR" sz="2800" dirty="0" smtClean="0">
                <a:solidFill>
                  <a:schemeClr val="tx1"/>
                </a:solidFill>
              </a:rPr>
              <a:t> </a:t>
            </a:r>
            <a:r>
              <a:rPr lang="tr-TR" sz="2800" dirty="0" smtClean="0">
                <a:solidFill>
                  <a:schemeClr val="tx1"/>
                </a:solidFill>
              </a:rPr>
              <a:t>Bunun için öğrencinin  harfleri sürekli görmesi, iyi tanıması, seslendirmesi, ses harf ilişkisini kurması ve zihninde yapılandırması </a:t>
            </a:r>
            <a:r>
              <a:rPr lang="tr-TR" sz="2800" dirty="0" smtClean="0">
                <a:solidFill>
                  <a:schemeClr val="tx1"/>
                </a:solidFill>
              </a:rPr>
              <a:t>gerekir. </a:t>
            </a:r>
          </a:p>
          <a:p>
            <a:pPr algn="just"/>
            <a:r>
              <a:rPr lang="tr-TR" sz="2800" dirty="0" smtClean="0">
                <a:solidFill>
                  <a:schemeClr val="tx1"/>
                </a:solidFill>
              </a:rPr>
              <a:t>S</a:t>
            </a:r>
            <a:r>
              <a:rPr lang="tr-TR" sz="2800" dirty="0" smtClean="0">
                <a:solidFill>
                  <a:schemeClr val="tx1"/>
                </a:solidFill>
              </a:rPr>
              <a:t>ınıfa </a:t>
            </a:r>
            <a:r>
              <a:rPr lang="tr-TR" sz="2800" dirty="0" smtClean="0">
                <a:solidFill>
                  <a:schemeClr val="tx1"/>
                </a:solidFill>
              </a:rPr>
              <a:t>veya öğrencinin odasına harfler tablosu asılmalı, harflerin yazım yönü elle ve oklarla gösterilmeli, harflerin  adı söylenerek havada çizilmeli, noktalarla verilen harflerin üzerinden çizme, satır çizgilerine yerleştirme, harflere bakmadan zihinden yazma gibi çalışmalar yapılmalıdır</a:t>
            </a:r>
            <a:r>
              <a:rPr lang="tr-TR" sz="2800" dirty="0" smtClean="0">
                <a:solidFill>
                  <a:schemeClr val="tx1"/>
                </a:solidFill>
              </a:rPr>
              <a:t>.</a:t>
            </a:r>
            <a:endParaRPr lang="tr-TR" sz="2800" dirty="0" smtClean="0"/>
          </a:p>
          <a:p>
            <a:endParaRPr lang="tr-TR" sz="2400" dirty="0">
              <a:solidFill>
                <a:srgbClr val="FF0000"/>
              </a:solidFill>
            </a:endParaRPr>
          </a:p>
        </p:txBody>
      </p:sp>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58592"/>
          </a:xfrm>
        </p:spPr>
        <p:txBody>
          <a:bodyPr>
            <a:normAutofit fontScale="90000"/>
          </a:bodyPr>
          <a:lstStyle/>
          <a:p>
            <a:r>
              <a:rPr lang="tr-TR" sz="4000" b="1" dirty="0" err="1" smtClean="0">
                <a:solidFill>
                  <a:schemeClr val="accent2">
                    <a:lumMod val="75000"/>
                  </a:schemeClr>
                </a:solidFill>
              </a:rPr>
              <a:t>İlkyazma</a:t>
            </a:r>
            <a:r>
              <a:rPr lang="tr-TR" sz="4000" b="1" dirty="0" smtClean="0">
                <a:solidFill>
                  <a:schemeClr val="accent2">
                    <a:lumMod val="75000"/>
                  </a:schemeClr>
                </a:solidFill>
              </a:rPr>
              <a:t> </a:t>
            </a:r>
            <a:r>
              <a:rPr lang="tr-TR" sz="4000" b="1" dirty="0" smtClean="0">
                <a:solidFill>
                  <a:schemeClr val="accent2">
                    <a:lumMod val="75000"/>
                  </a:schemeClr>
                </a:solidFill>
              </a:rPr>
              <a:t>Öğretiminin Temel Bileşenleri</a:t>
            </a:r>
            <a:endParaRPr lang="tr-TR" sz="4000" b="1" dirty="0">
              <a:solidFill>
                <a:schemeClr val="accent2">
                  <a:lumMod val="75000"/>
                </a:schemeClr>
              </a:solidFill>
            </a:endParaRPr>
          </a:p>
        </p:txBody>
      </p:sp>
      <p:sp>
        <p:nvSpPr>
          <p:cNvPr id="5" name="4 İçerik Yer Tutucusu"/>
          <p:cNvSpPr>
            <a:spLocks noGrp="1"/>
          </p:cNvSpPr>
          <p:nvPr>
            <p:ph idx="1"/>
          </p:nvPr>
        </p:nvSpPr>
        <p:spPr>
          <a:xfrm>
            <a:off x="703458" y="1188720"/>
            <a:ext cx="9877456" cy="4885509"/>
          </a:xfrm>
        </p:spPr>
        <p:txBody>
          <a:bodyPr>
            <a:noAutofit/>
          </a:bodyPr>
          <a:lstStyle/>
          <a:p>
            <a:pPr>
              <a:buNone/>
            </a:pPr>
            <a:r>
              <a:rPr lang="tr-TR" sz="2400" dirty="0" smtClean="0">
                <a:solidFill>
                  <a:srgbClr val="FF0000"/>
                </a:solidFill>
              </a:rPr>
              <a:t>Zihinsel Alan</a:t>
            </a:r>
          </a:p>
          <a:p>
            <a:r>
              <a:rPr lang="tr-TR" sz="2400" b="1" i="1" dirty="0" smtClean="0">
                <a:solidFill>
                  <a:schemeClr val="tx1"/>
                </a:solidFill>
              </a:rPr>
              <a:t>Zihinsel </a:t>
            </a:r>
            <a:r>
              <a:rPr lang="tr-TR" sz="2400" b="1" i="1" dirty="0" smtClean="0">
                <a:solidFill>
                  <a:schemeClr val="tx1"/>
                </a:solidFill>
              </a:rPr>
              <a:t>Yazı Programı (Motor </a:t>
            </a:r>
            <a:r>
              <a:rPr lang="tr-TR" sz="2400" b="1" i="1" dirty="0" smtClean="0">
                <a:solidFill>
                  <a:schemeClr val="tx1"/>
                </a:solidFill>
              </a:rPr>
              <a:t>Programı)Geliştirme</a:t>
            </a:r>
            <a:r>
              <a:rPr lang="tr-TR" sz="2400" i="1" dirty="0" smtClean="0">
                <a:solidFill>
                  <a:schemeClr val="tx1"/>
                </a:solidFill>
              </a:rPr>
              <a:t>:</a:t>
            </a:r>
            <a:r>
              <a:rPr lang="tr-TR" sz="2400" dirty="0" smtClean="0">
                <a:solidFill>
                  <a:schemeClr val="tx1"/>
                </a:solidFill>
              </a:rPr>
              <a:t>Öğrencinin </a:t>
            </a:r>
            <a:r>
              <a:rPr lang="tr-TR" sz="2400" dirty="0" smtClean="0">
                <a:solidFill>
                  <a:schemeClr val="tx1"/>
                </a:solidFill>
              </a:rPr>
              <a:t>harfleri doğru ve kurallara uygun yazması için zihninde yazma işlemini yöneten bir  yazı (motor) programı geliştirmesi </a:t>
            </a:r>
            <a:r>
              <a:rPr lang="tr-TR" sz="2400" dirty="0" smtClean="0">
                <a:solidFill>
                  <a:schemeClr val="tx1"/>
                </a:solidFill>
              </a:rPr>
              <a:t>gerekir.</a:t>
            </a:r>
          </a:p>
          <a:p>
            <a:r>
              <a:rPr lang="tr-TR" sz="2400" dirty="0" smtClean="0">
                <a:solidFill>
                  <a:schemeClr val="tx1"/>
                </a:solidFill>
              </a:rPr>
              <a:t> Zihinsel </a:t>
            </a:r>
            <a:r>
              <a:rPr lang="tr-TR" sz="2400" dirty="0" smtClean="0">
                <a:solidFill>
                  <a:schemeClr val="tx1"/>
                </a:solidFill>
              </a:rPr>
              <a:t>yazı programı kâğıt üzerinde yürütülen fiziksel motor işleyişinin soyut bir görüntüsü olarak açıklanmaktadır</a:t>
            </a:r>
            <a:r>
              <a:rPr lang="tr-TR" sz="2400" dirty="0" smtClean="0">
                <a:solidFill>
                  <a:schemeClr val="tx1"/>
                </a:solidFill>
              </a:rPr>
              <a:t>.</a:t>
            </a:r>
          </a:p>
          <a:p>
            <a:r>
              <a:rPr lang="tr-TR" sz="2400" dirty="0" smtClean="0">
                <a:solidFill>
                  <a:schemeClr val="tx1"/>
                </a:solidFill>
              </a:rPr>
              <a:t> </a:t>
            </a:r>
            <a:r>
              <a:rPr lang="tr-TR" sz="2400" dirty="0" smtClean="0">
                <a:solidFill>
                  <a:schemeClr val="tx1"/>
                </a:solidFill>
              </a:rPr>
              <a:t>Bu program bir kas grubunun özel hareketlerini içermez. Bu  programda  her harfin biçim, boy, hız gibi ölçütleri belirlenmekte ve yazma sürecinde kullanılmaktadır. </a:t>
            </a:r>
            <a:endParaRPr lang="tr-TR" sz="2400" dirty="0" smtClean="0">
              <a:solidFill>
                <a:schemeClr val="tx1"/>
              </a:solidFill>
            </a:endParaRPr>
          </a:p>
          <a:p>
            <a:r>
              <a:rPr lang="tr-TR" sz="2400" dirty="0" smtClean="0">
                <a:solidFill>
                  <a:schemeClr val="tx1"/>
                </a:solidFill>
              </a:rPr>
              <a:t>Z</a:t>
            </a:r>
            <a:r>
              <a:rPr lang="tr-TR" sz="2400" dirty="0" smtClean="0">
                <a:solidFill>
                  <a:schemeClr val="tx1"/>
                </a:solidFill>
              </a:rPr>
              <a:t>ihinsel </a:t>
            </a:r>
            <a:r>
              <a:rPr lang="tr-TR" sz="2400" dirty="0" smtClean="0">
                <a:solidFill>
                  <a:schemeClr val="tx1"/>
                </a:solidFill>
              </a:rPr>
              <a:t>yazı programı</a:t>
            </a:r>
            <a:r>
              <a:rPr lang="tr-TR" sz="2400" b="1" i="1" dirty="0" smtClean="0">
                <a:solidFill>
                  <a:schemeClr val="tx1"/>
                </a:solidFill>
              </a:rPr>
              <a:t> </a:t>
            </a:r>
            <a:r>
              <a:rPr lang="tr-TR" sz="2400" dirty="0" smtClean="0">
                <a:solidFill>
                  <a:schemeClr val="tx1"/>
                </a:solidFill>
              </a:rPr>
              <a:t>(motor program) kâğıt üzerinde harf, işaret ve sembolleri üretme işlemlerinin bilgilerini içermektedir. </a:t>
            </a:r>
            <a:endParaRPr lang="tr-TR" sz="2400" dirty="0">
              <a:solidFill>
                <a:schemeClr val="tx1"/>
              </a:solidFill>
            </a:endParaRPr>
          </a:p>
        </p:txBody>
      </p:sp>
    </p:spTree>
    <p:extLst>
      <p:ext uri="{BB962C8B-B14F-4D97-AF65-F5344CB8AC3E}">
        <p14:creationId xmlns="" xmlns:p14="http://schemas.microsoft.com/office/powerpoint/2010/main" val="1068850653"/>
      </p:ext>
    </p:extLst>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71470"/>
          </a:xfrm>
        </p:spPr>
        <p:txBody>
          <a:bodyPr>
            <a:normAutofit/>
          </a:bodyPr>
          <a:lstStyle/>
          <a:p>
            <a:r>
              <a:rPr lang="tr-TR" b="1" dirty="0" err="1" smtClean="0">
                <a:solidFill>
                  <a:schemeClr val="accent2">
                    <a:lumMod val="75000"/>
                  </a:schemeClr>
                </a:solidFill>
              </a:rPr>
              <a:t>İlkyazma</a:t>
            </a:r>
            <a:r>
              <a:rPr lang="tr-TR" b="1" dirty="0" smtClean="0">
                <a:solidFill>
                  <a:schemeClr val="accent2">
                    <a:lumMod val="75000"/>
                  </a:schemeClr>
                </a:solidFill>
              </a:rPr>
              <a:t> </a:t>
            </a:r>
            <a:r>
              <a:rPr lang="tr-TR" b="1" dirty="0" smtClean="0">
                <a:solidFill>
                  <a:schemeClr val="accent2">
                    <a:lumMod val="75000"/>
                  </a:schemeClr>
                </a:solidFill>
              </a:rPr>
              <a:t>Öğretiminin Temel Bileşenleri </a:t>
            </a:r>
            <a:endParaRPr lang="tr-TR" b="1" dirty="0">
              <a:solidFill>
                <a:schemeClr val="accent2">
                  <a:lumMod val="75000"/>
                </a:schemeClr>
              </a:solidFill>
            </a:endParaRPr>
          </a:p>
        </p:txBody>
      </p:sp>
      <p:sp>
        <p:nvSpPr>
          <p:cNvPr id="5" name="4 İçerik Yer Tutucusu"/>
          <p:cNvSpPr>
            <a:spLocks noGrp="1"/>
          </p:cNvSpPr>
          <p:nvPr>
            <p:ph idx="1"/>
          </p:nvPr>
        </p:nvSpPr>
        <p:spPr>
          <a:xfrm>
            <a:off x="625081" y="1449978"/>
            <a:ext cx="10112588" cy="4160310"/>
          </a:xfrm>
        </p:spPr>
        <p:txBody>
          <a:bodyPr>
            <a:noAutofit/>
          </a:bodyPr>
          <a:lstStyle/>
          <a:p>
            <a:pPr>
              <a:buNone/>
            </a:pPr>
            <a:r>
              <a:rPr lang="tr-TR" sz="2400" dirty="0" smtClean="0">
                <a:solidFill>
                  <a:srgbClr val="FF0000"/>
                </a:solidFill>
              </a:rPr>
              <a:t>Zihinsel Alan</a:t>
            </a:r>
            <a:endParaRPr lang="tr-TR" sz="2400" b="1" i="1" dirty="0" smtClean="0">
              <a:solidFill>
                <a:srgbClr val="FF0000"/>
              </a:solidFill>
            </a:endParaRPr>
          </a:p>
          <a:p>
            <a:pPr algn="just"/>
            <a:r>
              <a:rPr lang="tr-TR" sz="2400" b="1" i="1" dirty="0" smtClean="0">
                <a:solidFill>
                  <a:schemeClr val="tx1"/>
                </a:solidFill>
              </a:rPr>
              <a:t>Yazma </a:t>
            </a:r>
            <a:r>
              <a:rPr lang="tr-TR" sz="2400" b="1" i="1" dirty="0" smtClean="0">
                <a:solidFill>
                  <a:schemeClr val="tx1"/>
                </a:solidFill>
              </a:rPr>
              <a:t>Sürecini Yönetme: </a:t>
            </a:r>
            <a:r>
              <a:rPr lang="tr-TR" sz="2400" dirty="0" smtClean="0">
                <a:solidFill>
                  <a:schemeClr val="tx1"/>
                </a:solidFill>
              </a:rPr>
              <a:t>Yazma sırasında bütün ön bilgi ve becerileri harekete geçirme, harfleri sıralama, hece ve kelimeler oluşturma, dil ve anlama becerilerini kullanma gibi </a:t>
            </a:r>
            <a:r>
              <a:rPr lang="tr-TR" sz="2400" dirty="0" smtClean="0">
                <a:solidFill>
                  <a:schemeClr val="tx1"/>
                </a:solidFill>
              </a:rPr>
              <a:t>işlemlerdir.</a:t>
            </a:r>
          </a:p>
          <a:p>
            <a:pPr algn="just"/>
            <a:r>
              <a:rPr lang="tr-TR" sz="2400" dirty="0" smtClean="0">
                <a:solidFill>
                  <a:schemeClr val="tx1"/>
                </a:solidFill>
              </a:rPr>
              <a:t> </a:t>
            </a:r>
            <a:r>
              <a:rPr lang="tr-TR" sz="2400" dirty="0" smtClean="0">
                <a:solidFill>
                  <a:schemeClr val="tx1"/>
                </a:solidFill>
              </a:rPr>
              <a:t>Kalemle yazmada zihnimizde her harfin  şekli, görüntüsü ve yazılış biçimi arasında ilişki </a:t>
            </a:r>
            <a:r>
              <a:rPr lang="tr-TR" sz="2400" dirty="0" smtClean="0">
                <a:solidFill>
                  <a:schemeClr val="tx1"/>
                </a:solidFill>
              </a:rPr>
              <a:t>kurulur.</a:t>
            </a:r>
          </a:p>
          <a:p>
            <a:pPr algn="just"/>
            <a:r>
              <a:rPr lang="tr-TR" sz="2400" dirty="0" smtClean="0">
                <a:solidFill>
                  <a:schemeClr val="tx1"/>
                </a:solidFill>
              </a:rPr>
              <a:t>H</a:t>
            </a:r>
            <a:r>
              <a:rPr lang="tr-TR" sz="2400" dirty="0" smtClean="0">
                <a:solidFill>
                  <a:schemeClr val="tx1"/>
                </a:solidFill>
              </a:rPr>
              <a:t>arflerin zihnimizdeki </a:t>
            </a:r>
            <a:r>
              <a:rPr lang="tr-TR" sz="2400" dirty="0" smtClean="0">
                <a:solidFill>
                  <a:schemeClr val="tx1"/>
                </a:solidFill>
              </a:rPr>
              <a:t>görüntüleri kâğıda </a:t>
            </a:r>
            <a:r>
              <a:rPr lang="tr-TR" sz="2400" dirty="0" smtClean="0">
                <a:solidFill>
                  <a:schemeClr val="tx1"/>
                </a:solidFill>
              </a:rPr>
              <a:t>çizilir. </a:t>
            </a:r>
            <a:r>
              <a:rPr lang="tr-TR" sz="2400" dirty="0" smtClean="0">
                <a:solidFill>
                  <a:schemeClr val="tx1"/>
                </a:solidFill>
              </a:rPr>
              <a:t>Bu süreçte dikkati </a:t>
            </a:r>
            <a:r>
              <a:rPr lang="tr-TR" sz="2400" dirty="0" smtClean="0">
                <a:solidFill>
                  <a:schemeClr val="tx1"/>
                </a:solidFill>
              </a:rPr>
              <a:t>yoğunlaştırma</a:t>
            </a:r>
            <a:r>
              <a:rPr lang="tr-TR" sz="2400" dirty="0" smtClean="0">
                <a:solidFill>
                  <a:schemeClr val="tx1"/>
                </a:solidFill>
              </a:rPr>
              <a:t>, </a:t>
            </a:r>
            <a:r>
              <a:rPr lang="tr-TR" sz="2400" dirty="0" smtClean="0">
                <a:solidFill>
                  <a:schemeClr val="tx1"/>
                </a:solidFill>
              </a:rPr>
              <a:t>harfleri satırlara yerleştirme, </a:t>
            </a:r>
            <a:r>
              <a:rPr lang="tr-TR" sz="2400" dirty="0" smtClean="0">
                <a:solidFill>
                  <a:schemeClr val="tx1"/>
                </a:solidFill>
              </a:rPr>
              <a:t>zamanı iyi kullanma,</a:t>
            </a:r>
            <a:r>
              <a:rPr lang="tr-TR" sz="2400" dirty="0" smtClean="0">
                <a:solidFill>
                  <a:schemeClr val="tx1"/>
                </a:solidFill>
              </a:rPr>
              <a:t> </a:t>
            </a:r>
            <a:r>
              <a:rPr lang="tr-TR" sz="2400" dirty="0" smtClean="0">
                <a:solidFill>
                  <a:schemeClr val="tx1"/>
                </a:solidFill>
              </a:rPr>
              <a:t>gibi  görsel-algısal ve motor beceriler de </a:t>
            </a:r>
            <a:r>
              <a:rPr lang="tr-TR" sz="2400" dirty="0" smtClean="0">
                <a:solidFill>
                  <a:schemeClr val="tx1"/>
                </a:solidFill>
              </a:rPr>
              <a:t>gereklidir.</a:t>
            </a:r>
          </a:p>
          <a:p>
            <a:pPr algn="just"/>
            <a:r>
              <a:rPr lang="tr-TR" sz="2400" dirty="0" smtClean="0">
                <a:solidFill>
                  <a:schemeClr val="tx1"/>
                </a:solidFill>
              </a:rPr>
              <a:t>Bu </a:t>
            </a:r>
            <a:r>
              <a:rPr lang="tr-TR" sz="2400" dirty="0" smtClean="0">
                <a:solidFill>
                  <a:schemeClr val="tx1"/>
                </a:solidFill>
              </a:rPr>
              <a:t>işlemlerin hepsini zihin </a:t>
            </a:r>
            <a:r>
              <a:rPr lang="tr-TR" sz="2400" dirty="0" smtClean="0">
                <a:solidFill>
                  <a:schemeClr val="tx1"/>
                </a:solidFill>
              </a:rPr>
              <a:t>yönetir. Yazı için </a:t>
            </a:r>
            <a:r>
              <a:rPr lang="tr-TR" sz="2400" dirty="0" smtClean="0">
                <a:solidFill>
                  <a:schemeClr val="tx1"/>
                </a:solidFill>
              </a:rPr>
              <a:t>gerekli bütün zihinsel, görsel-algısal ve motor becerilerin </a:t>
            </a:r>
            <a:r>
              <a:rPr lang="tr-TR" sz="2400" dirty="0" smtClean="0">
                <a:solidFill>
                  <a:schemeClr val="tx1"/>
                </a:solidFill>
              </a:rPr>
              <a:t>koordinasyonunu yapar.</a:t>
            </a:r>
            <a:endParaRPr lang="tr-TR" sz="2400" dirty="0" smtClean="0">
              <a:solidFill>
                <a:schemeClr val="tx1"/>
              </a:solidFill>
            </a:endParaRPr>
          </a:p>
          <a:p>
            <a:pPr>
              <a:buNone/>
            </a:pPr>
            <a:endParaRPr lang="tr-TR" sz="2400" dirty="0">
              <a:solidFill>
                <a:srgbClr val="FF0000"/>
              </a:solidFill>
            </a:endParaRPr>
          </a:p>
        </p:txBody>
      </p:sp>
    </p:spTree>
    <p:extLst>
      <p:ext uri="{BB962C8B-B14F-4D97-AF65-F5344CB8AC3E}">
        <p14:creationId xmlns="" xmlns:p14="http://schemas.microsoft.com/office/powerpoint/2010/main" val="372529585"/>
      </p:ext>
    </p:extLst>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18160"/>
            <a:ext cx="10269340" cy="1320800"/>
          </a:xfrm>
        </p:spPr>
        <p:txBody>
          <a:bodyPr>
            <a:normAutofit fontScale="90000"/>
          </a:bodyPr>
          <a:lstStyle/>
          <a:p>
            <a:r>
              <a:rPr lang="tr-TR" sz="4400" b="1" dirty="0" err="1" smtClean="0">
                <a:solidFill>
                  <a:schemeClr val="accent2">
                    <a:lumMod val="75000"/>
                  </a:schemeClr>
                </a:solidFill>
              </a:rPr>
              <a:t>İlkyazma</a:t>
            </a:r>
            <a:r>
              <a:rPr lang="tr-TR" sz="4400" b="1" dirty="0" smtClean="0">
                <a:solidFill>
                  <a:schemeClr val="accent2">
                    <a:lumMod val="75000"/>
                  </a:schemeClr>
                </a:solidFill>
              </a:rPr>
              <a:t> </a:t>
            </a:r>
            <a:r>
              <a:rPr lang="tr-TR" sz="4400" b="1" dirty="0" smtClean="0">
                <a:solidFill>
                  <a:schemeClr val="accent2">
                    <a:lumMod val="75000"/>
                  </a:schemeClr>
                </a:solidFill>
              </a:rPr>
              <a:t>Öğretiminin Temel Bileşenleri </a:t>
            </a:r>
            <a:endParaRPr lang="tr-TR" sz="4400" b="1" dirty="0">
              <a:solidFill>
                <a:schemeClr val="accent2">
                  <a:lumMod val="75000"/>
                </a:schemeClr>
              </a:solidFill>
            </a:endParaRPr>
          </a:p>
        </p:txBody>
      </p:sp>
      <p:sp>
        <p:nvSpPr>
          <p:cNvPr id="5" name="4 İçerik Yer Tutucusu"/>
          <p:cNvSpPr>
            <a:spLocks noGrp="1"/>
          </p:cNvSpPr>
          <p:nvPr>
            <p:ph idx="1"/>
          </p:nvPr>
        </p:nvSpPr>
        <p:spPr>
          <a:xfrm>
            <a:off x="807962" y="1293223"/>
            <a:ext cx="10308529" cy="4467497"/>
          </a:xfrm>
        </p:spPr>
        <p:txBody>
          <a:bodyPr>
            <a:noAutofit/>
          </a:bodyPr>
          <a:lstStyle/>
          <a:p>
            <a:pPr>
              <a:buNone/>
            </a:pPr>
            <a:r>
              <a:rPr lang="tr-TR" sz="2400" b="1" dirty="0" smtClean="0">
                <a:solidFill>
                  <a:srgbClr val="FF0000"/>
                </a:solidFill>
              </a:rPr>
              <a:t>Görsel-Algısal Alan</a:t>
            </a:r>
          </a:p>
          <a:p>
            <a:r>
              <a:rPr lang="tr-TR" sz="2400" dirty="0" smtClean="0">
                <a:solidFill>
                  <a:schemeClr val="tx1"/>
                </a:solidFill>
              </a:rPr>
              <a:t>Görsel-algısal beceriler çeşitli yönlerden ele alınır.</a:t>
            </a:r>
          </a:p>
          <a:p>
            <a:r>
              <a:rPr lang="tr-TR" sz="2400" dirty="0" smtClean="0">
                <a:solidFill>
                  <a:schemeClr val="tx1"/>
                </a:solidFill>
              </a:rPr>
              <a:t>Harflerin </a:t>
            </a:r>
            <a:r>
              <a:rPr lang="tr-TR" sz="2400" dirty="0" smtClean="0">
                <a:solidFill>
                  <a:schemeClr val="tx1"/>
                </a:solidFill>
              </a:rPr>
              <a:t>boyu, şekilleri, iki </a:t>
            </a:r>
            <a:r>
              <a:rPr lang="tr-TR" sz="2400" dirty="0" smtClean="0">
                <a:solidFill>
                  <a:schemeClr val="tx1"/>
                </a:solidFill>
              </a:rPr>
              <a:t>harf </a:t>
            </a:r>
            <a:r>
              <a:rPr lang="tr-TR" sz="2400" dirty="0" smtClean="0">
                <a:solidFill>
                  <a:schemeClr val="tx1"/>
                </a:solidFill>
              </a:rPr>
              <a:t>veya </a:t>
            </a:r>
            <a:r>
              <a:rPr lang="tr-TR" sz="2400" dirty="0" smtClean="0">
                <a:solidFill>
                  <a:schemeClr val="tx1"/>
                </a:solidFill>
              </a:rPr>
              <a:t>kelime arasındaki </a:t>
            </a:r>
            <a:r>
              <a:rPr lang="tr-TR" sz="2400" dirty="0" smtClean="0">
                <a:solidFill>
                  <a:schemeClr val="tx1"/>
                </a:solidFill>
              </a:rPr>
              <a:t>boşluklar, yazı yönü, yazı hızı  vb. </a:t>
            </a:r>
            <a:r>
              <a:rPr lang="tr-TR" sz="2400" dirty="0" smtClean="0">
                <a:solidFill>
                  <a:schemeClr val="tx1"/>
                </a:solidFill>
              </a:rPr>
              <a:t>işlemler için gereklidir.</a:t>
            </a:r>
          </a:p>
          <a:p>
            <a:r>
              <a:rPr lang="tr-TR" sz="2400" dirty="0" smtClean="0">
                <a:solidFill>
                  <a:schemeClr val="tx1"/>
                </a:solidFill>
              </a:rPr>
              <a:t>Ö</a:t>
            </a:r>
            <a:r>
              <a:rPr lang="tr-TR" sz="2400" dirty="0" smtClean="0">
                <a:solidFill>
                  <a:schemeClr val="tx1"/>
                </a:solidFill>
              </a:rPr>
              <a:t>ğrencinin  </a:t>
            </a:r>
            <a:r>
              <a:rPr lang="tr-TR" sz="2400" dirty="0" smtClean="0">
                <a:solidFill>
                  <a:schemeClr val="tx1"/>
                </a:solidFill>
              </a:rPr>
              <a:t>yazı yazarken oturuş biçimi, el, kol gibi yazı hareketlerinin  kontrolünü </a:t>
            </a:r>
            <a:r>
              <a:rPr lang="tr-TR" sz="2400" dirty="0" smtClean="0">
                <a:solidFill>
                  <a:schemeClr val="tx1"/>
                </a:solidFill>
              </a:rPr>
              <a:t>yapma, </a:t>
            </a:r>
            <a:r>
              <a:rPr lang="tr-TR" sz="2400" dirty="0" smtClean="0">
                <a:solidFill>
                  <a:schemeClr val="tx1"/>
                </a:solidFill>
              </a:rPr>
              <a:t>görsel olarak harf çizgilerinin ve görsel alanı kontrol etme, göz hareketleri, göz sıçramaları, yazıyı gözle </a:t>
            </a:r>
            <a:r>
              <a:rPr lang="tr-TR" sz="2400" dirty="0" smtClean="0">
                <a:solidFill>
                  <a:schemeClr val="tx1"/>
                </a:solidFill>
              </a:rPr>
              <a:t>izleme,</a:t>
            </a:r>
          </a:p>
          <a:p>
            <a:r>
              <a:rPr lang="tr-TR" sz="2400" dirty="0" smtClean="0">
                <a:solidFill>
                  <a:schemeClr val="tx1"/>
                </a:solidFill>
              </a:rPr>
              <a:t>Dikkati yazı </a:t>
            </a:r>
            <a:r>
              <a:rPr lang="tr-TR" sz="2400" dirty="0" smtClean="0">
                <a:solidFill>
                  <a:schemeClr val="tx1"/>
                </a:solidFill>
              </a:rPr>
              <a:t>üzerinde </a:t>
            </a:r>
            <a:r>
              <a:rPr lang="tr-TR" sz="2400" dirty="0" smtClean="0">
                <a:solidFill>
                  <a:schemeClr val="tx1"/>
                </a:solidFill>
              </a:rPr>
              <a:t>yoğunlaştırma,zamana </a:t>
            </a:r>
            <a:r>
              <a:rPr lang="tr-TR" sz="2400" dirty="0" smtClean="0">
                <a:solidFill>
                  <a:schemeClr val="tx1"/>
                </a:solidFill>
              </a:rPr>
              <a:t>hakim olma,yazı  alanını düzenleme, sayfa düzenleme,yazı yönüne ve  satırlara yazmaya dikkat etme gibi </a:t>
            </a:r>
            <a:r>
              <a:rPr lang="tr-TR" sz="2400" dirty="0" smtClean="0">
                <a:solidFill>
                  <a:schemeClr val="tx1"/>
                </a:solidFill>
              </a:rPr>
              <a:t>işlemlere de ağırlık verilmektedir.</a:t>
            </a:r>
            <a:endParaRPr lang="tr-TR" sz="2400" dirty="0" smtClean="0">
              <a:solidFill>
                <a:schemeClr val="tx1"/>
              </a:solidFill>
            </a:endParaRPr>
          </a:p>
          <a:p>
            <a:pPr>
              <a:buNone/>
            </a:pPr>
            <a:endParaRPr lang="tr-TR" sz="2400" dirty="0">
              <a:solidFill>
                <a:srgbClr val="FF0000"/>
              </a:solidFill>
            </a:endParaRPr>
          </a:p>
        </p:txBody>
      </p:sp>
    </p:spTree>
    <p:extLst>
      <p:ext uri="{BB962C8B-B14F-4D97-AF65-F5344CB8AC3E}">
        <p14:creationId xmlns="" xmlns:p14="http://schemas.microsoft.com/office/powerpoint/2010/main" val="2189055185"/>
      </p:ext>
    </p:extLst>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61623"/>
          </a:xfrm>
        </p:spPr>
        <p:txBody>
          <a:bodyPr>
            <a:normAutofit fontScale="90000"/>
          </a:bodyPr>
          <a:lstStyle/>
          <a:p>
            <a:r>
              <a:rPr lang="tr-TR" b="1" dirty="0" smtClean="0">
                <a:solidFill>
                  <a:schemeClr val="accent2">
                    <a:lumMod val="75000"/>
                  </a:schemeClr>
                </a:solidFill>
              </a:rPr>
              <a:t>  </a:t>
            </a:r>
            <a:r>
              <a:rPr lang="tr-TR" b="1" dirty="0" err="1" smtClean="0">
                <a:solidFill>
                  <a:schemeClr val="accent2">
                    <a:lumMod val="75000"/>
                  </a:schemeClr>
                </a:solidFill>
              </a:rPr>
              <a:t>İlkyazma</a:t>
            </a:r>
            <a:r>
              <a:rPr lang="tr-TR" b="1" dirty="0" smtClean="0">
                <a:solidFill>
                  <a:schemeClr val="accent2">
                    <a:lumMod val="75000"/>
                  </a:schemeClr>
                </a:solidFill>
              </a:rPr>
              <a:t> </a:t>
            </a:r>
            <a:r>
              <a:rPr lang="tr-TR" b="1" dirty="0" smtClean="0">
                <a:solidFill>
                  <a:schemeClr val="accent2">
                    <a:lumMod val="75000"/>
                  </a:schemeClr>
                </a:solidFill>
              </a:rPr>
              <a:t>Öğretiminin Temel Bileşenleri </a:t>
            </a:r>
            <a:endParaRPr lang="tr-TR" dirty="0">
              <a:solidFill>
                <a:schemeClr val="accent2">
                  <a:lumMod val="75000"/>
                </a:schemeClr>
              </a:solidFill>
            </a:endParaRPr>
          </a:p>
        </p:txBody>
      </p:sp>
      <p:sp>
        <p:nvSpPr>
          <p:cNvPr id="3" name="İçerik Yer Tutucusu 2"/>
          <p:cNvSpPr>
            <a:spLocks noGrp="1"/>
          </p:cNvSpPr>
          <p:nvPr>
            <p:ph idx="1"/>
          </p:nvPr>
        </p:nvSpPr>
        <p:spPr>
          <a:xfrm>
            <a:off x="585893" y="1593668"/>
            <a:ext cx="9485570" cy="4101738"/>
          </a:xfrm>
        </p:spPr>
        <p:txBody>
          <a:bodyPr>
            <a:normAutofit/>
          </a:bodyPr>
          <a:lstStyle/>
          <a:p>
            <a:pPr marL="114300" indent="0" fontAlgn="ctr">
              <a:lnSpc>
                <a:spcPct val="115000"/>
              </a:lnSpc>
              <a:spcBef>
                <a:spcPts val="0"/>
              </a:spcBef>
              <a:buNone/>
              <a:tabLst>
                <a:tab pos="1596390" algn="l"/>
              </a:tabLst>
            </a:pPr>
            <a:r>
              <a:rPr lang="tr-TR" sz="2400" dirty="0" smtClean="0">
                <a:solidFill>
                  <a:srgbClr val="FF0000"/>
                </a:solidFill>
                <a:latin typeface="Arial" panose="020B0604020202020204" pitchFamily="34" charset="0"/>
              </a:rPr>
              <a:t>Fiziksel Alan</a:t>
            </a:r>
          </a:p>
          <a:p>
            <a:pPr marL="114300" indent="0" fontAlgn="ctr">
              <a:lnSpc>
                <a:spcPct val="115000"/>
              </a:lnSpc>
              <a:spcBef>
                <a:spcPts val="0"/>
              </a:spcBef>
              <a:buNone/>
              <a:tabLst>
                <a:tab pos="1596390" algn="l"/>
              </a:tabLst>
            </a:pPr>
            <a:endParaRPr lang="tr-TR" sz="2400" dirty="0" smtClean="0">
              <a:solidFill>
                <a:srgbClr val="FF0000"/>
              </a:solidFill>
              <a:latin typeface="Arial" panose="020B0604020202020204" pitchFamily="34" charset="0"/>
            </a:endParaRPr>
          </a:p>
          <a:p>
            <a:pPr marL="114300" indent="0" fontAlgn="ctr">
              <a:lnSpc>
                <a:spcPct val="115000"/>
              </a:lnSpc>
              <a:spcBef>
                <a:spcPts val="0"/>
              </a:spcBef>
              <a:tabLst>
                <a:tab pos="1596390" algn="l"/>
              </a:tabLst>
            </a:pPr>
            <a:r>
              <a:rPr lang="tr-TR" sz="2400" b="1" i="1" dirty="0" smtClean="0"/>
              <a:t>Bedensel </a:t>
            </a:r>
            <a:r>
              <a:rPr lang="tr-TR" sz="2400" b="1" i="1" dirty="0" smtClean="0"/>
              <a:t>Boyut:</a:t>
            </a:r>
            <a:r>
              <a:rPr lang="tr-TR" sz="2400" dirty="0" smtClean="0"/>
              <a:t> B</a:t>
            </a:r>
            <a:r>
              <a:rPr lang="tr-TR" sz="2400" dirty="0" smtClean="0"/>
              <a:t>üyük </a:t>
            </a:r>
            <a:r>
              <a:rPr lang="tr-TR" sz="2400" dirty="0" smtClean="0"/>
              <a:t>ve küçük kaslar ile el-kol hareketlerinin gelişimi,oturma biçimi ve kalem tutma üzerinde  </a:t>
            </a:r>
            <a:r>
              <a:rPr lang="tr-TR" sz="2400" dirty="0" smtClean="0"/>
              <a:t>durulmaktadır.</a:t>
            </a:r>
          </a:p>
          <a:p>
            <a:pPr marL="114300" indent="0" fontAlgn="ctr">
              <a:lnSpc>
                <a:spcPct val="115000"/>
              </a:lnSpc>
              <a:spcBef>
                <a:spcPts val="0"/>
              </a:spcBef>
              <a:buFont typeface="Wingdings" pitchFamily="2" charset="2"/>
              <a:buChar char="Ø"/>
              <a:tabLst>
                <a:tab pos="1596390" algn="l"/>
              </a:tabLst>
            </a:pPr>
            <a:r>
              <a:rPr lang="tr-TR" sz="2400" i="1" dirty="0" smtClean="0"/>
              <a:t> </a:t>
            </a:r>
            <a:r>
              <a:rPr lang="tr-TR" sz="2400" dirty="0" smtClean="0">
                <a:solidFill>
                  <a:schemeClr val="tx1"/>
                </a:solidFill>
              </a:rPr>
              <a:t>El ve Kol </a:t>
            </a:r>
            <a:r>
              <a:rPr lang="tr-TR" sz="2400" dirty="0" smtClean="0">
                <a:solidFill>
                  <a:schemeClr val="tx1"/>
                </a:solidFill>
              </a:rPr>
              <a:t>Hareketleri </a:t>
            </a:r>
          </a:p>
          <a:p>
            <a:pPr marL="114300" indent="0" fontAlgn="ctr">
              <a:lnSpc>
                <a:spcPct val="115000"/>
              </a:lnSpc>
              <a:spcBef>
                <a:spcPts val="0"/>
              </a:spcBef>
              <a:buFont typeface="Wingdings" pitchFamily="2" charset="2"/>
              <a:buChar char="Ø"/>
              <a:tabLst>
                <a:tab pos="1596390" algn="l"/>
              </a:tabLst>
            </a:pPr>
            <a:r>
              <a:rPr lang="tr-TR" sz="2400" dirty="0" smtClean="0">
                <a:solidFill>
                  <a:schemeClr val="tx1"/>
                </a:solidFill>
              </a:rPr>
              <a:t>Oturma </a:t>
            </a:r>
            <a:r>
              <a:rPr lang="tr-TR" sz="2400" dirty="0" smtClean="0">
                <a:solidFill>
                  <a:schemeClr val="tx1"/>
                </a:solidFill>
              </a:rPr>
              <a:t>Biçimi </a:t>
            </a:r>
          </a:p>
          <a:p>
            <a:pPr marL="114300" indent="0" fontAlgn="ctr">
              <a:lnSpc>
                <a:spcPct val="115000"/>
              </a:lnSpc>
              <a:spcBef>
                <a:spcPts val="0"/>
              </a:spcBef>
              <a:buFont typeface="Wingdings" pitchFamily="2" charset="2"/>
              <a:buChar char="Ø"/>
              <a:tabLst>
                <a:tab pos="1596390" algn="l"/>
              </a:tabLst>
            </a:pPr>
            <a:r>
              <a:rPr lang="tr-TR" sz="2400" dirty="0" smtClean="0">
                <a:solidFill>
                  <a:schemeClr val="tx1"/>
                </a:solidFill>
              </a:rPr>
              <a:t>Kalem </a:t>
            </a:r>
            <a:r>
              <a:rPr lang="tr-TR" sz="2400" dirty="0" smtClean="0">
                <a:solidFill>
                  <a:schemeClr val="tx1"/>
                </a:solidFill>
              </a:rPr>
              <a:t>Tutma </a:t>
            </a:r>
            <a:endParaRPr lang="tr-TR" sz="3400" dirty="0" smtClean="0">
              <a:solidFill>
                <a:schemeClr val="tx1"/>
              </a:solidFill>
              <a:latin typeface="Arial" panose="020B0604020202020204" pitchFamily="34" charset="0"/>
            </a:endParaRPr>
          </a:p>
          <a:p>
            <a:pPr marL="114300" indent="0" fontAlgn="ctr">
              <a:lnSpc>
                <a:spcPct val="115000"/>
              </a:lnSpc>
              <a:spcBef>
                <a:spcPts val="0"/>
              </a:spcBef>
              <a:buFont typeface="Wingdings" pitchFamily="2" charset="2"/>
              <a:buChar char="q"/>
              <a:tabLst>
                <a:tab pos="1596390" algn="l"/>
              </a:tabLst>
            </a:pPr>
            <a:endParaRPr lang="tr-TR" sz="3400" dirty="0">
              <a:solidFill>
                <a:schemeClr val="tx1"/>
              </a:solidFill>
              <a:latin typeface="Arial" panose="020B0604020202020204" pitchFamily="34" charset="0"/>
            </a:endParaRPr>
          </a:p>
        </p:txBody>
      </p:sp>
    </p:spTree>
    <p:extLst>
      <p:ext uri="{BB962C8B-B14F-4D97-AF65-F5344CB8AC3E}">
        <p14:creationId xmlns="" xmlns:p14="http://schemas.microsoft.com/office/powerpoint/2010/main" val="2755227891"/>
      </p:ext>
    </p:extLst>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9720700" cy="1320800"/>
          </a:xfrm>
        </p:spPr>
        <p:txBody>
          <a:bodyPr/>
          <a:lstStyle/>
          <a:p>
            <a:r>
              <a:rPr lang="tr-TR" b="1" dirty="0" smtClean="0">
                <a:solidFill>
                  <a:schemeClr val="accent2">
                    <a:lumMod val="75000"/>
                  </a:schemeClr>
                </a:solidFill>
              </a:rPr>
              <a:t> </a:t>
            </a:r>
            <a:r>
              <a:rPr lang="tr-TR" b="1" dirty="0" err="1" smtClean="0">
                <a:solidFill>
                  <a:schemeClr val="accent2">
                    <a:lumMod val="75000"/>
                  </a:schemeClr>
                </a:solidFill>
              </a:rPr>
              <a:t>İlkyazma</a:t>
            </a:r>
            <a:r>
              <a:rPr lang="tr-TR" b="1" dirty="0" smtClean="0">
                <a:solidFill>
                  <a:schemeClr val="accent2">
                    <a:lumMod val="75000"/>
                  </a:schemeClr>
                </a:solidFill>
              </a:rPr>
              <a:t> Öğretiminin Temel Bileşenleri </a:t>
            </a:r>
            <a:endParaRPr lang="tr-TR" b="1" dirty="0">
              <a:solidFill>
                <a:schemeClr val="accent2">
                  <a:lumMod val="50000"/>
                </a:schemeClr>
              </a:solidFill>
            </a:endParaRPr>
          </a:p>
        </p:txBody>
      </p:sp>
      <p:sp>
        <p:nvSpPr>
          <p:cNvPr id="4" name="3 İçerik Yer Tutucusu"/>
          <p:cNvSpPr>
            <a:spLocks noGrp="1"/>
          </p:cNvSpPr>
          <p:nvPr>
            <p:ph idx="1"/>
          </p:nvPr>
        </p:nvSpPr>
        <p:spPr>
          <a:xfrm>
            <a:off x="677334" y="1789611"/>
            <a:ext cx="9198186" cy="4251751"/>
          </a:xfrm>
        </p:spPr>
        <p:txBody>
          <a:bodyPr/>
          <a:lstStyle/>
          <a:p>
            <a:pPr>
              <a:buNone/>
            </a:pPr>
            <a:r>
              <a:rPr lang="tr-TR" sz="2400" dirty="0" smtClean="0">
                <a:solidFill>
                  <a:srgbClr val="FF0000"/>
                </a:solidFill>
              </a:rPr>
              <a:t>Fiziksel </a:t>
            </a:r>
            <a:r>
              <a:rPr lang="tr-TR" sz="2400" dirty="0" smtClean="0">
                <a:solidFill>
                  <a:srgbClr val="FF0000"/>
                </a:solidFill>
              </a:rPr>
              <a:t>Alan</a:t>
            </a:r>
          </a:p>
          <a:p>
            <a:pPr>
              <a:buNone/>
            </a:pPr>
            <a:endParaRPr lang="tr-TR" sz="2400" dirty="0" smtClean="0">
              <a:solidFill>
                <a:srgbClr val="FF0000"/>
              </a:solidFill>
            </a:endParaRPr>
          </a:p>
          <a:p>
            <a:pPr>
              <a:buNone/>
            </a:pPr>
            <a:r>
              <a:rPr lang="tr-TR" sz="2400" b="1" i="1" dirty="0" smtClean="0">
                <a:solidFill>
                  <a:schemeClr val="tx1"/>
                </a:solidFill>
              </a:rPr>
              <a:t>Materyal </a:t>
            </a:r>
            <a:r>
              <a:rPr lang="tr-TR" sz="2400" b="1" dirty="0" smtClean="0">
                <a:solidFill>
                  <a:schemeClr val="tx1"/>
                </a:solidFill>
              </a:rPr>
              <a:t>: </a:t>
            </a:r>
            <a:r>
              <a:rPr lang="tr-TR" sz="2400" dirty="0" smtClean="0">
                <a:solidFill>
                  <a:schemeClr val="tx1"/>
                </a:solidFill>
              </a:rPr>
              <a:t>Materyal olarak</a:t>
            </a:r>
            <a:r>
              <a:rPr lang="tr-TR" sz="2400" b="1" dirty="0" smtClean="0">
                <a:solidFill>
                  <a:schemeClr val="tx1"/>
                </a:solidFill>
              </a:rPr>
              <a:t> </a:t>
            </a:r>
            <a:r>
              <a:rPr lang="tr-TR" sz="2400" dirty="0" smtClean="0">
                <a:solidFill>
                  <a:schemeClr val="tx1"/>
                </a:solidFill>
              </a:rPr>
              <a:t> kağıt ile </a:t>
            </a:r>
            <a:r>
              <a:rPr lang="tr-TR" sz="2400" dirty="0" smtClean="0">
                <a:solidFill>
                  <a:schemeClr val="tx1"/>
                </a:solidFill>
              </a:rPr>
              <a:t>kalem  </a:t>
            </a:r>
            <a:r>
              <a:rPr lang="tr-TR" sz="2400" dirty="0" smtClean="0">
                <a:solidFill>
                  <a:schemeClr val="tx1"/>
                </a:solidFill>
              </a:rPr>
              <a:t>üzerinde  durulmaktadır. </a:t>
            </a:r>
            <a:endParaRPr lang="tr-TR" sz="2400" dirty="0" smtClean="0">
              <a:solidFill>
                <a:schemeClr val="tx1"/>
              </a:solidFill>
            </a:endParaRPr>
          </a:p>
          <a:p>
            <a:r>
              <a:rPr lang="tr-TR" sz="2400" dirty="0" smtClean="0">
                <a:solidFill>
                  <a:schemeClr val="tx1"/>
                </a:solidFill>
              </a:rPr>
              <a:t>Kağıdın </a:t>
            </a:r>
            <a:r>
              <a:rPr lang="tr-TR" sz="2400" dirty="0" smtClean="0">
                <a:solidFill>
                  <a:schemeClr val="tx1"/>
                </a:solidFill>
              </a:rPr>
              <a:t>yazmaya uygun olması, rengi, kalınlık,incelik durumu, ışığı emmesi, silme ve düzeltme kolaylığı, </a:t>
            </a:r>
            <a:endParaRPr lang="tr-TR" sz="2400" dirty="0" smtClean="0">
              <a:solidFill>
                <a:schemeClr val="tx1"/>
              </a:solidFill>
            </a:endParaRPr>
          </a:p>
          <a:p>
            <a:r>
              <a:rPr lang="tr-TR" sz="2400" dirty="0" smtClean="0">
                <a:solidFill>
                  <a:schemeClr val="tx1"/>
                </a:solidFill>
              </a:rPr>
              <a:t>Kalemin </a:t>
            </a:r>
            <a:r>
              <a:rPr lang="tr-TR" sz="2400" dirty="0" smtClean="0">
                <a:solidFill>
                  <a:schemeClr val="tx1"/>
                </a:solidFill>
              </a:rPr>
              <a:t>kalitesi, ele uygun uzunlukta ve incelikte olması, dışının yuvarlak veya köşeli </a:t>
            </a:r>
            <a:r>
              <a:rPr lang="tr-TR" sz="2400" dirty="0" smtClean="0">
                <a:solidFill>
                  <a:schemeClr val="tx1"/>
                </a:solidFill>
              </a:rPr>
              <a:t>olması, </a:t>
            </a:r>
            <a:r>
              <a:rPr lang="tr-TR" sz="2400" dirty="0" smtClean="0">
                <a:solidFill>
                  <a:schemeClr val="tx1"/>
                </a:solidFill>
              </a:rPr>
              <a:t>renginin açık veya koyu </a:t>
            </a:r>
            <a:r>
              <a:rPr lang="tr-TR" sz="2400" dirty="0" smtClean="0">
                <a:solidFill>
                  <a:schemeClr val="tx1"/>
                </a:solidFill>
              </a:rPr>
              <a:t>olması, yumuşak </a:t>
            </a:r>
            <a:r>
              <a:rPr lang="tr-TR" sz="2400" dirty="0" smtClean="0">
                <a:solidFill>
                  <a:schemeClr val="tx1"/>
                </a:solidFill>
              </a:rPr>
              <a:t>ve koyu </a:t>
            </a:r>
            <a:r>
              <a:rPr lang="tr-TR" sz="2400" dirty="0" smtClean="0">
                <a:solidFill>
                  <a:schemeClr val="tx1"/>
                </a:solidFill>
              </a:rPr>
              <a:t>yazması vb. </a:t>
            </a:r>
            <a:r>
              <a:rPr lang="tr-TR" sz="2400" dirty="0" smtClean="0">
                <a:solidFill>
                  <a:schemeClr val="tx1"/>
                </a:solidFill>
              </a:rPr>
              <a:t>üzerinde </a:t>
            </a:r>
            <a:r>
              <a:rPr lang="tr-TR" sz="2400" dirty="0" smtClean="0">
                <a:solidFill>
                  <a:schemeClr val="tx1"/>
                </a:solidFill>
              </a:rPr>
              <a:t>durulmaktadır.</a:t>
            </a:r>
            <a:endParaRPr lang="tr-TR" sz="2400" dirty="0">
              <a:solidFill>
                <a:schemeClr val="tx1"/>
              </a:solidFill>
            </a:endParaRPr>
          </a:p>
        </p:txBody>
      </p:sp>
    </p:spTree>
    <p:extLst>
      <p:ext uri="{BB962C8B-B14F-4D97-AF65-F5344CB8AC3E}">
        <p14:creationId xmlns="" xmlns:p14="http://schemas.microsoft.com/office/powerpoint/2010/main" val="434882558"/>
      </p:ext>
    </p:extLst>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77334" y="609600"/>
            <a:ext cx="9289626" cy="1320800"/>
          </a:xfrm>
        </p:spPr>
        <p:txBody>
          <a:bodyPr/>
          <a:lstStyle/>
          <a:p>
            <a:r>
              <a:rPr lang="tr-TR" b="1" dirty="0" smtClean="0">
                <a:solidFill>
                  <a:schemeClr val="accent2">
                    <a:lumMod val="75000"/>
                  </a:schemeClr>
                </a:solidFill>
              </a:rPr>
              <a:t>  </a:t>
            </a:r>
            <a:r>
              <a:rPr lang="tr-TR" b="1" dirty="0" err="1" smtClean="0">
                <a:solidFill>
                  <a:schemeClr val="accent2">
                    <a:lumMod val="75000"/>
                  </a:schemeClr>
                </a:solidFill>
              </a:rPr>
              <a:t>İlkyazma</a:t>
            </a:r>
            <a:r>
              <a:rPr lang="tr-TR" b="1" dirty="0" smtClean="0">
                <a:solidFill>
                  <a:schemeClr val="accent2">
                    <a:lumMod val="75000"/>
                  </a:schemeClr>
                </a:solidFill>
              </a:rPr>
              <a:t> </a:t>
            </a:r>
            <a:r>
              <a:rPr lang="tr-TR" b="1" dirty="0" smtClean="0">
                <a:solidFill>
                  <a:schemeClr val="accent2">
                    <a:lumMod val="75000"/>
                  </a:schemeClr>
                </a:solidFill>
              </a:rPr>
              <a:t>Öğretiminin Temel Bileşenleri </a:t>
            </a:r>
            <a:endParaRPr lang="tr-TR" dirty="0"/>
          </a:p>
        </p:txBody>
      </p:sp>
      <p:sp>
        <p:nvSpPr>
          <p:cNvPr id="3" name="2 İçerik Yer Tutucusu"/>
          <p:cNvSpPr>
            <a:spLocks noGrp="1"/>
          </p:cNvSpPr>
          <p:nvPr>
            <p:ph idx="1"/>
          </p:nvPr>
        </p:nvSpPr>
        <p:spPr>
          <a:xfrm>
            <a:off x="860213" y="1886269"/>
            <a:ext cx="10308529" cy="3880773"/>
          </a:xfrm>
        </p:spPr>
        <p:txBody>
          <a:bodyPr>
            <a:noAutofit/>
          </a:bodyPr>
          <a:lstStyle/>
          <a:p>
            <a:pPr>
              <a:buNone/>
            </a:pPr>
            <a:r>
              <a:rPr lang="tr-TR" sz="2400" dirty="0" smtClean="0">
                <a:solidFill>
                  <a:srgbClr val="FF0000"/>
                </a:solidFill>
              </a:rPr>
              <a:t>Fiziksel Alan</a:t>
            </a:r>
            <a:endParaRPr lang="tr-TR" sz="2400" b="1" i="1" dirty="0" smtClean="0">
              <a:solidFill>
                <a:srgbClr val="FF0000"/>
              </a:solidFill>
            </a:endParaRPr>
          </a:p>
          <a:p>
            <a:r>
              <a:rPr lang="tr-TR" sz="2400" b="1" i="1" dirty="0" smtClean="0">
                <a:solidFill>
                  <a:schemeClr val="tx1"/>
                </a:solidFill>
              </a:rPr>
              <a:t>Ortam: </a:t>
            </a:r>
            <a:r>
              <a:rPr lang="tr-TR" sz="2400" dirty="0" smtClean="0">
                <a:solidFill>
                  <a:schemeClr val="tx1"/>
                </a:solidFill>
              </a:rPr>
              <a:t>Yazı yazılan ortamın, sınıf ve odanın ışığı, sıra yüksekliği, yazmaya uygunluğu,ayağın yere basması vb. önemli </a:t>
            </a:r>
            <a:r>
              <a:rPr lang="tr-TR" sz="2400" dirty="0" smtClean="0">
                <a:solidFill>
                  <a:schemeClr val="tx1"/>
                </a:solidFill>
              </a:rPr>
              <a:t>olmaktadır.</a:t>
            </a:r>
            <a:endParaRPr lang="tr-TR" sz="2400" dirty="0" smtClean="0">
              <a:solidFill>
                <a:schemeClr val="tx1"/>
              </a:solidFill>
            </a:endParaRPr>
          </a:p>
          <a:p>
            <a:r>
              <a:rPr lang="tr-TR" sz="2400" b="1" i="1" dirty="0" smtClean="0">
                <a:solidFill>
                  <a:schemeClr val="tx1"/>
                </a:solidFill>
              </a:rPr>
              <a:t> </a:t>
            </a:r>
            <a:r>
              <a:rPr lang="tr-TR" sz="2400" i="1" dirty="0" smtClean="0">
                <a:solidFill>
                  <a:schemeClr val="tx1"/>
                </a:solidFill>
              </a:rPr>
              <a:t>Işık:</a:t>
            </a:r>
            <a:r>
              <a:rPr lang="tr-TR" sz="2400" b="1" i="1" dirty="0" smtClean="0">
                <a:solidFill>
                  <a:schemeClr val="tx1"/>
                </a:solidFill>
              </a:rPr>
              <a:t> </a:t>
            </a:r>
            <a:r>
              <a:rPr lang="tr-TR" sz="2400" dirty="0" smtClean="0">
                <a:solidFill>
                  <a:schemeClr val="tx1"/>
                </a:solidFill>
              </a:rPr>
              <a:t>Gözler, doğal ışıkta, yani gündüz ışığında daha rahat </a:t>
            </a:r>
            <a:r>
              <a:rPr lang="tr-TR" sz="2400" dirty="0" smtClean="0">
                <a:solidFill>
                  <a:schemeClr val="tx1"/>
                </a:solidFill>
              </a:rPr>
              <a:t>eder.</a:t>
            </a:r>
            <a:r>
              <a:rPr lang="tr-TR" sz="2400" dirty="0" smtClean="0">
                <a:solidFill>
                  <a:schemeClr val="tx1"/>
                </a:solidFill>
              </a:rPr>
              <a:t>  Sınıfta sıra yerleşimi  ışığın öğrencilerin arkasından veya </a:t>
            </a:r>
            <a:r>
              <a:rPr lang="tr-TR" sz="2400" dirty="0" smtClean="0">
                <a:solidFill>
                  <a:schemeClr val="tx1"/>
                </a:solidFill>
              </a:rPr>
              <a:t>önünden </a:t>
            </a:r>
            <a:r>
              <a:rPr lang="tr-TR" sz="2400" dirty="0" smtClean="0">
                <a:solidFill>
                  <a:schemeClr val="tx1"/>
                </a:solidFill>
              </a:rPr>
              <a:t>değil, solundan veya sağından gelecek şekilde  yapılmalıdır</a:t>
            </a:r>
            <a:r>
              <a:rPr lang="tr-TR" sz="2400" dirty="0" smtClean="0">
                <a:solidFill>
                  <a:schemeClr val="tx1"/>
                </a:solidFill>
              </a:rPr>
              <a:t>.</a:t>
            </a:r>
          </a:p>
          <a:p>
            <a:r>
              <a:rPr lang="tr-TR" sz="2400" i="1" dirty="0" smtClean="0">
                <a:solidFill>
                  <a:schemeClr val="tx1"/>
                </a:solidFill>
              </a:rPr>
              <a:t>Sıra:</a:t>
            </a:r>
            <a:r>
              <a:rPr lang="tr-TR" sz="2400" dirty="0" smtClean="0">
                <a:solidFill>
                  <a:schemeClr val="tx1"/>
                </a:solidFill>
              </a:rPr>
              <a:t>Sıra </a:t>
            </a:r>
            <a:r>
              <a:rPr lang="tr-TR" sz="2400" dirty="0" smtClean="0">
                <a:solidFill>
                  <a:schemeClr val="tx1"/>
                </a:solidFill>
              </a:rPr>
              <a:t>yüksekliği birinci sınıf öğrencisinin boyuna uygun olmalı, oturduğunda ayağı yere değecek yükseklikte seçilmelidir</a:t>
            </a:r>
            <a:r>
              <a:rPr lang="tr-TR" sz="2400" dirty="0" smtClean="0">
                <a:solidFill>
                  <a:schemeClr val="tx1"/>
                </a:solidFill>
              </a:rPr>
              <a:t>.</a:t>
            </a:r>
          </a:p>
          <a:p>
            <a:r>
              <a:rPr lang="tr-TR" sz="2400" i="1" dirty="0" smtClean="0">
                <a:solidFill>
                  <a:schemeClr val="tx1"/>
                </a:solidFill>
              </a:rPr>
              <a:t>Gürültü ve </a:t>
            </a:r>
            <a:r>
              <a:rPr lang="tr-TR" sz="2400" i="1" dirty="0" smtClean="0">
                <a:solidFill>
                  <a:schemeClr val="tx1"/>
                </a:solidFill>
              </a:rPr>
              <a:t>Isı: </a:t>
            </a:r>
            <a:r>
              <a:rPr lang="tr-TR" sz="2400" dirty="0" smtClean="0">
                <a:solidFill>
                  <a:schemeClr val="tx1"/>
                </a:solidFill>
              </a:rPr>
              <a:t>Sessiz ortam ve uygun ısı sağlanmalıdır.</a:t>
            </a:r>
            <a:endParaRPr lang="tr-TR" sz="2400" dirty="0" smtClean="0">
              <a:solidFill>
                <a:schemeClr val="tx1"/>
              </a:solidFill>
            </a:endParaRPr>
          </a:p>
          <a:p>
            <a:pPr lvl="0">
              <a:buFont typeface="Wingdings" pitchFamily="2" charset="2"/>
              <a:buChar char="q"/>
            </a:pPr>
            <a:endParaRPr lang="tr-TR" sz="2400" i="1" dirty="0" smtClean="0">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5400" dirty="0" smtClean="0">
                <a:solidFill>
                  <a:schemeClr val="accent2"/>
                </a:solidFill>
              </a:rPr>
              <a:t>  </a:t>
            </a:r>
            <a:r>
              <a:rPr lang="tr-TR" sz="5400" b="1" dirty="0" smtClean="0">
                <a:solidFill>
                  <a:schemeClr val="accent2">
                    <a:lumMod val="75000"/>
                  </a:schemeClr>
                </a:solidFill>
              </a:rPr>
              <a:t>Giriş</a:t>
            </a:r>
            <a:r>
              <a:rPr lang="tr-TR" sz="5400" dirty="0" smtClean="0">
                <a:solidFill>
                  <a:schemeClr val="accent2">
                    <a:lumMod val="75000"/>
                  </a:schemeClr>
                </a:solidFill>
              </a:rPr>
              <a:t/>
            </a:r>
            <a:br>
              <a:rPr lang="tr-TR" sz="5400" dirty="0" smtClean="0">
                <a:solidFill>
                  <a:schemeClr val="accent2">
                    <a:lumMod val="75000"/>
                  </a:schemeClr>
                </a:solidFill>
              </a:rPr>
            </a:br>
            <a:r>
              <a:rPr lang="tr-TR" sz="5400" dirty="0" smtClean="0">
                <a:solidFill>
                  <a:schemeClr val="accent2"/>
                </a:solidFill>
              </a:rPr>
              <a:t>                      </a:t>
            </a:r>
            <a:endParaRPr lang="tr-TR" sz="5400" dirty="0">
              <a:solidFill>
                <a:schemeClr val="accent2"/>
              </a:solidFill>
            </a:endParaRPr>
          </a:p>
        </p:txBody>
      </p:sp>
      <p:sp>
        <p:nvSpPr>
          <p:cNvPr id="3" name="İçerik Yer Tutucusu 2"/>
          <p:cNvSpPr>
            <a:spLocks noGrp="1"/>
          </p:cNvSpPr>
          <p:nvPr>
            <p:ph idx="1"/>
          </p:nvPr>
        </p:nvSpPr>
        <p:spPr>
          <a:xfrm>
            <a:off x="703459" y="1528354"/>
            <a:ext cx="9890518" cy="4891831"/>
          </a:xfrm>
        </p:spPr>
        <p:txBody>
          <a:bodyPr>
            <a:normAutofit/>
          </a:bodyPr>
          <a:lstStyle/>
          <a:p>
            <a:pPr>
              <a:buFont typeface="Wingdings" pitchFamily="2" charset="2"/>
              <a:buChar char="q"/>
            </a:pPr>
            <a:r>
              <a:rPr lang="tr-TR" sz="2800" dirty="0" smtClean="0">
                <a:solidFill>
                  <a:schemeClr val="tx1"/>
                </a:solidFill>
              </a:rPr>
              <a:t>Yazma zihinde </a:t>
            </a:r>
            <a:r>
              <a:rPr lang="tr-TR" sz="2800" dirty="0" smtClean="0">
                <a:solidFill>
                  <a:schemeClr val="tx1"/>
                </a:solidFill>
              </a:rPr>
              <a:t>başlayan ve parmaklarla tamamlanan bir süreçtir.</a:t>
            </a:r>
          </a:p>
          <a:p>
            <a:pPr>
              <a:buFont typeface="Wingdings" pitchFamily="2" charset="2"/>
              <a:buChar char="q"/>
            </a:pPr>
            <a:r>
              <a:rPr lang="tr-TR" sz="2800" dirty="0" smtClean="0">
                <a:solidFill>
                  <a:schemeClr val="tx1"/>
                </a:solidFill>
              </a:rPr>
              <a:t>Bu süreçte </a:t>
            </a:r>
            <a:r>
              <a:rPr lang="tr-TR" sz="2800" dirty="0" smtClean="0">
                <a:solidFill>
                  <a:schemeClr val="tx1"/>
                </a:solidFill>
              </a:rPr>
              <a:t>duygu ve </a:t>
            </a:r>
            <a:r>
              <a:rPr lang="tr-TR" sz="2800" dirty="0" smtClean="0">
                <a:solidFill>
                  <a:schemeClr val="tx1"/>
                </a:solidFill>
              </a:rPr>
              <a:t>düşünceler </a:t>
            </a:r>
            <a:r>
              <a:rPr lang="tr-TR" sz="2800" dirty="0" smtClean="0">
                <a:solidFill>
                  <a:schemeClr val="tx1"/>
                </a:solidFill>
              </a:rPr>
              <a:t>işaretlere </a:t>
            </a:r>
            <a:r>
              <a:rPr lang="tr-TR" sz="2800" dirty="0" smtClean="0">
                <a:solidFill>
                  <a:schemeClr val="tx1"/>
                </a:solidFill>
              </a:rPr>
              <a:t>aktarılmaktadır.</a:t>
            </a:r>
          </a:p>
          <a:p>
            <a:pPr>
              <a:buFont typeface="Wingdings" pitchFamily="2" charset="2"/>
              <a:buChar char="q"/>
            </a:pPr>
            <a:r>
              <a:rPr lang="tr-TR" sz="2800" dirty="0" smtClean="0">
                <a:solidFill>
                  <a:schemeClr val="tx1"/>
                </a:solidFill>
              </a:rPr>
              <a:t> </a:t>
            </a:r>
            <a:r>
              <a:rPr lang="tr-TR" sz="2800" dirty="0" smtClean="0">
                <a:solidFill>
                  <a:schemeClr val="tx1"/>
                </a:solidFill>
              </a:rPr>
              <a:t>Y</a:t>
            </a:r>
            <a:r>
              <a:rPr lang="tr-TR" sz="2800" dirty="0" smtClean="0">
                <a:solidFill>
                  <a:schemeClr val="tx1"/>
                </a:solidFill>
              </a:rPr>
              <a:t>azma becerileri </a:t>
            </a:r>
            <a:r>
              <a:rPr lang="tr-TR" sz="2800" dirty="0" smtClean="0">
                <a:solidFill>
                  <a:schemeClr val="tx1"/>
                </a:solidFill>
              </a:rPr>
              <a:t>öğrencilerin kendilerini ifade etme, öğrenme, başkalarıyla iletişim kurma, dil, zihinsel, duygusal ve sosyal </a:t>
            </a:r>
            <a:r>
              <a:rPr lang="tr-TR" sz="2800" dirty="0" smtClean="0">
                <a:solidFill>
                  <a:schemeClr val="tx1"/>
                </a:solidFill>
              </a:rPr>
              <a:t>yönden gelişmelerine doğrudan katkı </a:t>
            </a:r>
            <a:r>
              <a:rPr lang="tr-TR" sz="2800" dirty="0" smtClean="0">
                <a:solidFill>
                  <a:schemeClr val="tx1"/>
                </a:solidFill>
              </a:rPr>
              <a:t>sağlamaktadır. </a:t>
            </a:r>
            <a:endParaRPr lang="tr-TR" sz="2800" dirty="0" smtClean="0">
              <a:solidFill>
                <a:schemeClr val="tx1"/>
              </a:solidFill>
            </a:endParaRPr>
          </a:p>
          <a:p>
            <a:pPr>
              <a:buFont typeface="Wingdings" pitchFamily="2" charset="2"/>
              <a:buChar char="q"/>
            </a:pPr>
            <a:r>
              <a:rPr lang="tr-TR" sz="2800" dirty="0" smtClean="0">
                <a:solidFill>
                  <a:schemeClr val="tx1"/>
                </a:solidFill>
              </a:rPr>
              <a:t>Bu nedenle çoğu </a:t>
            </a:r>
            <a:r>
              <a:rPr lang="tr-TR" sz="2800" dirty="0" smtClean="0">
                <a:solidFill>
                  <a:schemeClr val="tx1"/>
                </a:solidFill>
              </a:rPr>
              <a:t>gelişmiş ülkede öğrencilerin yazma becerileri üzerinde önemle durulmaktadır.</a:t>
            </a:r>
          </a:p>
          <a:p>
            <a:pPr>
              <a:buFont typeface="Wingdings" pitchFamily="2" charset="2"/>
              <a:buChar char="q"/>
            </a:pPr>
            <a:endParaRPr lang="tr-TR" sz="2800" dirty="0" smtClean="0">
              <a:solidFill>
                <a:schemeClr val="tx1"/>
              </a:solidFill>
            </a:endParaRPr>
          </a:p>
        </p:txBody>
      </p:sp>
    </p:spTree>
    <p:extLst>
      <p:ext uri="{BB962C8B-B14F-4D97-AF65-F5344CB8AC3E}">
        <p14:creationId xmlns="" xmlns:p14="http://schemas.microsoft.com/office/powerpoint/2010/main" val="3022568773"/>
      </p:ext>
    </p:extLst>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chemeClr val="accent2">
                    <a:lumMod val="75000"/>
                  </a:schemeClr>
                </a:solidFill>
              </a:rPr>
              <a:t>İlkyazma</a:t>
            </a:r>
            <a:r>
              <a:rPr lang="tr-TR" b="1" dirty="0" smtClean="0">
                <a:solidFill>
                  <a:schemeClr val="accent2">
                    <a:lumMod val="75000"/>
                  </a:schemeClr>
                </a:solidFill>
              </a:rPr>
              <a:t> Öğretiminin Temel Bileşenleri</a:t>
            </a:r>
            <a:endParaRPr lang="tr-TR" dirty="0"/>
          </a:p>
        </p:txBody>
      </p:sp>
      <p:sp>
        <p:nvSpPr>
          <p:cNvPr id="3" name="2 İçerik Yer Tutucusu"/>
          <p:cNvSpPr>
            <a:spLocks noGrp="1"/>
          </p:cNvSpPr>
          <p:nvPr>
            <p:ph idx="1"/>
          </p:nvPr>
        </p:nvSpPr>
        <p:spPr>
          <a:xfrm>
            <a:off x="677333" y="1672047"/>
            <a:ext cx="9550883" cy="4369316"/>
          </a:xfrm>
        </p:spPr>
        <p:txBody>
          <a:bodyPr>
            <a:noAutofit/>
          </a:bodyPr>
          <a:lstStyle/>
          <a:p>
            <a:r>
              <a:rPr lang="tr-TR" sz="2400" dirty="0" smtClean="0">
                <a:solidFill>
                  <a:schemeClr val="tx1"/>
                </a:solidFill>
              </a:rPr>
              <a:t>Sonuç olarak </a:t>
            </a:r>
            <a:r>
              <a:rPr lang="tr-TR" sz="2400" dirty="0" err="1" smtClean="0">
                <a:solidFill>
                  <a:schemeClr val="tx1"/>
                </a:solidFill>
              </a:rPr>
              <a:t>i</a:t>
            </a:r>
            <a:r>
              <a:rPr lang="tr-TR" sz="2400" dirty="0" err="1" smtClean="0">
                <a:solidFill>
                  <a:schemeClr val="tx1"/>
                </a:solidFill>
              </a:rPr>
              <a:t>lkyazma</a:t>
            </a:r>
            <a:r>
              <a:rPr lang="tr-TR" sz="2400" dirty="0" smtClean="0">
                <a:solidFill>
                  <a:schemeClr val="tx1"/>
                </a:solidFill>
              </a:rPr>
              <a:t> </a:t>
            </a:r>
            <a:r>
              <a:rPr lang="tr-TR" sz="2400" dirty="0" smtClean="0">
                <a:solidFill>
                  <a:schemeClr val="tx1"/>
                </a:solidFill>
              </a:rPr>
              <a:t>öğretimi zihinsel, görsel-algısal  ve motor  olmak üzere üç alandaki sistemli çalışmalara dayanmaktadır</a:t>
            </a:r>
            <a:r>
              <a:rPr lang="tr-TR" sz="2400" dirty="0" smtClean="0">
                <a:solidFill>
                  <a:schemeClr val="tx1"/>
                </a:solidFill>
              </a:rPr>
              <a:t>.</a:t>
            </a:r>
          </a:p>
          <a:p>
            <a:r>
              <a:rPr lang="tr-TR" sz="2400" dirty="0" smtClean="0">
                <a:solidFill>
                  <a:schemeClr val="tx1"/>
                </a:solidFill>
              </a:rPr>
              <a:t>Her  alanda geliştirilecek </a:t>
            </a:r>
            <a:r>
              <a:rPr lang="tr-TR" sz="2400" dirty="0" smtClean="0">
                <a:solidFill>
                  <a:schemeClr val="tx1"/>
                </a:solidFill>
              </a:rPr>
              <a:t>beceriler birbirinden farklıdır. Bunlar uzun süreli  ve karmaşık bir öğrenmeyi, zihinde harflerin yazımını içeren bir program oluşturmayı  gerektirmektedir. </a:t>
            </a:r>
            <a:endParaRPr lang="tr-TR" sz="2400" dirty="0" smtClean="0">
              <a:solidFill>
                <a:schemeClr val="tx1"/>
              </a:solidFill>
            </a:endParaRPr>
          </a:p>
          <a:p>
            <a:r>
              <a:rPr lang="tr-TR" sz="2400" dirty="0" smtClean="0">
                <a:solidFill>
                  <a:schemeClr val="tx1"/>
                </a:solidFill>
              </a:rPr>
              <a:t>Bunun </a:t>
            </a:r>
            <a:r>
              <a:rPr lang="tr-TR" sz="2400" dirty="0" smtClean="0">
                <a:solidFill>
                  <a:schemeClr val="tx1"/>
                </a:solidFill>
              </a:rPr>
              <a:t>için bir kaç yıl uygulama yapmak gerekmektedir. Bu uygulamalarla yazma hareketleri geliştirilmekte, akıcı, seri ve otomatik hale </a:t>
            </a:r>
            <a:r>
              <a:rPr lang="tr-TR" sz="2400" dirty="0" smtClean="0">
                <a:solidFill>
                  <a:schemeClr val="tx1"/>
                </a:solidFill>
              </a:rPr>
              <a:t>gelmektedir.</a:t>
            </a:r>
          </a:p>
        </p:txBody>
      </p:sp>
    </p:spTree>
  </p:cSld>
  <p:clrMapOvr>
    <a:masterClrMapping/>
  </p:clrMapOvr>
  <p:transition>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chemeClr val="accent2">
                    <a:lumMod val="75000"/>
                  </a:schemeClr>
                </a:solidFill>
              </a:rPr>
              <a:t>İlkyazma</a:t>
            </a:r>
            <a:r>
              <a:rPr lang="tr-TR" b="1" dirty="0" smtClean="0">
                <a:solidFill>
                  <a:schemeClr val="accent2">
                    <a:lumMod val="75000"/>
                  </a:schemeClr>
                </a:solidFill>
              </a:rPr>
              <a:t> Öğretiminin Temel Bileşenleri</a:t>
            </a:r>
            <a:endParaRPr lang="tr-TR" dirty="0"/>
          </a:p>
        </p:txBody>
      </p:sp>
      <p:sp>
        <p:nvSpPr>
          <p:cNvPr id="3" name="2 İçerik Yer Tutucusu"/>
          <p:cNvSpPr>
            <a:spLocks noGrp="1"/>
          </p:cNvSpPr>
          <p:nvPr>
            <p:ph idx="1"/>
          </p:nvPr>
        </p:nvSpPr>
        <p:spPr>
          <a:xfrm>
            <a:off x="677333" y="1750423"/>
            <a:ext cx="9276563" cy="4290939"/>
          </a:xfrm>
        </p:spPr>
        <p:txBody>
          <a:bodyPr>
            <a:normAutofit/>
          </a:bodyPr>
          <a:lstStyle/>
          <a:p>
            <a:r>
              <a:rPr lang="tr-TR" sz="2400" dirty="0" smtClean="0">
                <a:solidFill>
                  <a:schemeClr val="tx1"/>
                </a:solidFill>
              </a:rPr>
              <a:t>Öğretmenlerin  </a:t>
            </a:r>
            <a:r>
              <a:rPr lang="tr-TR" sz="2400" dirty="0" err="1" smtClean="0">
                <a:solidFill>
                  <a:schemeClr val="tx1"/>
                </a:solidFill>
              </a:rPr>
              <a:t>ilkyazma</a:t>
            </a:r>
            <a:r>
              <a:rPr lang="tr-TR" sz="2400" dirty="0" smtClean="0">
                <a:solidFill>
                  <a:schemeClr val="tx1"/>
                </a:solidFill>
              </a:rPr>
              <a:t> öğretiminin alt alanlarını </a:t>
            </a:r>
            <a:r>
              <a:rPr lang="tr-TR" sz="2400" dirty="0" smtClean="0">
                <a:solidFill>
                  <a:schemeClr val="tx1"/>
                </a:solidFill>
              </a:rPr>
              <a:t>veya bileşenlerini  bilmeleri</a:t>
            </a:r>
            <a:r>
              <a:rPr lang="tr-TR" sz="2400" dirty="0" smtClean="0">
                <a:solidFill>
                  <a:schemeClr val="tx1"/>
                </a:solidFill>
              </a:rPr>
              <a:t>, hem bilimsel hem de uygulama açısından  önemli olmakta ve </a:t>
            </a:r>
            <a:r>
              <a:rPr lang="tr-TR" sz="2400" dirty="0" smtClean="0">
                <a:solidFill>
                  <a:schemeClr val="tx1"/>
                </a:solidFill>
              </a:rPr>
              <a:t>başarıyı artırmaktadır.</a:t>
            </a:r>
            <a:endParaRPr lang="tr-TR" sz="2400" dirty="0" smtClean="0">
              <a:solidFill>
                <a:schemeClr val="tx1"/>
              </a:solidFill>
            </a:endParaRPr>
          </a:p>
          <a:p>
            <a:r>
              <a:rPr lang="tr-TR" sz="2400" dirty="0" err="1" smtClean="0">
                <a:solidFill>
                  <a:schemeClr val="tx1"/>
                </a:solidFill>
              </a:rPr>
              <a:t>İ</a:t>
            </a:r>
            <a:r>
              <a:rPr lang="tr-TR" sz="2400" dirty="0" err="1" smtClean="0">
                <a:solidFill>
                  <a:schemeClr val="tx1"/>
                </a:solidFill>
              </a:rPr>
              <a:t>lkyazma</a:t>
            </a:r>
            <a:r>
              <a:rPr lang="tr-TR" sz="2400" dirty="0" smtClean="0">
                <a:solidFill>
                  <a:schemeClr val="tx1"/>
                </a:solidFill>
              </a:rPr>
              <a:t> </a:t>
            </a:r>
            <a:r>
              <a:rPr lang="tr-TR" sz="2400" dirty="0" smtClean="0">
                <a:solidFill>
                  <a:schemeClr val="tx1"/>
                </a:solidFill>
              </a:rPr>
              <a:t>öğretiminin temel bileşenleri, becerileri, yöntem ve tekniklerine gereken önem verilmeli,</a:t>
            </a:r>
            <a:r>
              <a:rPr lang="tr-TR" sz="2400" b="1" i="1" dirty="0" smtClean="0">
                <a:solidFill>
                  <a:schemeClr val="tx1"/>
                </a:solidFill>
              </a:rPr>
              <a:t> </a:t>
            </a:r>
            <a:endParaRPr lang="tr-TR" sz="2400" b="1" i="1" dirty="0" smtClean="0">
              <a:solidFill>
                <a:schemeClr val="tx1"/>
              </a:solidFill>
            </a:endParaRPr>
          </a:p>
          <a:p>
            <a:r>
              <a:rPr lang="tr-TR" sz="2400" dirty="0" smtClean="0">
                <a:solidFill>
                  <a:schemeClr val="tx1"/>
                </a:solidFill>
              </a:rPr>
              <a:t>Ü</a:t>
            </a:r>
            <a:r>
              <a:rPr lang="tr-TR" sz="2400" dirty="0" smtClean="0">
                <a:solidFill>
                  <a:schemeClr val="tx1"/>
                </a:solidFill>
              </a:rPr>
              <a:t>lkemizin </a:t>
            </a:r>
            <a:r>
              <a:rPr lang="tr-TR" sz="2400" dirty="0" smtClean="0">
                <a:solidFill>
                  <a:schemeClr val="tx1"/>
                </a:solidFill>
              </a:rPr>
              <a:t>geleceğine yön verecek  düşünen, araştıran, anlayan,  sorgulayan, sorun çözen, dil, zihinsel ve sosyal yönden gelişmiş bireyler  yetiştirilmelidir</a:t>
            </a:r>
            <a:r>
              <a:rPr lang="tr-TR" sz="2400" dirty="0" smtClean="0">
                <a:solidFill>
                  <a:schemeClr val="tx1"/>
                </a:solidFill>
              </a:rPr>
              <a:t>.</a:t>
            </a:r>
          </a:p>
          <a:p>
            <a:r>
              <a:rPr lang="tr-TR" sz="2400" dirty="0" smtClean="0">
                <a:solidFill>
                  <a:schemeClr val="tx1"/>
                </a:solidFill>
              </a:rPr>
              <a:t>Bu süreçte dilin özellikleri de önemli olmaktadır.</a:t>
            </a:r>
            <a:endParaRPr lang="tr-TR" sz="2400" dirty="0"/>
          </a:p>
        </p:txBody>
      </p:sp>
    </p:spTree>
  </p:cSld>
  <p:clrMapOvr>
    <a:masterClrMapping/>
  </p:clrMapOvr>
  <p:transition>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Türkçemizde Durum</a:t>
            </a:r>
            <a:endParaRPr lang="tr-TR" b="1" dirty="0">
              <a:solidFill>
                <a:schemeClr val="accent2">
                  <a:lumMod val="75000"/>
                </a:schemeClr>
              </a:solidFill>
            </a:endParaRPr>
          </a:p>
        </p:txBody>
      </p:sp>
      <p:sp>
        <p:nvSpPr>
          <p:cNvPr id="3" name="2 İçerik Yer Tutucusu"/>
          <p:cNvSpPr>
            <a:spLocks noGrp="1"/>
          </p:cNvSpPr>
          <p:nvPr>
            <p:ph idx="1"/>
          </p:nvPr>
        </p:nvSpPr>
        <p:spPr>
          <a:xfrm>
            <a:off x="677333" y="1606731"/>
            <a:ext cx="9642324" cy="4434631"/>
          </a:xfrm>
        </p:spPr>
        <p:txBody>
          <a:bodyPr>
            <a:noAutofit/>
          </a:bodyPr>
          <a:lstStyle/>
          <a:p>
            <a:r>
              <a:rPr lang="tr-TR" sz="2400" dirty="0" smtClean="0">
                <a:solidFill>
                  <a:schemeClr val="tx1"/>
                </a:solidFill>
              </a:rPr>
              <a:t>Ülkemizde Cumhuriyetin kurulmasıyla birlikte Atatürk’ün önderliğinde 1928 yılında harf devrimi yapılmış, 1.11.1928 gün ve 1353 sayılı “Türk Harflerinin Kabul ve Tatbiki Hakkında Kanun” ile yeni Türk harfleri kabul edilmiştir. </a:t>
            </a:r>
          </a:p>
          <a:p>
            <a:r>
              <a:rPr lang="tr-TR" sz="2400" dirty="0" smtClean="0">
                <a:solidFill>
                  <a:schemeClr val="tx1"/>
                </a:solidFill>
              </a:rPr>
              <a:t>Bu Kanun’a göre Türk Alfabesinde toplam 29 harf bulunmaktadır. Bunların 8’i sesli 21’i de sessiz harftir. </a:t>
            </a:r>
          </a:p>
          <a:p>
            <a:r>
              <a:rPr lang="tr-TR" sz="2400" dirty="0" smtClean="0">
                <a:solidFill>
                  <a:schemeClr val="tx1"/>
                </a:solidFill>
              </a:rPr>
              <a:t>Türk Harflerinin Kabul ve Tatbiki Hakkında Kanunda Türk alfabesindeki harflerin adları ve sırası a(a), b(be), c(</a:t>
            </a:r>
            <a:r>
              <a:rPr lang="tr-TR" sz="2400" dirty="0" err="1" smtClean="0">
                <a:solidFill>
                  <a:schemeClr val="tx1"/>
                </a:solidFill>
              </a:rPr>
              <a:t>ce</a:t>
            </a:r>
            <a:r>
              <a:rPr lang="tr-TR" sz="2400" dirty="0" smtClean="0">
                <a:solidFill>
                  <a:schemeClr val="tx1"/>
                </a:solidFill>
              </a:rPr>
              <a:t>), ç(</a:t>
            </a:r>
            <a:r>
              <a:rPr lang="tr-TR" sz="2400" dirty="0" err="1" smtClean="0">
                <a:solidFill>
                  <a:schemeClr val="tx1"/>
                </a:solidFill>
              </a:rPr>
              <a:t>çe</a:t>
            </a:r>
            <a:r>
              <a:rPr lang="tr-TR" sz="2400" dirty="0" smtClean="0">
                <a:solidFill>
                  <a:schemeClr val="tx1"/>
                </a:solidFill>
              </a:rPr>
              <a:t>), d(de), e(e), f(</a:t>
            </a:r>
            <a:r>
              <a:rPr lang="tr-TR" sz="2400" dirty="0" err="1" smtClean="0">
                <a:solidFill>
                  <a:schemeClr val="tx1"/>
                </a:solidFill>
              </a:rPr>
              <a:t>fe</a:t>
            </a:r>
            <a:r>
              <a:rPr lang="tr-TR" sz="2400" dirty="0" smtClean="0">
                <a:solidFill>
                  <a:schemeClr val="tx1"/>
                </a:solidFill>
              </a:rPr>
              <a:t>), g(</a:t>
            </a:r>
            <a:r>
              <a:rPr lang="tr-TR" sz="2400" dirty="0" err="1" smtClean="0">
                <a:solidFill>
                  <a:schemeClr val="tx1"/>
                </a:solidFill>
              </a:rPr>
              <a:t>ge</a:t>
            </a:r>
            <a:r>
              <a:rPr lang="tr-TR" sz="2400" dirty="0" smtClean="0">
                <a:solidFill>
                  <a:schemeClr val="tx1"/>
                </a:solidFill>
              </a:rPr>
              <a:t>), ğ(yumuşak </a:t>
            </a:r>
            <a:r>
              <a:rPr lang="tr-TR" sz="2400" dirty="0" err="1" smtClean="0">
                <a:solidFill>
                  <a:schemeClr val="tx1"/>
                </a:solidFill>
              </a:rPr>
              <a:t>ge</a:t>
            </a:r>
            <a:r>
              <a:rPr lang="tr-TR" sz="2400" dirty="0" smtClean="0">
                <a:solidFill>
                  <a:schemeClr val="tx1"/>
                </a:solidFill>
              </a:rPr>
              <a:t>), h(he), i(i), ı(ı), j(</a:t>
            </a:r>
            <a:r>
              <a:rPr lang="tr-TR" sz="2400" dirty="0" err="1" smtClean="0">
                <a:solidFill>
                  <a:schemeClr val="tx1"/>
                </a:solidFill>
              </a:rPr>
              <a:t>je</a:t>
            </a:r>
            <a:r>
              <a:rPr lang="tr-TR" sz="2400" dirty="0" smtClean="0">
                <a:solidFill>
                  <a:schemeClr val="tx1"/>
                </a:solidFill>
              </a:rPr>
              <a:t>), k(</a:t>
            </a:r>
            <a:r>
              <a:rPr lang="tr-TR" sz="2400" dirty="0" err="1" smtClean="0">
                <a:solidFill>
                  <a:schemeClr val="tx1"/>
                </a:solidFill>
              </a:rPr>
              <a:t>ke</a:t>
            </a:r>
            <a:r>
              <a:rPr lang="tr-TR" sz="2400" dirty="0" smtClean="0">
                <a:solidFill>
                  <a:schemeClr val="tx1"/>
                </a:solidFill>
              </a:rPr>
              <a:t>), l(</a:t>
            </a:r>
            <a:r>
              <a:rPr lang="tr-TR" sz="2400" dirty="0" err="1" smtClean="0">
                <a:solidFill>
                  <a:schemeClr val="tx1"/>
                </a:solidFill>
              </a:rPr>
              <a:t>le</a:t>
            </a:r>
            <a:r>
              <a:rPr lang="tr-TR" sz="2400" dirty="0" smtClean="0">
                <a:solidFill>
                  <a:schemeClr val="tx1"/>
                </a:solidFill>
              </a:rPr>
              <a:t>), m(</a:t>
            </a:r>
            <a:r>
              <a:rPr lang="tr-TR" sz="2400" dirty="0" err="1" smtClean="0">
                <a:solidFill>
                  <a:schemeClr val="tx1"/>
                </a:solidFill>
              </a:rPr>
              <a:t>me</a:t>
            </a:r>
            <a:r>
              <a:rPr lang="tr-TR" sz="2400" dirty="0" smtClean="0">
                <a:solidFill>
                  <a:schemeClr val="tx1"/>
                </a:solidFill>
              </a:rPr>
              <a:t>), n(ne), o(o), ö(ö), p(</a:t>
            </a:r>
            <a:r>
              <a:rPr lang="tr-TR" sz="2400" dirty="0" err="1" smtClean="0">
                <a:solidFill>
                  <a:schemeClr val="tx1"/>
                </a:solidFill>
              </a:rPr>
              <a:t>pe</a:t>
            </a:r>
            <a:r>
              <a:rPr lang="tr-TR" sz="2400" dirty="0" smtClean="0">
                <a:solidFill>
                  <a:schemeClr val="tx1"/>
                </a:solidFill>
              </a:rPr>
              <a:t>), r(re), s(</a:t>
            </a:r>
            <a:r>
              <a:rPr lang="tr-TR" sz="2400" dirty="0" err="1" smtClean="0">
                <a:solidFill>
                  <a:schemeClr val="tx1"/>
                </a:solidFill>
              </a:rPr>
              <a:t>se</a:t>
            </a:r>
            <a:r>
              <a:rPr lang="tr-TR" sz="2400" dirty="0" smtClean="0">
                <a:solidFill>
                  <a:schemeClr val="tx1"/>
                </a:solidFill>
              </a:rPr>
              <a:t>), ş(</a:t>
            </a:r>
            <a:r>
              <a:rPr lang="tr-TR" sz="2400" dirty="0" err="1" smtClean="0">
                <a:solidFill>
                  <a:schemeClr val="tx1"/>
                </a:solidFill>
              </a:rPr>
              <a:t>şe</a:t>
            </a:r>
            <a:r>
              <a:rPr lang="tr-TR" sz="2400" dirty="0" smtClean="0">
                <a:solidFill>
                  <a:schemeClr val="tx1"/>
                </a:solidFill>
              </a:rPr>
              <a:t>), t(</a:t>
            </a:r>
            <a:r>
              <a:rPr lang="tr-TR" sz="2400" dirty="0" err="1" smtClean="0">
                <a:solidFill>
                  <a:schemeClr val="tx1"/>
                </a:solidFill>
              </a:rPr>
              <a:t>te</a:t>
            </a:r>
            <a:r>
              <a:rPr lang="tr-TR" sz="2400" dirty="0" smtClean="0">
                <a:solidFill>
                  <a:schemeClr val="tx1"/>
                </a:solidFill>
              </a:rPr>
              <a:t>), u(u), ü(ü),v(ve), y(ye), z(</a:t>
            </a:r>
            <a:r>
              <a:rPr lang="tr-TR" sz="2400" dirty="0" err="1" smtClean="0">
                <a:solidFill>
                  <a:schemeClr val="tx1"/>
                </a:solidFill>
              </a:rPr>
              <a:t>ze</a:t>
            </a:r>
            <a:r>
              <a:rPr lang="tr-TR" sz="2400" dirty="0" smtClean="0">
                <a:solidFill>
                  <a:schemeClr val="tx1"/>
                </a:solidFill>
              </a:rPr>
              <a:t>) olarak belirtilmiştir. </a:t>
            </a:r>
          </a:p>
          <a:p>
            <a:endParaRPr lang="tr-TR" sz="2400" dirty="0">
              <a:solidFill>
                <a:srgbClr val="FF0000"/>
              </a:solidFill>
            </a:endParaRPr>
          </a:p>
        </p:txBody>
      </p:sp>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834088" y="1828800"/>
            <a:ext cx="9655386" cy="4650378"/>
          </a:xfrm>
        </p:spPr>
        <p:txBody>
          <a:bodyPr>
            <a:noAutofit/>
          </a:bodyPr>
          <a:lstStyle/>
          <a:p>
            <a:r>
              <a:rPr lang="tr-TR" sz="2800" dirty="0" smtClean="0">
                <a:solidFill>
                  <a:schemeClr val="tx1"/>
                </a:solidFill>
              </a:rPr>
              <a:t>Türkçedeki </a:t>
            </a:r>
            <a:r>
              <a:rPr lang="tr-TR" sz="2800" dirty="0" smtClean="0">
                <a:solidFill>
                  <a:schemeClr val="tx1"/>
                </a:solidFill>
              </a:rPr>
              <a:t>bütün sessiz harfler “e” ile okunmaktadır. Örneğin  [be], [</a:t>
            </a:r>
            <a:r>
              <a:rPr lang="tr-TR" sz="2800" dirty="0" err="1" smtClean="0">
                <a:solidFill>
                  <a:schemeClr val="tx1"/>
                </a:solidFill>
              </a:rPr>
              <a:t>ce</a:t>
            </a:r>
            <a:r>
              <a:rPr lang="tr-TR" sz="2800" dirty="0" smtClean="0">
                <a:solidFill>
                  <a:schemeClr val="tx1"/>
                </a:solidFill>
              </a:rPr>
              <a:t>], [de], [</a:t>
            </a:r>
            <a:r>
              <a:rPr lang="tr-TR" sz="2800" dirty="0" err="1" smtClean="0">
                <a:solidFill>
                  <a:schemeClr val="tx1"/>
                </a:solidFill>
              </a:rPr>
              <a:t>ke</a:t>
            </a:r>
            <a:r>
              <a:rPr lang="tr-TR" sz="2800" dirty="0" smtClean="0">
                <a:solidFill>
                  <a:schemeClr val="tx1"/>
                </a:solidFill>
              </a:rPr>
              <a:t>], [</a:t>
            </a:r>
            <a:r>
              <a:rPr lang="tr-TR" sz="2800" dirty="0" err="1" smtClean="0">
                <a:solidFill>
                  <a:schemeClr val="tx1"/>
                </a:solidFill>
              </a:rPr>
              <a:t>le</a:t>
            </a:r>
            <a:r>
              <a:rPr lang="tr-TR" sz="2800" dirty="0" smtClean="0">
                <a:solidFill>
                  <a:schemeClr val="tx1"/>
                </a:solidFill>
              </a:rPr>
              <a:t>], [</a:t>
            </a:r>
            <a:r>
              <a:rPr lang="tr-TR" sz="2800" dirty="0" err="1" smtClean="0">
                <a:solidFill>
                  <a:schemeClr val="tx1"/>
                </a:solidFill>
              </a:rPr>
              <a:t>me</a:t>
            </a:r>
            <a:r>
              <a:rPr lang="tr-TR" sz="2800" dirty="0" smtClean="0">
                <a:solidFill>
                  <a:schemeClr val="tx1"/>
                </a:solidFill>
              </a:rPr>
              <a:t>] gibi. </a:t>
            </a:r>
          </a:p>
          <a:p>
            <a:r>
              <a:rPr lang="tr-TR" sz="2800" dirty="0" smtClean="0">
                <a:solidFill>
                  <a:schemeClr val="tx1"/>
                </a:solidFill>
              </a:rPr>
              <a:t>Bu </a:t>
            </a:r>
            <a:r>
              <a:rPr lang="tr-TR" sz="2800" dirty="0" smtClean="0">
                <a:solidFill>
                  <a:schemeClr val="tx1"/>
                </a:solidFill>
              </a:rPr>
              <a:t>durum harfleri adını </a:t>
            </a:r>
            <a:r>
              <a:rPr lang="tr-TR" sz="2800" dirty="0" smtClean="0">
                <a:solidFill>
                  <a:schemeClr val="tx1"/>
                </a:solidFill>
              </a:rPr>
              <a:t>öğrenme, hatırlama ve zihne yerleştirmede  </a:t>
            </a:r>
            <a:r>
              <a:rPr lang="tr-TR" sz="2800" dirty="0" smtClean="0">
                <a:solidFill>
                  <a:schemeClr val="tx1"/>
                </a:solidFill>
              </a:rPr>
              <a:t>kolaylık sağlamaktadır. </a:t>
            </a:r>
          </a:p>
          <a:p>
            <a:r>
              <a:rPr lang="tr-TR" sz="2800" dirty="0" smtClean="0">
                <a:solidFill>
                  <a:schemeClr val="tx1"/>
                </a:solidFill>
              </a:rPr>
              <a:t>Alfabede birbirine benzer harf şekillerinin </a:t>
            </a:r>
            <a:r>
              <a:rPr lang="tr-TR" sz="2800" dirty="0" smtClean="0">
                <a:solidFill>
                  <a:schemeClr val="tx1"/>
                </a:solidFill>
              </a:rPr>
              <a:t>ol</a:t>
            </a:r>
            <a:r>
              <a:rPr lang="tr-TR" sz="2800" dirty="0" smtClean="0">
                <a:solidFill>
                  <a:schemeClr val="tx1"/>
                </a:solidFill>
              </a:rPr>
              <a:t>ması zihinsel program oluşturma ve elle </a:t>
            </a:r>
            <a:r>
              <a:rPr lang="tr-TR" sz="2800" dirty="0" smtClean="0">
                <a:solidFill>
                  <a:schemeClr val="tx1"/>
                </a:solidFill>
              </a:rPr>
              <a:t>yazma hızını </a:t>
            </a:r>
            <a:r>
              <a:rPr lang="tr-TR" sz="2800" dirty="0" smtClean="0">
                <a:solidFill>
                  <a:schemeClr val="tx1"/>
                </a:solidFill>
              </a:rPr>
              <a:t>kolaylaştır</a:t>
            </a:r>
            <a:r>
              <a:rPr lang="tr-TR" sz="2800" dirty="0" smtClean="0">
                <a:solidFill>
                  <a:schemeClr val="tx1"/>
                </a:solidFill>
              </a:rPr>
              <a:t>maktadır</a:t>
            </a:r>
            <a:r>
              <a:rPr lang="tr-TR" sz="2800" dirty="0" smtClean="0">
                <a:solidFill>
                  <a:schemeClr val="tx1"/>
                </a:solidFill>
              </a:rPr>
              <a:t>. </a:t>
            </a:r>
          </a:p>
          <a:p>
            <a:r>
              <a:rPr lang="tr-TR" sz="2800" dirty="0" smtClean="0">
                <a:solidFill>
                  <a:schemeClr val="tx1"/>
                </a:solidFill>
              </a:rPr>
              <a:t>Türkçede c,ç, g,ğ,ı,i,o,ö,s,ş,u,ü gibi 12 harf birbirine benzer şekilde yazıldığından öğretilecek harf sayısı 29’dan 23’e düşmektedir. </a:t>
            </a:r>
          </a:p>
        </p:txBody>
      </p:sp>
      <p:sp>
        <p:nvSpPr>
          <p:cNvPr id="3" name="2 Dikdörtgen"/>
          <p:cNvSpPr/>
          <p:nvPr/>
        </p:nvSpPr>
        <p:spPr>
          <a:xfrm>
            <a:off x="875212" y="1128151"/>
            <a:ext cx="7095936" cy="707886"/>
          </a:xfrm>
          <a:prstGeom prst="rect">
            <a:avLst/>
          </a:prstGeom>
        </p:spPr>
        <p:txBody>
          <a:bodyPr wrap="square">
            <a:spAutoFit/>
          </a:bodyPr>
          <a:lstStyle/>
          <a:p>
            <a:r>
              <a:rPr lang="tr-TR" sz="4000" b="1" dirty="0" smtClean="0">
                <a:solidFill>
                  <a:schemeClr val="accent2">
                    <a:lumMod val="75000"/>
                  </a:schemeClr>
                </a:solidFill>
              </a:rPr>
              <a:t>  Türkçemizde Durum</a:t>
            </a:r>
            <a:endParaRPr lang="tr-TR" sz="4000" dirty="0"/>
          </a:p>
        </p:txBody>
      </p:sp>
    </p:spTree>
    <p:extLst>
      <p:ext uri="{BB962C8B-B14F-4D97-AF65-F5344CB8AC3E}">
        <p14:creationId xmlns="" xmlns:p14="http://schemas.microsoft.com/office/powerpoint/2010/main" val="1782861708"/>
      </p:ext>
    </p:extLst>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Türkçemizde Durum</a:t>
            </a:r>
            <a:endParaRPr lang="tr-TR" dirty="0"/>
          </a:p>
        </p:txBody>
      </p:sp>
      <p:sp>
        <p:nvSpPr>
          <p:cNvPr id="6" name="5 İçerik Yer Tutucusu"/>
          <p:cNvSpPr>
            <a:spLocks noGrp="1"/>
          </p:cNvSpPr>
          <p:nvPr>
            <p:ph idx="1"/>
          </p:nvPr>
        </p:nvSpPr>
        <p:spPr>
          <a:xfrm>
            <a:off x="781836" y="1285378"/>
            <a:ext cx="10008083" cy="3880773"/>
          </a:xfrm>
        </p:spPr>
        <p:txBody>
          <a:bodyPr>
            <a:normAutofit fontScale="92500" lnSpcReduction="10000"/>
          </a:bodyPr>
          <a:lstStyle/>
          <a:p>
            <a:r>
              <a:rPr lang="tr-TR" sz="2800" dirty="0" smtClean="0">
                <a:solidFill>
                  <a:schemeClr val="tx1"/>
                </a:solidFill>
              </a:rPr>
              <a:t>Alfabedeki seslerle harfler arasındaki ilişki </a:t>
            </a:r>
            <a:r>
              <a:rPr lang="tr-TR" sz="2800" dirty="0" smtClean="0">
                <a:solidFill>
                  <a:schemeClr val="tx1"/>
                </a:solidFill>
              </a:rPr>
              <a:t>de </a:t>
            </a:r>
            <a:r>
              <a:rPr lang="tr-TR" sz="2800" dirty="0" err="1" smtClean="0">
                <a:solidFill>
                  <a:schemeClr val="tx1"/>
                </a:solidFill>
              </a:rPr>
              <a:t>ilkyazmayı</a:t>
            </a:r>
            <a:r>
              <a:rPr lang="tr-TR" sz="2800" dirty="0" smtClean="0">
                <a:solidFill>
                  <a:schemeClr val="tx1"/>
                </a:solidFill>
              </a:rPr>
              <a:t> </a:t>
            </a:r>
            <a:r>
              <a:rPr lang="tr-TR" sz="2800" dirty="0" smtClean="0">
                <a:solidFill>
                  <a:schemeClr val="tx1"/>
                </a:solidFill>
              </a:rPr>
              <a:t>etkilemektedir. </a:t>
            </a:r>
          </a:p>
          <a:p>
            <a:r>
              <a:rPr lang="tr-TR" sz="2800" dirty="0" smtClean="0">
                <a:solidFill>
                  <a:schemeClr val="tx1"/>
                </a:solidFill>
              </a:rPr>
              <a:t>OCDE </a:t>
            </a:r>
            <a:r>
              <a:rPr lang="tr-TR" sz="2800" dirty="0" smtClean="0">
                <a:solidFill>
                  <a:schemeClr val="tx1"/>
                </a:solidFill>
              </a:rPr>
              <a:t>2007 raporunda “</a:t>
            </a:r>
            <a:r>
              <a:rPr lang="tr-TR" sz="2800" i="1" dirty="0" smtClean="0">
                <a:solidFill>
                  <a:schemeClr val="tx1"/>
                </a:solidFill>
              </a:rPr>
              <a:t>Her sesin bir harfle yazıldığı Türkçe ve Fince gibi dillerde işitilen kelimeleri yazıya </a:t>
            </a:r>
            <a:r>
              <a:rPr lang="tr-TR" sz="2800" i="1" dirty="0" smtClean="0">
                <a:solidFill>
                  <a:schemeClr val="tx1"/>
                </a:solidFill>
              </a:rPr>
              <a:t>aktarmak </a:t>
            </a:r>
            <a:r>
              <a:rPr lang="tr-TR" sz="2800" i="1" dirty="0" smtClean="0">
                <a:solidFill>
                  <a:schemeClr val="tx1"/>
                </a:solidFill>
              </a:rPr>
              <a:t>daha hızlı olmaktadır”</a:t>
            </a:r>
            <a:r>
              <a:rPr lang="tr-TR" sz="2800" dirty="0" smtClean="0">
                <a:solidFill>
                  <a:schemeClr val="tx1"/>
                </a:solidFill>
              </a:rPr>
              <a:t> denilmektedir (OCDE,CERI, </a:t>
            </a:r>
            <a:r>
              <a:rPr lang="tr-TR" sz="2800" dirty="0" err="1" smtClean="0">
                <a:solidFill>
                  <a:schemeClr val="tx1"/>
                </a:solidFill>
              </a:rPr>
              <a:t>Ontario</a:t>
            </a:r>
            <a:r>
              <a:rPr lang="tr-TR" sz="2800" dirty="0" smtClean="0">
                <a:solidFill>
                  <a:schemeClr val="tx1"/>
                </a:solidFill>
              </a:rPr>
              <a:t>,2007). </a:t>
            </a:r>
          </a:p>
          <a:p>
            <a:r>
              <a:rPr lang="tr-TR" sz="2800" dirty="0" smtClean="0">
                <a:solidFill>
                  <a:schemeClr val="tx1"/>
                </a:solidFill>
              </a:rPr>
              <a:t>Türkçede harflerle sesler arasındaki ilişkinin </a:t>
            </a:r>
            <a:r>
              <a:rPr lang="tr-TR" sz="2800" dirty="0" smtClean="0">
                <a:solidFill>
                  <a:schemeClr val="tx1"/>
                </a:solidFill>
              </a:rPr>
              <a:t>açık, net, kolay, kurallı ve sistemli olması  </a:t>
            </a:r>
            <a:r>
              <a:rPr lang="tr-TR" sz="2800" dirty="0" err="1" smtClean="0">
                <a:solidFill>
                  <a:schemeClr val="tx1"/>
                </a:solidFill>
              </a:rPr>
              <a:t>ilkyazma</a:t>
            </a:r>
            <a:r>
              <a:rPr lang="tr-TR" sz="2800" dirty="0" smtClean="0">
                <a:solidFill>
                  <a:schemeClr val="tx1"/>
                </a:solidFill>
              </a:rPr>
              <a:t> </a:t>
            </a:r>
            <a:r>
              <a:rPr lang="tr-TR" sz="2800" dirty="0" smtClean="0">
                <a:solidFill>
                  <a:schemeClr val="tx1"/>
                </a:solidFill>
              </a:rPr>
              <a:t>öğretimini kolaylaştırmaktadır</a:t>
            </a:r>
            <a:r>
              <a:rPr lang="tr-TR" sz="2800" dirty="0" smtClean="0">
                <a:solidFill>
                  <a:schemeClr val="tx1"/>
                </a:solidFill>
              </a:rPr>
              <a:t>.</a:t>
            </a:r>
          </a:p>
          <a:p>
            <a:r>
              <a:rPr lang="tr-TR" sz="2800" dirty="0" smtClean="0">
                <a:solidFill>
                  <a:schemeClr val="tx1"/>
                </a:solidFill>
              </a:rPr>
              <a:t>Türkçede her harf bir sese karşılık gelmektedir.</a:t>
            </a:r>
            <a:endParaRPr lang="tr-TR" sz="2800" dirty="0" smtClean="0">
              <a:solidFill>
                <a:schemeClr val="tx1"/>
              </a:solidFill>
            </a:endParaRPr>
          </a:p>
          <a:p>
            <a:endParaRPr lang="tr-TR" dirty="0"/>
          </a:p>
        </p:txBody>
      </p:sp>
    </p:spTree>
  </p:cSld>
  <p:clrMapOvr>
    <a:masterClrMapping/>
  </p:clrMapOvr>
  <p:transition>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chemeClr val="accent2">
                    <a:lumMod val="75000"/>
                  </a:schemeClr>
                </a:solidFill>
              </a:rPr>
              <a:t>   Türkçemizde Durum</a:t>
            </a:r>
            <a:r>
              <a:rPr lang="tr-TR" dirty="0" smtClean="0"/>
              <a:t/>
            </a:r>
            <a:br>
              <a:rPr lang="tr-TR" dirty="0" smtClean="0"/>
            </a:br>
            <a:endParaRPr lang="tr-TR" dirty="0"/>
          </a:p>
        </p:txBody>
      </p:sp>
      <p:sp>
        <p:nvSpPr>
          <p:cNvPr id="3" name="2 İçerik Yer Tutucusu"/>
          <p:cNvSpPr>
            <a:spLocks noGrp="1"/>
          </p:cNvSpPr>
          <p:nvPr>
            <p:ph idx="1"/>
          </p:nvPr>
        </p:nvSpPr>
        <p:spPr>
          <a:xfrm>
            <a:off x="677333" y="1384663"/>
            <a:ext cx="10034209" cy="5133703"/>
          </a:xfrm>
        </p:spPr>
        <p:txBody>
          <a:bodyPr>
            <a:normAutofit/>
          </a:bodyPr>
          <a:lstStyle/>
          <a:p>
            <a:r>
              <a:rPr lang="tr-TR" sz="2400" dirty="0" err="1" smtClean="0">
                <a:solidFill>
                  <a:schemeClr val="tx1"/>
                </a:solidFill>
              </a:rPr>
              <a:t>İlkyazma</a:t>
            </a:r>
            <a:r>
              <a:rPr lang="tr-TR" sz="2400" dirty="0" smtClean="0">
                <a:solidFill>
                  <a:schemeClr val="tx1"/>
                </a:solidFill>
              </a:rPr>
              <a:t> </a:t>
            </a:r>
            <a:r>
              <a:rPr lang="tr-TR" sz="2400" dirty="0" smtClean="0">
                <a:solidFill>
                  <a:schemeClr val="tx1"/>
                </a:solidFill>
              </a:rPr>
              <a:t>öğretiminde </a:t>
            </a:r>
            <a:r>
              <a:rPr lang="tr-TR" sz="2400" dirty="0" smtClean="0">
                <a:solidFill>
                  <a:schemeClr val="tx1"/>
                </a:solidFill>
              </a:rPr>
              <a:t>sesli </a:t>
            </a:r>
            <a:r>
              <a:rPr lang="tr-TR" sz="2400" dirty="0" smtClean="0">
                <a:solidFill>
                  <a:schemeClr val="tx1"/>
                </a:solidFill>
              </a:rPr>
              <a:t>harflerin </a:t>
            </a:r>
            <a:r>
              <a:rPr lang="tr-TR" sz="2400" dirty="0" smtClean="0">
                <a:solidFill>
                  <a:schemeClr val="tx1"/>
                </a:solidFill>
              </a:rPr>
              <a:t>yanında sürekli </a:t>
            </a:r>
            <a:r>
              <a:rPr lang="tr-TR" sz="2400" dirty="0" smtClean="0">
                <a:solidFill>
                  <a:schemeClr val="tx1"/>
                </a:solidFill>
              </a:rPr>
              <a:t>sessiz harflerin sayısı da önemlidir.</a:t>
            </a:r>
          </a:p>
          <a:p>
            <a:r>
              <a:rPr lang="tr-TR" sz="2400" dirty="0" smtClean="0">
                <a:solidFill>
                  <a:schemeClr val="tx1"/>
                </a:solidFill>
              </a:rPr>
              <a:t>Sürekli sessizler dili müzikal ve melodik hale getirmekte, harflerin öğrenilmesini kolaylaştırmaktadır. </a:t>
            </a:r>
          </a:p>
          <a:p>
            <a:r>
              <a:rPr lang="tr-TR" sz="2400" dirty="0" smtClean="0">
                <a:solidFill>
                  <a:schemeClr val="tx1"/>
                </a:solidFill>
              </a:rPr>
              <a:t>Türkçemizde </a:t>
            </a:r>
            <a:r>
              <a:rPr lang="tr-TR" sz="2400" dirty="0" smtClean="0">
                <a:solidFill>
                  <a:schemeClr val="tx1"/>
                </a:solidFill>
              </a:rPr>
              <a:t>21 sessiz harfin 13’ü yani % 62’si  sürekli sessizdir. F,s,ş,y,l,m,n </a:t>
            </a:r>
            <a:r>
              <a:rPr lang="tr-TR" sz="2400" dirty="0" smtClean="0">
                <a:solidFill>
                  <a:schemeClr val="tx1"/>
                </a:solidFill>
              </a:rPr>
              <a:t>gibi.</a:t>
            </a:r>
            <a:endParaRPr lang="tr-TR" sz="2400" dirty="0" smtClean="0">
              <a:solidFill>
                <a:schemeClr val="tx1"/>
              </a:solidFill>
            </a:endParaRPr>
          </a:p>
          <a:p>
            <a:r>
              <a:rPr lang="tr-TR" sz="2400" dirty="0" smtClean="0">
                <a:solidFill>
                  <a:schemeClr val="tx1"/>
                </a:solidFill>
              </a:rPr>
              <a:t>Kısaca sessiz harflerin üçte ikisi sürekli üçte biri  süreksizdir. </a:t>
            </a:r>
          </a:p>
          <a:p>
            <a:r>
              <a:rPr lang="tr-TR" sz="2400" dirty="0" smtClean="0">
                <a:solidFill>
                  <a:schemeClr val="tx1"/>
                </a:solidFill>
              </a:rPr>
              <a:t>Bu </a:t>
            </a:r>
            <a:r>
              <a:rPr lang="tr-TR" sz="2400" dirty="0" smtClean="0">
                <a:solidFill>
                  <a:schemeClr val="tx1"/>
                </a:solidFill>
              </a:rPr>
              <a:t>durum</a:t>
            </a:r>
            <a:r>
              <a:rPr lang="tr-TR" sz="2400" dirty="0" smtClean="0">
                <a:solidFill>
                  <a:schemeClr val="tx1"/>
                </a:solidFill>
              </a:rPr>
              <a:t> </a:t>
            </a:r>
            <a:r>
              <a:rPr lang="tr-TR" sz="2400" dirty="0" err="1" smtClean="0">
                <a:solidFill>
                  <a:schemeClr val="tx1"/>
                </a:solidFill>
              </a:rPr>
              <a:t>ilk</a:t>
            </a:r>
            <a:r>
              <a:rPr lang="tr-TR" sz="2400" dirty="0" err="1" smtClean="0">
                <a:solidFill>
                  <a:schemeClr val="tx1"/>
                </a:solidFill>
              </a:rPr>
              <a:t>yazma</a:t>
            </a:r>
            <a:r>
              <a:rPr lang="tr-TR" sz="2400" dirty="0" smtClean="0">
                <a:solidFill>
                  <a:schemeClr val="tx1"/>
                </a:solidFill>
              </a:rPr>
              <a:t> </a:t>
            </a:r>
            <a:r>
              <a:rPr lang="tr-TR" sz="2400" dirty="0" smtClean="0">
                <a:solidFill>
                  <a:schemeClr val="tx1"/>
                </a:solidFill>
              </a:rPr>
              <a:t>öğretimine önemli katkı sağlamakta ve  Türkçenin üstünlüğünü </a:t>
            </a:r>
            <a:r>
              <a:rPr lang="tr-TR" sz="2400" dirty="0" smtClean="0">
                <a:solidFill>
                  <a:schemeClr val="tx1"/>
                </a:solidFill>
              </a:rPr>
              <a:t>ortaya koymaktadır.</a:t>
            </a:r>
            <a:endParaRPr lang="tr-TR" sz="2400" dirty="0" smtClean="0">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SONUÇ</a:t>
            </a:r>
            <a:endParaRPr lang="tr-TR" b="1" dirty="0">
              <a:solidFill>
                <a:schemeClr val="accent2">
                  <a:lumMod val="75000"/>
                </a:schemeClr>
              </a:solidFill>
            </a:endParaRPr>
          </a:p>
        </p:txBody>
      </p:sp>
      <p:sp>
        <p:nvSpPr>
          <p:cNvPr id="3" name="2 İçerik Yer Tutucusu"/>
          <p:cNvSpPr>
            <a:spLocks noGrp="1"/>
          </p:cNvSpPr>
          <p:nvPr>
            <p:ph idx="1"/>
          </p:nvPr>
        </p:nvSpPr>
        <p:spPr>
          <a:xfrm>
            <a:off x="677333" y="1554481"/>
            <a:ext cx="9067557" cy="4486882"/>
          </a:xfrm>
        </p:spPr>
        <p:txBody>
          <a:bodyPr>
            <a:normAutofit fontScale="92500" lnSpcReduction="10000"/>
          </a:bodyPr>
          <a:lstStyle/>
          <a:p>
            <a:r>
              <a:rPr lang="tr-TR" sz="2800" dirty="0" smtClean="0">
                <a:solidFill>
                  <a:schemeClr val="tx1"/>
                </a:solidFill>
              </a:rPr>
              <a:t>Türkçede her ses bir harfle yazılmakta, her harf bir sesle okunmaktadır. </a:t>
            </a:r>
          </a:p>
          <a:p>
            <a:r>
              <a:rPr lang="tr-TR" sz="2800" dirty="0" smtClean="0">
                <a:solidFill>
                  <a:schemeClr val="tx1"/>
                </a:solidFill>
              </a:rPr>
              <a:t>Türkçede </a:t>
            </a:r>
            <a:r>
              <a:rPr lang="tr-TR" sz="2800" dirty="0" smtClean="0">
                <a:solidFill>
                  <a:schemeClr val="tx1"/>
                </a:solidFill>
              </a:rPr>
              <a:t>ses ve harfler arasında bire bir ilişki vardır.</a:t>
            </a:r>
          </a:p>
          <a:p>
            <a:r>
              <a:rPr lang="tr-TR" sz="2800" dirty="0" smtClean="0">
                <a:solidFill>
                  <a:schemeClr val="tx1"/>
                </a:solidFill>
              </a:rPr>
              <a:t>Türk </a:t>
            </a:r>
            <a:r>
              <a:rPr lang="tr-TR" sz="2800" dirty="0" smtClean="0">
                <a:solidFill>
                  <a:schemeClr val="tx1"/>
                </a:solidFill>
              </a:rPr>
              <a:t>alfabesi ses ve harf ilişkisi yönünden en ideal biçimde düzenlenmiştir. </a:t>
            </a:r>
          </a:p>
          <a:p>
            <a:r>
              <a:rPr lang="tr-TR" sz="2800" dirty="0" smtClean="0">
                <a:solidFill>
                  <a:schemeClr val="tx1"/>
                </a:solidFill>
              </a:rPr>
              <a:t>Bu </a:t>
            </a:r>
            <a:r>
              <a:rPr lang="tr-TR" sz="2800" dirty="0" smtClean="0">
                <a:solidFill>
                  <a:schemeClr val="tx1"/>
                </a:solidFill>
              </a:rPr>
              <a:t>durum </a:t>
            </a:r>
            <a:r>
              <a:rPr lang="tr-TR" sz="2800" dirty="0" err="1" smtClean="0">
                <a:solidFill>
                  <a:schemeClr val="tx1"/>
                </a:solidFill>
              </a:rPr>
              <a:t>ilkyazma</a:t>
            </a:r>
            <a:r>
              <a:rPr lang="tr-TR" sz="2800" dirty="0" smtClean="0">
                <a:solidFill>
                  <a:schemeClr val="tx1"/>
                </a:solidFill>
              </a:rPr>
              <a:t> </a:t>
            </a:r>
            <a:r>
              <a:rPr lang="tr-TR" sz="2800" dirty="0" smtClean="0">
                <a:solidFill>
                  <a:schemeClr val="tx1"/>
                </a:solidFill>
              </a:rPr>
              <a:t>öğretimi, dil ve zihinsel becerileri geliştirme ve klâvye kullanma açısından üstünlük sağlamaktadır.</a:t>
            </a:r>
          </a:p>
          <a:p>
            <a:r>
              <a:rPr lang="tr-TR" sz="2800" dirty="0" smtClean="0">
                <a:solidFill>
                  <a:schemeClr val="tx1"/>
                </a:solidFill>
              </a:rPr>
              <a:t> Türkçemizin </a:t>
            </a:r>
            <a:r>
              <a:rPr lang="tr-TR" sz="2800" dirty="0" smtClean="0">
                <a:solidFill>
                  <a:schemeClr val="tx1"/>
                </a:solidFill>
              </a:rPr>
              <a:t>alfabe</a:t>
            </a:r>
            <a:r>
              <a:rPr lang="tr-TR" sz="2800" dirty="0" smtClean="0">
                <a:solidFill>
                  <a:schemeClr val="tx1"/>
                </a:solidFill>
              </a:rPr>
              <a:t> özellikleri </a:t>
            </a:r>
            <a:r>
              <a:rPr lang="tr-TR" sz="2800" dirty="0" err="1" smtClean="0">
                <a:solidFill>
                  <a:schemeClr val="tx1"/>
                </a:solidFill>
              </a:rPr>
              <a:t>ilkyazma</a:t>
            </a:r>
            <a:r>
              <a:rPr lang="tr-TR" sz="2800" dirty="0" smtClean="0">
                <a:solidFill>
                  <a:schemeClr val="tx1"/>
                </a:solidFill>
              </a:rPr>
              <a:t> </a:t>
            </a:r>
            <a:r>
              <a:rPr lang="tr-TR" sz="2800" dirty="0" smtClean="0">
                <a:solidFill>
                  <a:schemeClr val="tx1"/>
                </a:solidFill>
              </a:rPr>
              <a:t>öğretiminde öğrenci ve öğretmenlere </a:t>
            </a:r>
            <a:r>
              <a:rPr lang="tr-TR" sz="2800" dirty="0" smtClean="0">
                <a:solidFill>
                  <a:schemeClr val="tx1"/>
                </a:solidFill>
              </a:rPr>
              <a:t>büyük kolaylık </a:t>
            </a:r>
            <a:r>
              <a:rPr lang="tr-TR" sz="2800" dirty="0" smtClean="0">
                <a:solidFill>
                  <a:schemeClr val="tx1"/>
                </a:solidFill>
              </a:rPr>
              <a:t>sağlamaktadır. </a:t>
            </a:r>
            <a:endParaRPr lang="tr-TR" sz="2800" dirty="0">
              <a:solidFill>
                <a:schemeClr val="tx1"/>
              </a:solidFill>
            </a:endParaRPr>
          </a:p>
        </p:txBody>
      </p:sp>
    </p:spTree>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sz="9600" dirty="0" smtClean="0">
                <a:solidFill>
                  <a:schemeClr val="accent2">
                    <a:lumMod val="75000"/>
                  </a:schemeClr>
                </a:solidFill>
              </a:rPr>
              <a:t>   Teşekkürler</a:t>
            </a:r>
            <a:endParaRPr lang="tr-TR" sz="9600" dirty="0">
              <a:solidFill>
                <a:schemeClr val="accent2">
                  <a:lumMod val="75000"/>
                </a:schemeClr>
              </a:solidFill>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800" b="1" dirty="0" smtClean="0">
                <a:solidFill>
                  <a:schemeClr val="accent2">
                    <a:lumMod val="75000"/>
                  </a:schemeClr>
                </a:solidFill>
              </a:rPr>
              <a:t>Giriş</a:t>
            </a:r>
            <a:endParaRPr lang="tr-TR" sz="4800" b="1" dirty="0">
              <a:solidFill>
                <a:schemeClr val="accent2">
                  <a:lumMod val="75000"/>
                </a:schemeClr>
              </a:solidFill>
            </a:endParaRPr>
          </a:p>
        </p:txBody>
      </p:sp>
      <p:sp>
        <p:nvSpPr>
          <p:cNvPr id="3" name="2 İçerik Yer Tutucusu"/>
          <p:cNvSpPr>
            <a:spLocks noGrp="1"/>
          </p:cNvSpPr>
          <p:nvPr>
            <p:ph idx="1"/>
          </p:nvPr>
        </p:nvSpPr>
        <p:spPr>
          <a:xfrm>
            <a:off x="677333" y="1672047"/>
            <a:ext cx="8963056" cy="4369316"/>
          </a:xfrm>
        </p:spPr>
        <p:txBody>
          <a:bodyPr>
            <a:normAutofit/>
          </a:bodyPr>
          <a:lstStyle/>
          <a:p>
            <a:pPr>
              <a:buFont typeface="Wingdings" pitchFamily="2" charset="2"/>
              <a:buChar char="q"/>
            </a:pPr>
            <a:r>
              <a:rPr lang="tr-TR" sz="2400" dirty="0" smtClean="0">
                <a:solidFill>
                  <a:schemeClr val="tx1"/>
                </a:solidFill>
              </a:rPr>
              <a:t>Yazma dil, zihinsel, dikkat, duyusal, sosyal, fiziksel gibi  çeşitli becerileri gerektiren karmaşık bir etkinliktir. </a:t>
            </a:r>
          </a:p>
          <a:p>
            <a:pPr>
              <a:buFont typeface="Wingdings" pitchFamily="2" charset="2"/>
              <a:buChar char="q"/>
            </a:pPr>
            <a:r>
              <a:rPr lang="tr-TR" sz="2400" dirty="0" smtClean="0">
                <a:solidFill>
                  <a:schemeClr val="tx1"/>
                </a:solidFill>
              </a:rPr>
              <a:t>Yazma sırasında bütün </a:t>
            </a:r>
            <a:r>
              <a:rPr lang="tr-TR" sz="2400" dirty="0" smtClean="0">
                <a:solidFill>
                  <a:schemeClr val="tx1"/>
                </a:solidFill>
              </a:rPr>
              <a:t>zihinsel işlem ve süreçler harekete geçirilmekte, düşünceler sıralanmakta ve cümlelere aktarılmaktadır</a:t>
            </a:r>
            <a:r>
              <a:rPr lang="tr-TR" sz="2400" dirty="0" smtClean="0">
                <a:solidFill>
                  <a:schemeClr val="tx1"/>
                </a:solidFill>
              </a:rPr>
              <a:t>.</a:t>
            </a:r>
          </a:p>
          <a:p>
            <a:pPr>
              <a:buFont typeface="Wingdings" pitchFamily="2" charset="2"/>
              <a:buChar char="q"/>
            </a:pPr>
            <a:r>
              <a:rPr lang="tr-TR" sz="2400" dirty="0" smtClean="0">
                <a:solidFill>
                  <a:schemeClr val="tx1"/>
                </a:solidFill>
              </a:rPr>
              <a:t>Bu yönüyle </a:t>
            </a:r>
            <a:r>
              <a:rPr lang="tr-TR" sz="2400" dirty="0" smtClean="0">
                <a:solidFill>
                  <a:schemeClr val="tx1"/>
                </a:solidFill>
              </a:rPr>
              <a:t>öğrencinin dil ve zihinsel  gelişime </a:t>
            </a:r>
            <a:r>
              <a:rPr lang="tr-TR" sz="2400" dirty="0" smtClean="0">
                <a:solidFill>
                  <a:schemeClr val="tx1"/>
                </a:solidFill>
              </a:rPr>
              <a:t>önemli katkılar sağlamaktadır. </a:t>
            </a:r>
          </a:p>
          <a:p>
            <a:pPr>
              <a:buFont typeface="Wingdings" pitchFamily="2" charset="2"/>
              <a:buChar char="q"/>
            </a:pPr>
            <a:r>
              <a:rPr lang="tr-TR" sz="2400" dirty="0" smtClean="0">
                <a:solidFill>
                  <a:schemeClr val="tx1"/>
                </a:solidFill>
              </a:rPr>
              <a:t>Ancak </a:t>
            </a:r>
            <a:r>
              <a:rPr lang="tr-TR" sz="2400" dirty="0" smtClean="0">
                <a:solidFill>
                  <a:schemeClr val="tx1"/>
                </a:solidFill>
              </a:rPr>
              <a:t>uzun ve zor bir süreci kapsamaktadır. </a:t>
            </a:r>
          </a:p>
          <a:p>
            <a:pPr>
              <a:buNone/>
            </a:pPr>
            <a:endParaRPr lang="tr-TR" sz="2400" dirty="0" smtClean="0">
              <a:solidFill>
                <a:schemeClr val="tx1"/>
              </a:solidFill>
            </a:endParaRPr>
          </a:p>
          <a:p>
            <a:pPr>
              <a:buFont typeface="Wingdings" pitchFamily="2" charset="2"/>
              <a:buChar char="q"/>
            </a:pPr>
            <a:endParaRPr lang="tr-TR" sz="2400" dirty="0" smtClean="0">
              <a:solidFill>
                <a:schemeClr val="tx1"/>
              </a:solidFill>
            </a:endParaRPr>
          </a:p>
          <a:p>
            <a:endParaRPr lang="tr-TR"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4800" b="1" dirty="0" smtClean="0">
                <a:solidFill>
                  <a:schemeClr val="accent2">
                    <a:lumMod val="75000"/>
                  </a:schemeClr>
                </a:solidFill>
              </a:rPr>
              <a:t>  Giriş </a:t>
            </a:r>
            <a:r>
              <a:rPr lang="tr-TR" sz="4800" dirty="0">
                <a:solidFill>
                  <a:schemeClr val="accent2">
                    <a:lumMod val="75000"/>
                  </a:schemeClr>
                </a:solidFill>
              </a:rPr>
              <a:t/>
            </a:r>
            <a:br>
              <a:rPr lang="tr-TR" sz="4800" dirty="0">
                <a:solidFill>
                  <a:schemeClr val="accent2">
                    <a:lumMod val="75000"/>
                  </a:schemeClr>
                </a:solidFill>
              </a:rPr>
            </a:br>
            <a:endParaRPr lang="tr-TR" sz="4800" dirty="0">
              <a:solidFill>
                <a:schemeClr val="accent2">
                  <a:lumMod val="75000"/>
                </a:schemeClr>
              </a:solidFill>
            </a:endParaRPr>
          </a:p>
        </p:txBody>
      </p:sp>
      <p:sp>
        <p:nvSpPr>
          <p:cNvPr id="3" name="İçerik Yer Tutucusu 2"/>
          <p:cNvSpPr>
            <a:spLocks noGrp="1"/>
          </p:cNvSpPr>
          <p:nvPr>
            <p:ph idx="1"/>
          </p:nvPr>
        </p:nvSpPr>
        <p:spPr>
          <a:xfrm>
            <a:off x="677333" y="1476103"/>
            <a:ext cx="9211250" cy="4565259"/>
          </a:xfrm>
        </p:spPr>
        <p:txBody>
          <a:bodyPr>
            <a:normAutofit/>
          </a:bodyPr>
          <a:lstStyle/>
          <a:p>
            <a:pPr>
              <a:buFont typeface="Wingdings" pitchFamily="2" charset="2"/>
              <a:buChar char="q"/>
            </a:pPr>
            <a:r>
              <a:rPr lang="tr-TR" sz="2400" dirty="0" smtClean="0">
                <a:solidFill>
                  <a:schemeClr val="tx1"/>
                </a:solidFill>
              </a:rPr>
              <a:t>Yazılı dilin başlangıcını </a:t>
            </a:r>
            <a:r>
              <a:rPr lang="tr-TR" sz="2400" dirty="0" err="1" smtClean="0">
                <a:solidFill>
                  <a:schemeClr val="tx1"/>
                </a:solidFill>
              </a:rPr>
              <a:t>ilkyazma</a:t>
            </a:r>
            <a:r>
              <a:rPr lang="tr-TR" sz="2400" dirty="0" smtClean="0">
                <a:solidFill>
                  <a:schemeClr val="tx1"/>
                </a:solidFill>
              </a:rPr>
              <a:t> </a:t>
            </a:r>
            <a:r>
              <a:rPr lang="tr-TR" sz="2400" dirty="0" smtClean="0">
                <a:solidFill>
                  <a:schemeClr val="tx1"/>
                </a:solidFill>
              </a:rPr>
              <a:t>öğretimi </a:t>
            </a:r>
            <a:r>
              <a:rPr lang="tr-TR" sz="2400" dirty="0" smtClean="0">
                <a:solidFill>
                  <a:schemeClr val="tx1"/>
                </a:solidFill>
              </a:rPr>
              <a:t>oluşturmaktadır.</a:t>
            </a:r>
            <a:endParaRPr lang="tr-TR" sz="2400" dirty="0" smtClean="0">
              <a:solidFill>
                <a:schemeClr val="tx1"/>
              </a:solidFill>
            </a:endParaRPr>
          </a:p>
          <a:p>
            <a:pPr>
              <a:buFont typeface="Wingdings" pitchFamily="2" charset="2"/>
              <a:buChar char="q"/>
            </a:pPr>
            <a:r>
              <a:rPr lang="tr-TR" sz="2400" dirty="0" err="1" smtClean="0">
                <a:solidFill>
                  <a:schemeClr val="tx1"/>
                </a:solidFill>
              </a:rPr>
              <a:t>İlkyazma</a:t>
            </a:r>
            <a:r>
              <a:rPr lang="tr-TR" sz="2400" dirty="0" smtClean="0">
                <a:solidFill>
                  <a:schemeClr val="tx1"/>
                </a:solidFill>
              </a:rPr>
              <a:t> </a:t>
            </a:r>
            <a:r>
              <a:rPr lang="tr-TR" sz="2400" dirty="0" smtClean="0">
                <a:solidFill>
                  <a:schemeClr val="tx1"/>
                </a:solidFill>
              </a:rPr>
              <a:t>öğretimi çocuk için zor bir </a:t>
            </a:r>
            <a:r>
              <a:rPr lang="tr-TR" sz="2400" dirty="0" smtClean="0">
                <a:solidFill>
                  <a:schemeClr val="tx1"/>
                </a:solidFill>
              </a:rPr>
              <a:t>süreçtir.</a:t>
            </a:r>
            <a:r>
              <a:rPr lang="tr-TR" sz="2400" dirty="0" smtClean="0">
                <a:solidFill>
                  <a:schemeClr val="tx1"/>
                </a:solidFill>
              </a:rPr>
              <a:t> </a:t>
            </a:r>
            <a:endParaRPr lang="tr-TR" sz="2400" dirty="0" smtClean="0">
              <a:solidFill>
                <a:schemeClr val="tx1"/>
              </a:solidFill>
            </a:endParaRPr>
          </a:p>
          <a:p>
            <a:pPr>
              <a:buFont typeface="Wingdings" pitchFamily="2" charset="2"/>
              <a:buChar char="q"/>
            </a:pPr>
            <a:r>
              <a:rPr lang="tr-TR" sz="2400" dirty="0" smtClean="0">
                <a:solidFill>
                  <a:schemeClr val="tx1"/>
                </a:solidFill>
              </a:rPr>
              <a:t>Peki </a:t>
            </a:r>
            <a:r>
              <a:rPr lang="tr-TR" sz="2400" dirty="0" smtClean="0">
                <a:solidFill>
                  <a:schemeClr val="tx1"/>
                </a:solidFill>
              </a:rPr>
              <a:t>çocuklar </a:t>
            </a:r>
            <a:r>
              <a:rPr lang="tr-TR" sz="2400" dirty="0" err="1" smtClean="0">
                <a:solidFill>
                  <a:schemeClr val="tx1"/>
                </a:solidFill>
              </a:rPr>
              <a:t>ilkyaz</a:t>
            </a:r>
            <a:r>
              <a:rPr lang="tr-TR" sz="2400" dirty="0" err="1" smtClean="0">
                <a:solidFill>
                  <a:schemeClr val="tx1"/>
                </a:solidFill>
              </a:rPr>
              <a:t>mayı</a:t>
            </a:r>
            <a:r>
              <a:rPr lang="tr-TR" sz="2400" dirty="0" smtClean="0">
                <a:solidFill>
                  <a:schemeClr val="tx1"/>
                </a:solidFill>
              </a:rPr>
              <a:t> </a:t>
            </a:r>
            <a:r>
              <a:rPr lang="tr-TR" sz="2400" dirty="0" smtClean="0">
                <a:solidFill>
                  <a:schemeClr val="tx1"/>
                </a:solidFill>
              </a:rPr>
              <a:t>nasıl öğrenmektedir?</a:t>
            </a:r>
          </a:p>
          <a:p>
            <a:pPr>
              <a:buFont typeface="Wingdings" pitchFamily="2" charset="2"/>
              <a:buChar char="q"/>
            </a:pPr>
            <a:r>
              <a:rPr lang="tr-TR" sz="2400" dirty="0" smtClean="0">
                <a:solidFill>
                  <a:schemeClr val="tx1"/>
                </a:solidFill>
              </a:rPr>
              <a:t>Yazılı kelimeyi nasıl tanımaktadır?</a:t>
            </a:r>
          </a:p>
          <a:p>
            <a:pPr>
              <a:buFont typeface="Wingdings" pitchFamily="2" charset="2"/>
              <a:buChar char="q"/>
            </a:pPr>
            <a:r>
              <a:rPr lang="tr-TR" sz="2400" dirty="0" smtClean="0">
                <a:solidFill>
                  <a:schemeClr val="tx1"/>
                </a:solidFill>
              </a:rPr>
              <a:t>Zihinde hangi işlemler yapılmaktadır?</a:t>
            </a:r>
          </a:p>
          <a:p>
            <a:pPr>
              <a:buFont typeface="Wingdings" pitchFamily="2" charset="2"/>
              <a:buChar char="q"/>
            </a:pPr>
            <a:r>
              <a:rPr lang="tr-TR" sz="2400" dirty="0" smtClean="0">
                <a:solidFill>
                  <a:schemeClr val="tx1"/>
                </a:solidFill>
              </a:rPr>
              <a:t>Dilin </a:t>
            </a:r>
            <a:r>
              <a:rPr lang="tr-TR" sz="2400" dirty="0" smtClean="0">
                <a:solidFill>
                  <a:schemeClr val="tx1"/>
                </a:solidFill>
              </a:rPr>
              <a:t>özellikleri </a:t>
            </a:r>
            <a:r>
              <a:rPr lang="tr-TR" sz="2400" dirty="0" err="1" smtClean="0">
                <a:solidFill>
                  <a:schemeClr val="tx1"/>
                </a:solidFill>
              </a:rPr>
              <a:t>ilk</a:t>
            </a:r>
            <a:r>
              <a:rPr lang="tr-TR" sz="2400" dirty="0" err="1" smtClean="0">
                <a:solidFill>
                  <a:schemeClr val="tx1"/>
                </a:solidFill>
              </a:rPr>
              <a:t>yazmayı</a:t>
            </a:r>
            <a:r>
              <a:rPr lang="tr-TR" sz="2400" dirty="0" smtClean="0">
                <a:solidFill>
                  <a:schemeClr val="tx1"/>
                </a:solidFill>
              </a:rPr>
              <a:t> </a:t>
            </a:r>
            <a:r>
              <a:rPr lang="tr-TR" sz="2400" dirty="0" smtClean="0">
                <a:solidFill>
                  <a:schemeClr val="tx1"/>
                </a:solidFill>
              </a:rPr>
              <a:t>nasıl etkilemektedir</a:t>
            </a:r>
            <a:r>
              <a:rPr lang="tr-TR" sz="2400" dirty="0" smtClean="0">
                <a:solidFill>
                  <a:schemeClr val="tx1"/>
                </a:solidFill>
              </a:rPr>
              <a:t>?</a:t>
            </a:r>
          </a:p>
          <a:p>
            <a:pPr>
              <a:buFont typeface="Wingdings" pitchFamily="2" charset="2"/>
              <a:buChar char="q"/>
            </a:pPr>
            <a:r>
              <a:rPr lang="tr-TR" sz="2400" dirty="0" err="1" smtClean="0">
                <a:solidFill>
                  <a:schemeClr val="tx1"/>
                </a:solidFill>
              </a:rPr>
              <a:t>İlkyazma</a:t>
            </a:r>
            <a:r>
              <a:rPr lang="tr-TR" sz="2400" dirty="0" smtClean="0">
                <a:solidFill>
                  <a:schemeClr val="tx1"/>
                </a:solidFill>
              </a:rPr>
              <a:t> öğretiminin temel bileşenleri nelerdir?</a:t>
            </a:r>
            <a:endParaRPr lang="tr-TR" sz="2400" dirty="0" smtClean="0">
              <a:solidFill>
                <a:schemeClr val="tx1"/>
              </a:solidFill>
            </a:endParaRPr>
          </a:p>
          <a:p>
            <a:pPr>
              <a:buNone/>
            </a:pPr>
            <a:endParaRPr lang="tr-TR" sz="2400" dirty="0">
              <a:solidFill>
                <a:schemeClr val="tx1"/>
              </a:solidFill>
            </a:endParaRPr>
          </a:p>
        </p:txBody>
      </p:sp>
    </p:spTree>
    <p:extLst>
      <p:ext uri="{BB962C8B-B14F-4D97-AF65-F5344CB8AC3E}">
        <p14:creationId xmlns="" xmlns:p14="http://schemas.microsoft.com/office/powerpoint/2010/main" val="2433701344"/>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err="1" smtClean="0">
                <a:solidFill>
                  <a:schemeClr val="accent2">
                    <a:lumMod val="75000"/>
                  </a:schemeClr>
                </a:solidFill>
              </a:rPr>
              <a:t>İlkyazma</a:t>
            </a:r>
            <a:r>
              <a:rPr lang="tr-TR" sz="4000" b="1" dirty="0" smtClean="0">
                <a:solidFill>
                  <a:schemeClr val="accent2">
                    <a:lumMod val="75000"/>
                  </a:schemeClr>
                </a:solidFill>
              </a:rPr>
              <a:t> Nedir?</a:t>
            </a:r>
            <a:endParaRPr lang="tr-TR" sz="4000" dirty="0"/>
          </a:p>
        </p:txBody>
      </p:sp>
      <p:sp>
        <p:nvSpPr>
          <p:cNvPr id="3" name="2 İçerik Yer Tutucusu"/>
          <p:cNvSpPr>
            <a:spLocks noGrp="1"/>
          </p:cNvSpPr>
          <p:nvPr>
            <p:ph idx="1"/>
          </p:nvPr>
        </p:nvSpPr>
        <p:spPr>
          <a:xfrm>
            <a:off x="533641" y="1541417"/>
            <a:ext cx="10177902" cy="4499945"/>
          </a:xfrm>
        </p:spPr>
        <p:txBody>
          <a:bodyPr>
            <a:normAutofit fontScale="85000" lnSpcReduction="20000"/>
          </a:bodyPr>
          <a:lstStyle/>
          <a:p>
            <a:pPr>
              <a:buFont typeface="Wingdings" pitchFamily="2" charset="2"/>
              <a:buChar char="q"/>
            </a:pPr>
            <a:r>
              <a:rPr lang="tr-TR" sz="2800" dirty="0" smtClean="0">
                <a:solidFill>
                  <a:schemeClr val="tx1"/>
                </a:solidFill>
              </a:rPr>
              <a:t>Yazma, söz ve düşünceleri özel işaret </a:t>
            </a:r>
            <a:r>
              <a:rPr lang="tr-TR" sz="2800" dirty="0" smtClean="0">
                <a:solidFill>
                  <a:schemeClr val="tx1"/>
                </a:solidFill>
              </a:rPr>
              <a:t>veya </a:t>
            </a:r>
            <a:r>
              <a:rPr lang="tr-TR" sz="2800" dirty="0" smtClean="0">
                <a:solidFill>
                  <a:schemeClr val="tx1"/>
                </a:solidFill>
              </a:rPr>
              <a:t>harflerle anlatma, kaydetme, </a:t>
            </a:r>
            <a:r>
              <a:rPr lang="tr-TR" sz="2800" dirty="0" smtClean="0">
                <a:solidFill>
                  <a:schemeClr val="tx1"/>
                </a:solidFill>
              </a:rPr>
              <a:t>yazılı </a:t>
            </a:r>
            <a:r>
              <a:rPr lang="tr-TR" sz="2800" dirty="0" smtClean="0">
                <a:solidFill>
                  <a:schemeClr val="tx1"/>
                </a:solidFill>
              </a:rPr>
              <a:t>anlatma, bildirme, eser oluşturma gibi anlamlarda kullanılmaktadır. </a:t>
            </a:r>
            <a:endParaRPr lang="tr-TR" sz="2800" dirty="0" smtClean="0">
              <a:solidFill>
                <a:schemeClr val="tx1"/>
              </a:solidFill>
            </a:endParaRPr>
          </a:p>
          <a:p>
            <a:pPr>
              <a:buNone/>
            </a:pPr>
            <a:r>
              <a:rPr lang="tr-TR" sz="2800" dirty="0" smtClean="0">
                <a:solidFill>
                  <a:schemeClr val="tx1"/>
                </a:solidFill>
              </a:rPr>
              <a:t>Türk </a:t>
            </a:r>
            <a:r>
              <a:rPr lang="tr-TR" sz="2800" dirty="0" smtClean="0">
                <a:solidFill>
                  <a:schemeClr val="tx1"/>
                </a:solidFill>
              </a:rPr>
              <a:t>Dil Kurumu Güncel Sözlükte yazma;</a:t>
            </a:r>
          </a:p>
          <a:p>
            <a:pPr lvl="0">
              <a:buFont typeface="Wingdings" pitchFamily="2" charset="2"/>
              <a:buChar char="q"/>
            </a:pPr>
            <a:r>
              <a:rPr lang="tr-TR" sz="2800" i="1" dirty="0" smtClean="0">
                <a:solidFill>
                  <a:schemeClr val="tx1"/>
                </a:solidFill>
              </a:rPr>
              <a:t>Söz ve düşünceyi özel işaret veya harflerle </a:t>
            </a:r>
            <a:r>
              <a:rPr lang="tr-TR" sz="2800" i="1" dirty="0" smtClean="0">
                <a:solidFill>
                  <a:schemeClr val="tx1"/>
                </a:solidFill>
              </a:rPr>
              <a:t>anlatma,</a:t>
            </a:r>
            <a:endParaRPr lang="tr-TR" sz="2800" dirty="0" smtClean="0">
              <a:solidFill>
                <a:schemeClr val="tx1"/>
              </a:solidFill>
            </a:endParaRPr>
          </a:p>
          <a:p>
            <a:pPr lvl="0">
              <a:buFont typeface="Wingdings" pitchFamily="2" charset="2"/>
              <a:buChar char="q"/>
            </a:pPr>
            <a:r>
              <a:rPr lang="tr-TR" sz="2800" i="1" dirty="0" smtClean="0">
                <a:solidFill>
                  <a:schemeClr val="tx1"/>
                </a:solidFill>
              </a:rPr>
              <a:t>Yazı ile </a:t>
            </a:r>
            <a:r>
              <a:rPr lang="tr-TR" sz="2800" i="1" dirty="0" smtClean="0">
                <a:solidFill>
                  <a:schemeClr val="tx1"/>
                </a:solidFill>
              </a:rPr>
              <a:t>anlatma, </a:t>
            </a:r>
            <a:r>
              <a:rPr lang="tr-TR" sz="2800" i="1" dirty="0" smtClean="0">
                <a:solidFill>
                  <a:schemeClr val="tx1"/>
                </a:solidFill>
              </a:rPr>
              <a:t>yazıya </a:t>
            </a:r>
            <a:r>
              <a:rPr lang="tr-TR" sz="2800" i="1" dirty="0" smtClean="0">
                <a:solidFill>
                  <a:schemeClr val="tx1"/>
                </a:solidFill>
              </a:rPr>
              <a:t>dökme,</a:t>
            </a:r>
            <a:endParaRPr lang="tr-TR" sz="2800" dirty="0" smtClean="0">
              <a:solidFill>
                <a:schemeClr val="tx1"/>
              </a:solidFill>
            </a:endParaRPr>
          </a:p>
          <a:p>
            <a:pPr lvl="0">
              <a:buFont typeface="Wingdings" pitchFamily="2" charset="2"/>
              <a:buChar char="q"/>
            </a:pPr>
            <a:r>
              <a:rPr lang="tr-TR" sz="2800" i="1" dirty="0" smtClean="0">
                <a:solidFill>
                  <a:schemeClr val="tx1"/>
                </a:solidFill>
              </a:rPr>
              <a:t>Yazı ile </a:t>
            </a:r>
            <a:r>
              <a:rPr lang="tr-TR" sz="2800" i="1" dirty="0" smtClean="0">
                <a:solidFill>
                  <a:schemeClr val="tx1"/>
                </a:solidFill>
              </a:rPr>
              <a:t>bildirme, </a:t>
            </a:r>
            <a:r>
              <a:rPr lang="tr-TR" sz="2800" i="1" dirty="0" smtClean="0">
                <a:solidFill>
                  <a:schemeClr val="tx1"/>
                </a:solidFill>
              </a:rPr>
              <a:t>haber </a:t>
            </a:r>
            <a:r>
              <a:rPr lang="tr-TR" sz="2800" i="1" dirty="0" smtClean="0">
                <a:solidFill>
                  <a:schemeClr val="tx1"/>
                </a:solidFill>
              </a:rPr>
              <a:t>verme, </a:t>
            </a:r>
            <a:endParaRPr lang="tr-TR" sz="2800" dirty="0" smtClean="0">
              <a:solidFill>
                <a:schemeClr val="tx1"/>
              </a:solidFill>
            </a:endParaRPr>
          </a:p>
          <a:p>
            <a:pPr lvl="0">
              <a:buFont typeface="Wingdings" pitchFamily="2" charset="2"/>
              <a:buChar char="q"/>
            </a:pPr>
            <a:r>
              <a:rPr lang="tr-TR" sz="2800" i="1" dirty="0" smtClean="0">
                <a:solidFill>
                  <a:schemeClr val="tx1"/>
                </a:solidFill>
              </a:rPr>
              <a:t>Yazar olarak görev </a:t>
            </a:r>
            <a:r>
              <a:rPr lang="tr-TR" sz="2800" i="1" dirty="0" smtClean="0">
                <a:solidFill>
                  <a:schemeClr val="tx1"/>
                </a:solidFill>
              </a:rPr>
              <a:t>yapma, </a:t>
            </a:r>
            <a:endParaRPr lang="tr-TR" sz="2800" dirty="0" smtClean="0">
              <a:solidFill>
                <a:schemeClr val="tx1"/>
              </a:solidFill>
            </a:endParaRPr>
          </a:p>
          <a:p>
            <a:pPr lvl="0">
              <a:buFont typeface="Wingdings" pitchFamily="2" charset="2"/>
              <a:buChar char="q"/>
            </a:pPr>
            <a:r>
              <a:rPr lang="tr-TR" sz="2800" i="1" dirty="0" smtClean="0">
                <a:solidFill>
                  <a:schemeClr val="tx1"/>
                </a:solidFill>
              </a:rPr>
              <a:t>Bir bilim veya edebiyat eseri </a:t>
            </a:r>
            <a:r>
              <a:rPr lang="tr-TR" sz="2800" i="1" dirty="0" smtClean="0">
                <a:solidFill>
                  <a:schemeClr val="tx1"/>
                </a:solidFill>
              </a:rPr>
              <a:t>oluşturma,</a:t>
            </a:r>
            <a:endParaRPr lang="tr-TR" sz="2800" dirty="0" smtClean="0">
              <a:solidFill>
                <a:schemeClr val="tx1"/>
              </a:solidFill>
            </a:endParaRPr>
          </a:p>
          <a:p>
            <a:pPr>
              <a:buFont typeface="Wingdings" pitchFamily="2" charset="2"/>
              <a:buChar char="q"/>
            </a:pPr>
            <a:r>
              <a:rPr lang="tr-TR" sz="2800" i="1" dirty="0" smtClean="0">
                <a:solidFill>
                  <a:schemeClr val="tx1"/>
                </a:solidFill>
              </a:rPr>
              <a:t>Kaydetme</a:t>
            </a:r>
            <a:r>
              <a:rPr lang="tr-TR" sz="2800" i="1" dirty="0" smtClean="0"/>
              <a:t>, </a:t>
            </a:r>
          </a:p>
          <a:p>
            <a:pPr>
              <a:buFont typeface="Wingdings" pitchFamily="2" charset="2"/>
              <a:buChar char="q"/>
            </a:pPr>
            <a:r>
              <a:rPr lang="tr-TR" sz="2800" i="1" dirty="0" smtClean="0">
                <a:solidFill>
                  <a:schemeClr val="tx1"/>
                </a:solidFill>
              </a:rPr>
              <a:t>Yazmak </a:t>
            </a:r>
            <a:r>
              <a:rPr lang="tr-TR" sz="2800" i="1" dirty="0" smtClean="0">
                <a:solidFill>
                  <a:schemeClr val="tx1"/>
                </a:solidFill>
              </a:rPr>
              <a:t>işi, tahrir,</a:t>
            </a:r>
            <a:r>
              <a:rPr lang="tr-TR" sz="2800" dirty="0" smtClean="0">
                <a:solidFill>
                  <a:schemeClr val="tx1"/>
                </a:solidFill>
              </a:rPr>
              <a:t> olarak açıklanmaktadır.</a:t>
            </a:r>
          </a:p>
          <a:p>
            <a:pPr lvl="0">
              <a:buFont typeface="Wingdings" pitchFamily="2" charset="2"/>
              <a:buChar char="q"/>
            </a:pPr>
            <a:endParaRPr lang="tr-TR" sz="2800" dirty="0" smtClean="0"/>
          </a:p>
          <a:p>
            <a:endParaRPr lang="tr-TR" dirty="0"/>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   </a:t>
            </a:r>
            <a:r>
              <a:rPr lang="tr-TR" sz="4800" b="1" dirty="0" err="1" smtClean="0">
                <a:solidFill>
                  <a:schemeClr val="accent2">
                    <a:lumMod val="75000"/>
                  </a:schemeClr>
                </a:solidFill>
              </a:rPr>
              <a:t>İlkyazma</a:t>
            </a:r>
            <a:r>
              <a:rPr lang="tr-TR" sz="4800" b="1" dirty="0" smtClean="0">
                <a:solidFill>
                  <a:schemeClr val="accent2">
                    <a:lumMod val="75000"/>
                  </a:schemeClr>
                </a:solidFill>
              </a:rPr>
              <a:t> Nedir?</a:t>
            </a:r>
            <a:endParaRPr lang="tr-TR" sz="4800" b="1" dirty="0">
              <a:solidFill>
                <a:schemeClr val="accent2">
                  <a:lumMod val="75000"/>
                </a:schemeClr>
              </a:solidFill>
            </a:endParaRPr>
          </a:p>
        </p:txBody>
      </p:sp>
      <p:sp>
        <p:nvSpPr>
          <p:cNvPr id="3" name="İçerik Yer Tutucusu 2"/>
          <p:cNvSpPr>
            <a:spLocks noGrp="1"/>
          </p:cNvSpPr>
          <p:nvPr>
            <p:ph idx="1"/>
          </p:nvPr>
        </p:nvSpPr>
        <p:spPr>
          <a:xfrm>
            <a:off x="860213" y="1476103"/>
            <a:ext cx="9381067" cy="4807131"/>
          </a:xfrm>
        </p:spPr>
        <p:txBody>
          <a:bodyPr>
            <a:normAutofit/>
          </a:bodyPr>
          <a:lstStyle/>
          <a:p>
            <a:pPr>
              <a:buNone/>
            </a:pPr>
            <a:r>
              <a:rPr lang="tr-TR" dirty="0" smtClean="0"/>
              <a:t> </a:t>
            </a:r>
            <a:r>
              <a:rPr lang="tr-TR" sz="2400" dirty="0" smtClean="0">
                <a:solidFill>
                  <a:schemeClr val="tx1"/>
                </a:solidFill>
              </a:rPr>
              <a:t>Yabancı sözlüklerde yazma; </a:t>
            </a:r>
          </a:p>
          <a:p>
            <a:pPr>
              <a:buFont typeface="Wingdings" pitchFamily="2" charset="2"/>
              <a:buChar char="q"/>
            </a:pPr>
            <a:r>
              <a:rPr lang="tr-TR" sz="2400" i="1" dirty="0" smtClean="0">
                <a:solidFill>
                  <a:schemeClr val="tx1"/>
                </a:solidFill>
              </a:rPr>
              <a:t>Bir </a:t>
            </a:r>
            <a:r>
              <a:rPr lang="tr-TR" sz="2400" i="1" dirty="0" smtClean="0">
                <a:solidFill>
                  <a:schemeClr val="tx1"/>
                </a:solidFill>
              </a:rPr>
              <a:t>dildeki sesleri işaretlerle gösterme, </a:t>
            </a:r>
            <a:endParaRPr lang="tr-TR" sz="2400" i="1" dirty="0" smtClean="0">
              <a:solidFill>
                <a:schemeClr val="tx1"/>
              </a:solidFill>
            </a:endParaRPr>
          </a:p>
          <a:p>
            <a:pPr>
              <a:buFont typeface="Wingdings" pitchFamily="2" charset="2"/>
              <a:buChar char="q"/>
            </a:pPr>
            <a:r>
              <a:rPr lang="tr-TR" sz="2400" i="1" dirty="0" smtClean="0">
                <a:solidFill>
                  <a:schemeClr val="tx1"/>
                </a:solidFill>
              </a:rPr>
              <a:t>Yazı </a:t>
            </a:r>
            <a:r>
              <a:rPr lang="tr-TR" sz="2400" i="1" dirty="0" smtClean="0">
                <a:solidFill>
                  <a:schemeClr val="tx1"/>
                </a:solidFill>
              </a:rPr>
              <a:t>sisteminin işaretlerini çizme, </a:t>
            </a:r>
            <a:endParaRPr lang="tr-TR" sz="2400" i="1" dirty="0" smtClean="0">
              <a:solidFill>
                <a:schemeClr val="tx1"/>
              </a:solidFill>
            </a:endParaRPr>
          </a:p>
          <a:p>
            <a:pPr>
              <a:buFont typeface="Wingdings" pitchFamily="2" charset="2"/>
              <a:buChar char="q"/>
            </a:pPr>
            <a:r>
              <a:rPr lang="tr-TR" sz="2400" i="1" dirty="0" smtClean="0">
                <a:solidFill>
                  <a:schemeClr val="tx1"/>
                </a:solidFill>
              </a:rPr>
              <a:t>B</a:t>
            </a:r>
            <a:r>
              <a:rPr lang="tr-TR" sz="2400" i="1" dirty="0" smtClean="0">
                <a:solidFill>
                  <a:schemeClr val="tx1"/>
                </a:solidFill>
              </a:rPr>
              <a:t>ir </a:t>
            </a:r>
            <a:r>
              <a:rPr lang="tr-TR" sz="2400" i="1" dirty="0" smtClean="0">
                <a:solidFill>
                  <a:schemeClr val="tx1"/>
                </a:solidFill>
              </a:rPr>
              <a:t>yazı sistemi ve işaretleri kullanarak harfler oluşturma</a:t>
            </a:r>
            <a:r>
              <a:rPr lang="tr-TR" sz="2400" i="1" dirty="0" smtClean="0">
                <a:solidFill>
                  <a:schemeClr val="tx1"/>
                </a:solidFill>
              </a:rPr>
              <a:t>,</a:t>
            </a:r>
          </a:p>
          <a:p>
            <a:pPr>
              <a:buFont typeface="Wingdings" pitchFamily="2" charset="2"/>
              <a:buChar char="q"/>
            </a:pPr>
            <a:r>
              <a:rPr lang="tr-TR" sz="2400" i="1" dirty="0" smtClean="0">
                <a:solidFill>
                  <a:schemeClr val="tx1"/>
                </a:solidFill>
              </a:rPr>
              <a:t> Harfleri </a:t>
            </a:r>
            <a:r>
              <a:rPr lang="tr-TR" sz="2400" i="1" dirty="0" smtClean="0">
                <a:solidFill>
                  <a:schemeClr val="tx1"/>
                </a:solidFill>
              </a:rPr>
              <a:t>birleştirerek </a:t>
            </a:r>
            <a:r>
              <a:rPr lang="tr-TR" sz="2400" i="1" dirty="0" smtClean="0">
                <a:solidFill>
                  <a:schemeClr val="tx1"/>
                </a:solidFill>
              </a:rPr>
              <a:t>kelime, </a:t>
            </a:r>
            <a:r>
              <a:rPr lang="tr-TR" sz="2400" i="1" dirty="0" smtClean="0">
                <a:solidFill>
                  <a:schemeClr val="tx1"/>
                </a:solidFill>
              </a:rPr>
              <a:t>cümle ve metin oluşturma, </a:t>
            </a:r>
            <a:endParaRPr lang="tr-TR" sz="2400" i="1" dirty="0" smtClean="0">
              <a:solidFill>
                <a:schemeClr val="tx1"/>
              </a:solidFill>
            </a:endParaRPr>
          </a:p>
          <a:p>
            <a:pPr>
              <a:buFont typeface="Wingdings" pitchFamily="2" charset="2"/>
              <a:buChar char="q"/>
            </a:pPr>
            <a:r>
              <a:rPr lang="tr-TR" sz="2400" i="1" dirty="0" smtClean="0">
                <a:solidFill>
                  <a:schemeClr val="tx1"/>
                </a:solidFill>
              </a:rPr>
              <a:t>D</a:t>
            </a:r>
            <a:r>
              <a:rPr lang="tr-TR" sz="2400" i="1" dirty="0" smtClean="0">
                <a:solidFill>
                  <a:schemeClr val="tx1"/>
                </a:solidFill>
              </a:rPr>
              <a:t>üşüncesini </a:t>
            </a:r>
            <a:r>
              <a:rPr lang="tr-TR" sz="2400" i="1" dirty="0" smtClean="0">
                <a:solidFill>
                  <a:schemeClr val="tx1"/>
                </a:solidFill>
              </a:rPr>
              <a:t>yazılı dille ifade etme, bilimsel ve edebi bir eser oluşturma, birine bir mesaj ya da mektup yazma, sözlerini bir makale,yazı ya da eser ile anlatma,bir mesaj yada mektupla birinden bir şey isteme, uygun işaretleri kullanarak müzik seslerini notalara dökme, </a:t>
            </a:r>
            <a:r>
              <a:rPr lang="tr-TR" sz="2400" dirty="0" smtClean="0">
                <a:solidFill>
                  <a:schemeClr val="tx1"/>
                </a:solidFill>
              </a:rPr>
              <a:t>gibi </a:t>
            </a:r>
            <a:r>
              <a:rPr lang="tr-TR" sz="2400" dirty="0" smtClean="0">
                <a:solidFill>
                  <a:schemeClr val="tx1"/>
                </a:solidFill>
              </a:rPr>
              <a:t>verilmektedir (</a:t>
            </a:r>
            <a:r>
              <a:rPr lang="tr-TR" sz="2400" dirty="0" err="1" smtClean="0">
                <a:solidFill>
                  <a:schemeClr val="tx1"/>
                </a:solidFill>
              </a:rPr>
              <a:t>Larousse</a:t>
            </a:r>
            <a:r>
              <a:rPr lang="tr-TR" sz="2400" dirty="0" smtClean="0">
                <a:solidFill>
                  <a:schemeClr val="tx1"/>
                </a:solidFill>
              </a:rPr>
              <a:t>, 2018).</a:t>
            </a:r>
            <a:endParaRPr lang="tr-TR" sz="2400" dirty="0">
              <a:solidFill>
                <a:schemeClr val="tx1"/>
              </a:solidFill>
            </a:endParaRPr>
          </a:p>
        </p:txBody>
      </p:sp>
    </p:spTree>
    <p:extLst>
      <p:ext uri="{BB962C8B-B14F-4D97-AF65-F5344CB8AC3E}">
        <p14:creationId xmlns="" xmlns:p14="http://schemas.microsoft.com/office/powerpoint/2010/main" val="4113895389"/>
      </p:ext>
    </p:extLst>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err="1" smtClean="0">
                <a:solidFill>
                  <a:schemeClr val="accent2">
                    <a:lumMod val="75000"/>
                  </a:schemeClr>
                </a:solidFill>
              </a:rPr>
              <a:t>İlkyazma</a:t>
            </a:r>
            <a:r>
              <a:rPr lang="tr-TR" sz="4000" b="1" dirty="0" smtClean="0">
                <a:solidFill>
                  <a:schemeClr val="accent2">
                    <a:lumMod val="75000"/>
                  </a:schemeClr>
                </a:solidFill>
              </a:rPr>
              <a:t> Nedir?</a:t>
            </a:r>
            <a:endParaRPr lang="tr-TR" sz="4000" b="1" dirty="0">
              <a:solidFill>
                <a:schemeClr val="accent2">
                  <a:lumMod val="75000"/>
                </a:schemeClr>
              </a:solidFill>
            </a:endParaRPr>
          </a:p>
        </p:txBody>
      </p:sp>
      <p:sp>
        <p:nvSpPr>
          <p:cNvPr id="3" name="2 İçerik Yer Tutucusu"/>
          <p:cNvSpPr>
            <a:spLocks noGrp="1"/>
          </p:cNvSpPr>
          <p:nvPr>
            <p:ph idx="1"/>
          </p:nvPr>
        </p:nvSpPr>
        <p:spPr>
          <a:xfrm>
            <a:off x="612017" y="1515293"/>
            <a:ext cx="9668451" cy="4676502"/>
          </a:xfrm>
        </p:spPr>
        <p:txBody>
          <a:bodyPr>
            <a:normAutofit fontScale="62500" lnSpcReduction="20000"/>
          </a:bodyPr>
          <a:lstStyle/>
          <a:p>
            <a:pPr algn="just">
              <a:buFont typeface="Wingdings" pitchFamily="2" charset="2"/>
              <a:buChar char="q"/>
            </a:pPr>
            <a:r>
              <a:rPr lang="tr-TR" sz="3200" dirty="0" smtClean="0">
                <a:solidFill>
                  <a:schemeClr val="tx1"/>
                </a:solidFill>
              </a:rPr>
              <a:t> </a:t>
            </a:r>
            <a:r>
              <a:rPr lang="tr-TR" sz="3800" dirty="0" smtClean="0">
                <a:solidFill>
                  <a:schemeClr val="tx1"/>
                </a:solidFill>
              </a:rPr>
              <a:t>Bu açıklamalarda yazma sürecinin iki aşaması öne çıkmaktadır. </a:t>
            </a:r>
          </a:p>
          <a:p>
            <a:pPr lvl="0" algn="just">
              <a:buFont typeface="Wingdings" pitchFamily="2" charset="2"/>
              <a:buChar char="q"/>
            </a:pPr>
            <a:r>
              <a:rPr lang="tr-TR" sz="3800" i="1" dirty="0" smtClean="0">
                <a:solidFill>
                  <a:srgbClr val="FF0000"/>
                </a:solidFill>
              </a:rPr>
              <a:t>Birincisi</a:t>
            </a:r>
            <a:r>
              <a:rPr lang="tr-TR" sz="3800" dirty="0" smtClean="0">
                <a:solidFill>
                  <a:schemeClr val="tx1"/>
                </a:solidFill>
              </a:rPr>
              <a:t> yazmanın temel düzeyini oluşturan harflerin yazılış yönünü bilme, harfleri çizme, sesleri harflere çevirme, harfleri birleştirme, hece, kelime ve cümleleri kurallara uygun yazmadır. Bu işlemler yazma sürecinin başlangıcı </a:t>
            </a:r>
            <a:r>
              <a:rPr lang="tr-TR" sz="3800" dirty="0" smtClean="0">
                <a:solidFill>
                  <a:schemeClr val="tx1"/>
                </a:solidFill>
              </a:rPr>
              <a:t>olan </a:t>
            </a:r>
            <a:r>
              <a:rPr lang="tr-TR" sz="3800" i="1" dirty="0" err="1" smtClean="0">
                <a:solidFill>
                  <a:schemeClr val="tx1"/>
                </a:solidFill>
              </a:rPr>
              <a:t>ilkyazma</a:t>
            </a:r>
            <a:r>
              <a:rPr lang="tr-TR" sz="3800" i="1" dirty="0" smtClean="0">
                <a:solidFill>
                  <a:schemeClr val="tx1"/>
                </a:solidFill>
              </a:rPr>
              <a:t> öğretimini</a:t>
            </a:r>
            <a:r>
              <a:rPr lang="tr-TR" sz="3800" dirty="0" smtClean="0">
                <a:solidFill>
                  <a:schemeClr val="tx1"/>
                </a:solidFill>
              </a:rPr>
              <a:t> kapsamaktadır. </a:t>
            </a:r>
            <a:endParaRPr lang="tr-TR" sz="3800" dirty="0" smtClean="0">
              <a:solidFill>
                <a:schemeClr val="tx1"/>
              </a:solidFill>
            </a:endParaRPr>
          </a:p>
          <a:p>
            <a:pPr lvl="0" algn="just">
              <a:buNone/>
            </a:pPr>
            <a:r>
              <a:rPr lang="tr-TR" sz="3800" dirty="0" smtClean="0">
                <a:solidFill>
                  <a:schemeClr val="tx1"/>
                </a:solidFill>
              </a:rPr>
              <a:t> </a:t>
            </a:r>
          </a:p>
          <a:p>
            <a:pPr lvl="0" algn="just">
              <a:buFont typeface="Wingdings" pitchFamily="2" charset="2"/>
              <a:buChar char="q"/>
            </a:pPr>
            <a:r>
              <a:rPr lang="tr-TR" sz="3800" i="1" dirty="0" smtClean="0">
                <a:solidFill>
                  <a:srgbClr val="FF0000"/>
                </a:solidFill>
              </a:rPr>
              <a:t>İkincisi</a:t>
            </a:r>
            <a:r>
              <a:rPr lang="tr-TR" sz="3800" dirty="0" smtClean="0">
                <a:solidFill>
                  <a:schemeClr val="tx1"/>
                </a:solidFill>
              </a:rPr>
              <a:t> yazmanın üst aşamalarını oluşturan söz ve düşünceleri yazılı metinlere aktarma, mektup, makale, roman </a:t>
            </a:r>
            <a:r>
              <a:rPr lang="tr-TR" sz="3800" dirty="0" smtClean="0">
                <a:solidFill>
                  <a:schemeClr val="tx1"/>
                </a:solidFill>
              </a:rPr>
              <a:t>gibi </a:t>
            </a:r>
            <a:r>
              <a:rPr lang="tr-TR" sz="3800" dirty="0" smtClean="0">
                <a:solidFill>
                  <a:schemeClr val="tx1"/>
                </a:solidFill>
              </a:rPr>
              <a:t>metinler üretme, kendini yazılı olarak ifade </a:t>
            </a:r>
            <a:r>
              <a:rPr lang="tr-TR" sz="3800" dirty="0" smtClean="0">
                <a:solidFill>
                  <a:schemeClr val="tx1"/>
                </a:solidFill>
              </a:rPr>
              <a:t>etmedir</a:t>
            </a:r>
            <a:r>
              <a:rPr lang="tr-TR" sz="3800" dirty="0" smtClean="0">
                <a:solidFill>
                  <a:schemeClr val="tx1"/>
                </a:solidFill>
              </a:rPr>
              <a:t>. Bu işlemler yazma sürecinin üst </a:t>
            </a:r>
            <a:r>
              <a:rPr lang="tr-TR" sz="3800" dirty="0" smtClean="0">
                <a:solidFill>
                  <a:schemeClr val="tx1"/>
                </a:solidFill>
              </a:rPr>
              <a:t>düzeyi olan </a:t>
            </a:r>
            <a:r>
              <a:rPr lang="tr-TR" sz="3800" i="1" dirty="0" smtClean="0">
                <a:solidFill>
                  <a:schemeClr val="tx1"/>
                </a:solidFill>
              </a:rPr>
              <a:t>yazma eğitimini</a:t>
            </a:r>
            <a:r>
              <a:rPr lang="tr-TR" sz="3800" dirty="0" smtClean="0">
                <a:solidFill>
                  <a:schemeClr val="tx1"/>
                </a:solidFill>
              </a:rPr>
              <a:t> kapsamaktadır. </a:t>
            </a:r>
          </a:p>
          <a:p>
            <a:pPr algn="just">
              <a:buFont typeface="Wingdings" pitchFamily="2" charset="2"/>
              <a:buChar char="q"/>
            </a:pPr>
            <a:endParaRPr lang="tr-TR" sz="4000" dirty="0" smtClean="0">
              <a:solidFill>
                <a:schemeClr val="tx1"/>
              </a:solidFill>
            </a:endParaRPr>
          </a:p>
          <a:p>
            <a:pPr>
              <a:buFont typeface="Wingdings" pitchFamily="2" charset="2"/>
              <a:buChar char="q"/>
            </a:pPr>
            <a:endParaRPr lang="tr-TR" sz="4000" dirty="0" smtClean="0">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81837" y="648788"/>
            <a:ext cx="8596668" cy="1320800"/>
          </a:xfrm>
        </p:spPr>
        <p:txBody>
          <a:bodyPr/>
          <a:lstStyle/>
          <a:p>
            <a:r>
              <a:rPr lang="tr-TR" b="1" dirty="0" smtClean="0">
                <a:solidFill>
                  <a:schemeClr val="accent2">
                    <a:lumMod val="75000"/>
                  </a:schemeClr>
                </a:solidFill>
              </a:rPr>
              <a:t>  </a:t>
            </a:r>
            <a:r>
              <a:rPr lang="tr-TR" b="1" dirty="0" err="1" smtClean="0">
                <a:solidFill>
                  <a:schemeClr val="accent2">
                    <a:lumMod val="75000"/>
                  </a:schemeClr>
                </a:solidFill>
              </a:rPr>
              <a:t>İlkyazma</a:t>
            </a:r>
            <a:r>
              <a:rPr lang="tr-TR" b="1" dirty="0" smtClean="0">
                <a:solidFill>
                  <a:schemeClr val="accent2">
                    <a:lumMod val="75000"/>
                  </a:schemeClr>
                </a:solidFill>
              </a:rPr>
              <a:t> Öğretimi</a:t>
            </a:r>
            <a:endParaRPr lang="tr-TR" dirty="0"/>
          </a:p>
        </p:txBody>
      </p:sp>
      <p:sp>
        <p:nvSpPr>
          <p:cNvPr id="5" name="4 Dikdörtgen"/>
          <p:cNvSpPr/>
          <p:nvPr/>
        </p:nvSpPr>
        <p:spPr>
          <a:xfrm>
            <a:off x="718457" y="3434918"/>
            <a:ext cx="9078686" cy="369332"/>
          </a:xfrm>
          <a:prstGeom prst="rect">
            <a:avLst/>
          </a:prstGeom>
        </p:spPr>
        <p:txBody>
          <a:bodyPr wrap="square">
            <a:spAutoFit/>
          </a:bodyPr>
          <a:lstStyle/>
          <a:p>
            <a:pPr>
              <a:buNone/>
            </a:pPr>
            <a:r>
              <a:rPr lang="tr-TR" dirty="0" smtClean="0"/>
              <a:t> </a:t>
            </a:r>
            <a:endParaRPr lang="tr-TR" sz="2400" dirty="0"/>
          </a:p>
        </p:txBody>
      </p:sp>
      <p:sp>
        <p:nvSpPr>
          <p:cNvPr id="6" name="5 Dikdörtgen"/>
          <p:cNvSpPr/>
          <p:nvPr/>
        </p:nvSpPr>
        <p:spPr>
          <a:xfrm>
            <a:off x="3048000" y="1997839"/>
            <a:ext cx="6096000" cy="369332"/>
          </a:xfrm>
          <a:prstGeom prst="rect">
            <a:avLst/>
          </a:prstGeom>
        </p:spPr>
        <p:txBody>
          <a:bodyPr>
            <a:spAutoFit/>
          </a:bodyPr>
          <a:lstStyle/>
          <a:p>
            <a:pPr>
              <a:buNone/>
            </a:pPr>
            <a:r>
              <a:rPr lang="tr-TR" dirty="0" smtClean="0"/>
              <a:t>   </a:t>
            </a:r>
          </a:p>
        </p:txBody>
      </p:sp>
      <p:sp>
        <p:nvSpPr>
          <p:cNvPr id="9" name="8 İçerik Yer Tutucusu"/>
          <p:cNvSpPr>
            <a:spLocks noGrp="1"/>
          </p:cNvSpPr>
          <p:nvPr>
            <p:ph idx="1"/>
          </p:nvPr>
        </p:nvSpPr>
        <p:spPr>
          <a:xfrm>
            <a:off x="703458" y="1730276"/>
            <a:ext cx="9263501" cy="3880773"/>
          </a:xfrm>
        </p:spPr>
        <p:txBody>
          <a:bodyPr>
            <a:normAutofit/>
          </a:bodyPr>
          <a:lstStyle/>
          <a:p>
            <a:pPr algn="just">
              <a:buFont typeface="Wingdings" pitchFamily="2" charset="2"/>
              <a:buChar char="q"/>
            </a:pPr>
            <a:r>
              <a:rPr lang="tr-TR" sz="2400" dirty="0" smtClean="0"/>
              <a:t> </a:t>
            </a:r>
            <a:r>
              <a:rPr lang="tr-TR" sz="2400" dirty="0" err="1" smtClean="0">
                <a:solidFill>
                  <a:schemeClr val="tx1"/>
                </a:solidFill>
              </a:rPr>
              <a:t>İlkyazma</a:t>
            </a:r>
            <a:r>
              <a:rPr lang="tr-TR" sz="2400" dirty="0" smtClean="0">
                <a:solidFill>
                  <a:schemeClr val="tx1"/>
                </a:solidFill>
              </a:rPr>
              <a:t> öğretimi ilkokulun </a:t>
            </a:r>
            <a:r>
              <a:rPr lang="tr-TR" sz="2400" dirty="0" smtClean="0">
                <a:solidFill>
                  <a:schemeClr val="tx1"/>
                </a:solidFill>
              </a:rPr>
              <a:t>en önemli ve temel </a:t>
            </a:r>
            <a:r>
              <a:rPr lang="tr-TR" sz="2400" dirty="0" smtClean="0">
                <a:solidFill>
                  <a:schemeClr val="tx1"/>
                </a:solidFill>
              </a:rPr>
              <a:t>görevlerinden biridir. </a:t>
            </a:r>
            <a:endParaRPr lang="tr-TR" sz="2400" dirty="0" smtClean="0">
              <a:solidFill>
                <a:schemeClr val="tx1"/>
              </a:solidFill>
            </a:endParaRPr>
          </a:p>
          <a:p>
            <a:pPr algn="just">
              <a:buFont typeface="Wingdings" pitchFamily="2" charset="2"/>
              <a:buChar char="q"/>
            </a:pPr>
            <a:r>
              <a:rPr lang="tr-TR" sz="2400" dirty="0" smtClean="0">
                <a:solidFill>
                  <a:schemeClr val="tx1"/>
                </a:solidFill>
              </a:rPr>
              <a:t>Dil</a:t>
            </a:r>
            <a:r>
              <a:rPr lang="tr-TR" sz="2400" dirty="0" smtClean="0">
                <a:solidFill>
                  <a:schemeClr val="tx1"/>
                </a:solidFill>
              </a:rPr>
              <a:t>, zihinsel, duyusal, sosyal ve fiziksel becerileri içeren karmaşık bir süreci içermektedir. </a:t>
            </a:r>
            <a:endParaRPr lang="tr-TR" sz="2400" dirty="0" smtClean="0">
              <a:solidFill>
                <a:schemeClr val="tx1"/>
              </a:solidFill>
            </a:endParaRPr>
          </a:p>
          <a:p>
            <a:pPr algn="just">
              <a:buFont typeface="Wingdings" pitchFamily="2" charset="2"/>
              <a:buChar char="q"/>
            </a:pPr>
            <a:r>
              <a:rPr lang="tr-TR" sz="2400" dirty="0" smtClean="0">
                <a:solidFill>
                  <a:schemeClr val="tx1"/>
                </a:solidFill>
              </a:rPr>
              <a:t>Bu </a:t>
            </a:r>
            <a:r>
              <a:rPr lang="tr-TR" sz="2400" dirty="0" smtClean="0">
                <a:solidFill>
                  <a:schemeClr val="tx1"/>
                </a:solidFill>
              </a:rPr>
              <a:t>süreçte yazma ile ilgili temel beceriler kazandırılmaktadır. </a:t>
            </a:r>
            <a:endParaRPr lang="tr-TR" sz="2400" dirty="0" smtClean="0">
              <a:solidFill>
                <a:schemeClr val="tx1"/>
              </a:solidFill>
            </a:endParaRPr>
          </a:p>
          <a:p>
            <a:pPr algn="just">
              <a:buFont typeface="Wingdings" pitchFamily="2" charset="2"/>
              <a:buChar char="q"/>
            </a:pPr>
            <a:r>
              <a:rPr lang="tr-TR" sz="2400" dirty="0" smtClean="0">
                <a:solidFill>
                  <a:schemeClr val="tx1"/>
                </a:solidFill>
              </a:rPr>
              <a:t>Öğrencilerin </a:t>
            </a:r>
            <a:r>
              <a:rPr lang="tr-TR" sz="2400" dirty="0" smtClean="0">
                <a:solidFill>
                  <a:schemeClr val="tx1"/>
                </a:solidFill>
              </a:rPr>
              <a:t>aktif ve yoğun çabalarını gerektirmektedir. </a:t>
            </a:r>
            <a:endParaRPr lang="tr-TR" sz="2400" dirty="0" smtClean="0">
              <a:solidFill>
                <a:schemeClr val="tx1"/>
              </a:solidFill>
            </a:endParaRPr>
          </a:p>
          <a:p>
            <a:pPr algn="just">
              <a:buFont typeface="Wingdings" pitchFamily="2" charset="2"/>
              <a:buChar char="q"/>
            </a:pPr>
            <a:r>
              <a:rPr lang="tr-TR" sz="2400" dirty="0" smtClean="0">
                <a:solidFill>
                  <a:schemeClr val="tx1"/>
                </a:solidFill>
              </a:rPr>
              <a:t>Bu </a:t>
            </a:r>
            <a:r>
              <a:rPr lang="tr-TR" sz="2400" dirty="0" smtClean="0">
                <a:solidFill>
                  <a:schemeClr val="tx1"/>
                </a:solidFill>
              </a:rPr>
              <a:t>nedenle </a:t>
            </a:r>
            <a:r>
              <a:rPr lang="tr-TR" sz="2400" dirty="0" err="1" smtClean="0">
                <a:solidFill>
                  <a:schemeClr val="tx1"/>
                </a:solidFill>
              </a:rPr>
              <a:t>ilkyazma</a:t>
            </a:r>
            <a:r>
              <a:rPr lang="tr-TR" sz="2400" dirty="0" smtClean="0">
                <a:solidFill>
                  <a:schemeClr val="tx1"/>
                </a:solidFill>
              </a:rPr>
              <a:t> öğretimi üç aşamada ele alınmaktadır</a:t>
            </a:r>
            <a:r>
              <a:rPr lang="tr-TR" sz="2400" dirty="0" smtClean="0">
                <a:solidFill>
                  <a:schemeClr val="tx1"/>
                </a:solidFill>
              </a:rPr>
              <a:t>.</a:t>
            </a:r>
          </a:p>
          <a:p>
            <a:pPr algn="just">
              <a:buFont typeface="Wingdings" pitchFamily="2" charset="2"/>
              <a:buChar char="q"/>
            </a:pPr>
            <a:r>
              <a:rPr lang="tr-TR" sz="2400" dirty="0" smtClean="0">
                <a:solidFill>
                  <a:schemeClr val="tx1"/>
                </a:solidFill>
              </a:rPr>
              <a:t>Bunlar </a:t>
            </a:r>
            <a:r>
              <a:rPr lang="tr-TR" sz="2400" dirty="0" smtClean="0">
                <a:solidFill>
                  <a:srgbClr val="FF0000"/>
                </a:solidFill>
              </a:rPr>
              <a:t>harf, kelime </a:t>
            </a:r>
            <a:r>
              <a:rPr lang="tr-TR" sz="2400" dirty="0" smtClean="0">
                <a:solidFill>
                  <a:schemeClr val="tx1"/>
                </a:solidFill>
              </a:rPr>
              <a:t>ve</a:t>
            </a:r>
            <a:r>
              <a:rPr lang="tr-TR" sz="2400" dirty="0" smtClean="0">
                <a:solidFill>
                  <a:srgbClr val="FF0000"/>
                </a:solidFill>
              </a:rPr>
              <a:t> metin </a:t>
            </a:r>
            <a:r>
              <a:rPr lang="tr-TR" sz="2400" dirty="0" smtClean="0">
                <a:solidFill>
                  <a:schemeClr val="tx1"/>
                </a:solidFill>
              </a:rPr>
              <a:t>aşamalarıdır.</a:t>
            </a:r>
            <a:endParaRPr lang="tr-TR" sz="2400" dirty="0" smtClean="0">
              <a:solidFill>
                <a:schemeClr val="tx1"/>
              </a:solidFill>
            </a:endParaRPr>
          </a:p>
          <a:p>
            <a:endParaRPr lang="tr-TR" dirty="0"/>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    </a:t>
            </a:r>
            <a:r>
              <a:rPr lang="tr-TR" b="1" dirty="0" err="1" smtClean="0">
                <a:solidFill>
                  <a:schemeClr val="accent2">
                    <a:lumMod val="75000"/>
                  </a:schemeClr>
                </a:solidFill>
              </a:rPr>
              <a:t>İlkyazma</a:t>
            </a:r>
            <a:r>
              <a:rPr lang="tr-TR" b="1" dirty="0" smtClean="0">
                <a:solidFill>
                  <a:schemeClr val="accent2">
                    <a:lumMod val="75000"/>
                  </a:schemeClr>
                </a:solidFill>
              </a:rPr>
              <a:t> Öğretimi</a:t>
            </a:r>
            <a:endParaRPr lang="tr-TR" b="1" dirty="0">
              <a:solidFill>
                <a:schemeClr val="accent2">
                  <a:lumMod val="50000"/>
                </a:schemeClr>
              </a:solidFill>
            </a:endParaRPr>
          </a:p>
        </p:txBody>
      </p:sp>
      <p:sp>
        <p:nvSpPr>
          <p:cNvPr id="4" name="3 İçerik Yer Tutucusu"/>
          <p:cNvSpPr>
            <a:spLocks noGrp="1"/>
          </p:cNvSpPr>
          <p:nvPr>
            <p:ph idx="1"/>
          </p:nvPr>
        </p:nvSpPr>
        <p:spPr>
          <a:xfrm>
            <a:off x="677333" y="1515291"/>
            <a:ext cx="8780175" cy="4526071"/>
          </a:xfrm>
        </p:spPr>
        <p:txBody>
          <a:bodyPr>
            <a:normAutofit lnSpcReduction="10000"/>
          </a:bodyPr>
          <a:lstStyle/>
          <a:p>
            <a:pPr lvl="0"/>
            <a:r>
              <a:rPr lang="tr-TR" sz="2400" b="1" i="1" dirty="0" smtClean="0">
                <a:solidFill>
                  <a:schemeClr val="tx1"/>
                </a:solidFill>
              </a:rPr>
              <a:t>H</a:t>
            </a:r>
            <a:r>
              <a:rPr lang="tr-TR" sz="2400" b="1" i="1" dirty="0" smtClean="0">
                <a:solidFill>
                  <a:schemeClr val="tx1"/>
                </a:solidFill>
              </a:rPr>
              <a:t>arf </a:t>
            </a:r>
            <a:r>
              <a:rPr lang="tr-TR" sz="2400" b="1" i="1" dirty="0" smtClean="0">
                <a:solidFill>
                  <a:schemeClr val="tx1"/>
                </a:solidFill>
              </a:rPr>
              <a:t>üretim </a:t>
            </a:r>
            <a:r>
              <a:rPr lang="tr-TR" sz="2400" b="1" i="1" dirty="0" smtClean="0">
                <a:solidFill>
                  <a:schemeClr val="tx1"/>
                </a:solidFill>
              </a:rPr>
              <a:t>aşaması: </a:t>
            </a:r>
            <a:r>
              <a:rPr lang="tr-TR" sz="2400" dirty="0" smtClean="0">
                <a:solidFill>
                  <a:schemeClr val="tx1"/>
                </a:solidFill>
              </a:rPr>
              <a:t>Bu aşamada öğrencilere harfleri tanıma, harf çizgilerinin yönleri ve sırası, büyük ve küçük harfleri yazma, harfleri satırlara yerleştirme gibi bilgi ve beceriler öğretilmektedir</a:t>
            </a:r>
            <a:r>
              <a:rPr lang="tr-TR" sz="2400" dirty="0" smtClean="0">
                <a:solidFill>
                  <a:schemeClr val="tx1"/>
                </a:solidFill>
              </a:rPr>
              <a:t>.</a:t>
            </a:r>
            <a:endParaRPr lang="tr-TR" sz="2400" dirty="0" smtClean="0">
              <a:solidFill>
                <a:schemeClr val="tx1"/>
              </a:solidFill>
            </a:endParaRPr>
          </a:p>
          <a:p>
            <a:pPr lvl="0"/>
            <a:r>
              <a:rPr lang="tr-TR" sz="2400" b="1" i="1" dirty="0" smtClean="0">
                <a:solidFill>
                  <a:schemeClr val="tx1"/>
                </a:solidFill>
              </a:rPr>
              <a:t>K</a:t>
            </a:r>
            <a:r>
              <a:rPr lang="tr-TR" sz="2400" b="1" i="1" dirty="0" smtClean="0">
                <a:solidFill>
                  <a:schemeClr val="tx1"/>
                </a:solidFill>
              </a:rPr>
              <a:t>elime </a:t>
            </a:r>
            <a:r>
              <a:rPr lang="tr-TR" sz="2400" b="1" i="1" dirty="0" smtClean="0">
                <a:solidFill>
                  <a:schemeClr val="tx1"/>
                </a:solidFill>
              </a:rPr>
              <a:t>üretim </a:t>
            </a:r>
            <a:r>
              <a:rPr lang="tr-TR" sz="2400" b="1" i="1" dirty="0" smtClean="0">
                <a:solidFill>
                  <a:schemeClr val="tx1"/>
                </a:solidFill>
              </a:rPr>
              <a:t>aşaması: </a:t>
            </a:r>
            <a:r>
              <a:rPr lang="tr-TR" sz="2400" dirty="0" smtClean="0">
                <a:solidFill>
                  <a:schemeClr val="tx1"/>
                </a:solidFill>
              </a:rPr>
              <a:t>K</a:t>
            </a:r>
            <a:r>
              <a:rPr lang="tr-TR" sz="2400" dirty="0" smtClean="0">
                <a:solidFill>
                  <a:schemeClr val="tx1"/>
                </a:solidFill>
              </a:rPr>
              <a:t>elimeleri </a:t>
            </a:r>
            <a:r>
              <a:rPr lang="tr-TR" sz="2400" dirty="0" smtClean="0">
                <a:solidFill>
                  <a:schemeClr val="tx1"/>
                </a:solidFill>
              </a:rPr>
              <a:t>yazma, harfleri eksiksiz ve doğru sıralama, harf ve kelime boşlukları bırakma, imla kurallarını uygulama, cümle oluşturma gibi bilgi ve becerilere ağırlık verilmektedir</a:t>
            </a:r>
            <a:r>
              <a:rPr lang="tr-TR" sz="2400" dirty="0" smtClean="0">
                <a:solidFill>
                  <a:schemeClr val="tx1"/>
                </a:solidFill>
              </a:rPr>
              <a:t>.</a:t>
            </a:r>
            <a:endParaRPr lang="tr-TR" sz="2400" dirty="0" smtClean="0">
              <a:solidFill>
                <a:schemeClr val="tx1"/>
              </a:solidFill>
            </a:endParaRPr>
          </a:p>
          <a:p>
            <a:pPr lvl="0"/>
            <a:r>
              <a:rPr lang="tr-TR" sz="2400" b="1" i="1" dirty="0" smtClean="0">
                <a:solidFill>
                  <a:schemeClr val="tx1"/>
                </a:solidFill>
              </a:rPr>
              <a:t>M</a:t>
            </a:r>
            <a:r>
              <a:rPr lang="tr-TR" sz="2400" b="1" i="1" dirty="0" smtClean="0">
                <a:solidFill>
                  <a:schemeClr val="tx1"/>
                </a:solidFill>
              </a:rPr>
              <a:t>etin </a:t>
            </a:r>
            <a:r>
              <a:rPr lang="tr-TR" sz="2400" b="1" i="1" dirty="0" smtClean="0">
                <a:solidFill>
                  <a:schemeClr val="tx1"/>
                </a:solidFill>
              </a:rPr>
              <a:t>üretim </a:t>
            </a:r>
            <a:r>
              <a:rPr lang="tr-TR" sz="2400" b="1" i="1" dirty="0" smtClean="0">
                <a:solidFill>
                  <a:schemeClr val="tx1"/>
                </a:solidFill>
              </a:rPr>
              <a:t>aşaması: </a:t>
            </a:r>
            <a:r>
              <a:rPr lang="tr-TR" sz="2400" dirty="0" smtClean="0">
                <a:solidFill>
                  <a:schemeClr val="tx1"/>
                </a:solidFill>
              </a:rPr>
              <a:t>Bu aşamada paragraf ve metin oluşturma, metni planlama ve düzenleme, türlerine göre metinler yazma gibi beceriler üzerinde durulmaktadır (Bara &amp; </a:t>
            </a:r>
            <a:r>
              <a:rPr lang="tr-TR" sz="2400" dirty="0" err="1" smtClean="0">
                <a:solidFill>
                  <a:schemeClr val="tx1"/>
                </a:solidFill>
              </a:rPr>
              <a:t>Gentaz</a:t>
            </a:r>
            <a:r>
              <a:rPr lang="tr-TR" sz="2400" dirty="0" smtClean="0">
                <a:solidFill>
                  <a:schemeClr val="tx1"/>
                </a:solidFill>
              </a:rPr>
              <a:t>,2010).</a:t>
            </a:r>
          </a:p>
          <a:p>
            <a:endParaRPr lang="tr-TR" dirty="0"/>
          </a:p>
        </p:txBody>
      </p:sp>
    </p:spTree>
    <p:extLst>
      <p:ext uri="{BB962C8B-B14F-4D97-AF65-F5344CB8AC3E}">
        <p14:creationId xmlns="" xmlns:p14="http://schemas.microsoft.com/office/powerpoint/2010/main" val="434882558"/>
      </p:ext>
    </p:extLst>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1083</TotalTime>
  <Words>1863</Words>
  <Application>Microsoft Office PowerPoint</Application>
  <PresentationFormat>Özel</PresentationFormat>
  <Paragraphs>151</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Kristal</vt:lpstr>
      <vt:lpstr>İlkyazma Öğretiminin Temel Bileşenleri </vt:lpstr>
      <vt:lpstr>  Giriş                       </vt:lpstr>
      <vt:lpstr>Giriş</vt:lpstr>
      <vt:lpstr>  Giriş  </vt:lpstr>
      <vt:lpstr>İlkyazma Nedir?</vt:lpstr>
      <vt:lpstr>   İlkyazma Nedir?</vt:lpstr>
      <vt:lpstr>İlkyazma Nedir?</vt:lpstr>
      <vt:lpstr>  İlkyazma Öğretimi</vt:lpstr>
      <vt:lpstr>    İlkyazma Öğretimi</vt:lpstr>
      <vt:lpstr> İlkyazma Öğretimi</vt:lpstr>
      <vt:lpstr>Temel Bileşenleri</vt:lpstr>
      <vt:lpstr>           İlkyazmanın Temel Bileşenleri</vt:lpstr>
      <vt:lpstr>İlkyazma Öğretiminin Temel Bileşenleri</vt:lpstr>
      <vt:lpstr>İlkyazma Öğretiminin Temel Bileşenleri</vt:lpstr>
      <vt:lpstr>İlkyazma Öğretiminin Temel Bileşenleri </vt:lpstr>
      <vt:lpstr>İlkyazma Öğretiminin Temel Bileşenleri </vt:lpstr>
      <vt:lpstr>  İlkyazma Öğretiminin Temel Bileşenleri </vt:lpstr>
      <vt:lpstr> İlkyazma Öğretiminin Temel Bileşenleri </vt:lpstr>
      <vt:lpstr>  İlkyazma Öğretiminin Temel Bileşenleri </vt:lpstr>
      <vt:lpstr>İlkyazma Öğretiminin Temel Bileşenleri</vt:lpstr>
      <vt:lpstr>İlkyazma Öğretiminin Temel Bileşenleri</vt:lpstr>
      <vt:lpstr>  Türkçemizde Durum</vt:lpstr>
      <vt:lpstr>Slayt 23</vt:lpstr>
      <vt:lpstr>Türkçemizde Durum</vt:lpstr>
      <vt:lpstr>   Türkçemizde Durum </vt:lpstr>
      <vt:lpstr>  SONUÇ</vt:lpstr>
      <vt:lpstr>Slayt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Bartın Üniversitesi  Eğitim Fakültesi</dc:title>
  <dc:creator>Egitim_Fakultesi</dc:creator>
  <cp:lastModifiedBy>lenovo</cp:lastModifiedBy>
  <cp:revision>194</cp:revision>
  <dcterms:created xsi:type="dcterms:W3CDTF">2015-09-29T18:59:44Z</dcterms:created>
  <dcterms:modified xsi:type="dcterms:W3CDTF">2019-10-05T16:59:12Z</dcterms:modified>
</cp:coreProperties>
</file>