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691813" cy="7559675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7.07.2017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278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7.07.2017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683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7.07.2017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774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7.07.2017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067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7.07.2017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22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7.07.2017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384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7.07.2017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797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7.07.2017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88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7.07.2017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578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7.07.2017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779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7.07.2017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883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4A3C1-CB02-47BA-87EA-34A1E8863A2F}" type="datetimeFigureOut">
              <a:rPr lang="tr-TR" smtClean="0"/>
              <a:t>7.07.2017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149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Unvan 1"/>
              <p:cNvSpPr>
                <a:spLocks noGrp="1"/>
              </p:cNvSpPr>
              <p:nvPr>
                <p:ph type="ctrTitle"/>
              </p:nvPr>
            </p:nvSpPr>
            <p:spPr>
              <a:xfrm>
                <a:off x="765310" y="1143001"/>
                <a:ext cx="9088041" cy="896111"/>
              </a:xfrm>
            </p:spPr>
            <p:txBody>
              <a:bodyPr>
                <a:normAutofit/>
              </a:bodyPr>
              <a:lstStyle/>
              <a:p>
                <a:r>
                  <a:rPr lang="tr-TR" sz="3000" b="1" dirty="0" smtClean="0">
                    <a:solidFill>
                      <a:schemeClr val="tx2"/>
                    </a:solidFill>
                    <a:latin typeface="Calibri (Body)"/>
                    <a:cs typeface="Times New Roman" panose="02020603050405020304" pitchFamily="18" charset="0"/>
                  </a:rPr>
                  <a:t>1</a:t>
                </a:r>
                <a:r>
                  <a:rPr lang="tr-TR" sz="3000" b="1" baseline="30000" dirty="0" smtClean="0">
                    <a:solidFill>
                      <a:schemeClr val="tx2"/>
                    </a:solidFill>
                    <a:latin typeface="Calibri (Body)"/>
                    <a:cs typeface="Times New Roman" panose="02020603050405020304" pitchFamily="18" charset="0"/>
                  </a:rPr>
                  <a:t>st</a:t>
                </a:r>
                <a:r>
                  <a:rPr lang="tr-TR" sz="3000" b="1" dirty="0" smtClean="0">
                    <a:solidFill>
                      <a:schemeClr val="tx2"/>
                    </a:solidFill>
                    <a:latin typeface="Calibri (Body)"/>
                    <a:cs typeface="Times New Roman" panose="02020603050405020304" pitchFamily="18" charset="0"/>
                  </a:rPr>
                  <a:t> GROUP OF CATIONS</a:t>
                </a:r>
                <a:br>
                  <a:rPr lang="tr-TR" sz="3000" b="1" dirty="0" smtClean="0">
                    <a:solidFill>
                      <a:schemeClr val="tx2"/>
                    </a:solidFill>
                    <a:latin typeface="Calibri (Body)"/>
                    <a:cs typeface="Times New Roman" panose="02020603050405020304" pitchFamily="18" charset="0"/>
                  </a:rPr>
                </a:br>
                <a:r>
                  <a:rPr lang="tr-TR" sz="2500" b="1" i="1" dirty="0">
                    <a:solidFill>
                      <a:schemeClr val="tx2"/>
                    </a:solidFill>
                    <a:latin typeface="+mn-lt"/>
                    <a:cs typeface="Times New Roman" panose="02020603050405020304" pitchFamily="18" charset="0"/>
                  </a:rPr>
                  <a:t>(Ag</a:t>
                </a:r>
                <a:r>
                  <a:rPr lang="tr-TR" sz="2500" b="1" i="1" baseline="30000" dirty="0">
                    <a:solidFill>
                      <a:schemeClr val="tx2"/>
                    </a:solidFill>
                    <a:latin typeface="+mn-lt"/>
                    <a:cs typeface="Times New Roman" panose="02020603050405020304" pitchFamily="18" charset="0"/>
                  </a:rPr>
                  <a:t>+</a:t>
                </a:r>
                <a:r>
                  <a:rPr lang="tr-TR" sz="2500" b="1" i="1" dirty="0">
                    <a:solidFill>
                      <a:schemeClr val="tx2"/>
                    </a:solidFill>
                    <a:latin typeface="+mn-lt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5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5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𝑯𝒈</m:t>
                        </m:r>
                      </m:e>
                      <m:sub>
                        <m:r>
                          <a:rPr lang="tr-TR" sz="25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tr-TR" sz="25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tr-TR" sz="25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tr-TR" sz="2500" b="1" i="1" dirty="0">
                    <a:solidFill>
                      <a:schemeClr val="tx2"/>
                    </a:solidFill>
                    <a:latin typeface="+mn-lt"/>
                    <a:cs typeface="Times New Roman" panose="02020603050405020304" pitchFamily="18" charset="0"/>
                  </a:rPr>
                  <a:t> ve Pb</a:t>
                </a:r>
                <a:r>
                  <a:rPr lang="tr-TR" sz="2500" b="1" i="1" baseline="30000" dirty="0">
                    <a:solidFill>
                      <a:schemeClr val="tx2"/>
                    </a:solidFill>
                    <a:latin typeface="+mn-lt"/>
                    <a:cs typeface="Times New Roman" panose="02020603050405020304" pitchFamily="18" charset="0"/>
                  </a:rPr>
                  <a:t>2</a:t>
                </a:r>
                <a:r>
                  <a:rPr lang="tr-TR" sz="2500" b="1" i="1" baseline="30000" dirty="0" smtClean="0">
                    <a:solidFill>
                      <a:schemeClr val="tx2"/>
                    </a:solidFill>
                    <a:latin typeface="+mn-lt"/>
                    <a:cs typeface="Times New Roman" panose="02020603050405020304" pitchFamily="18" charset="0"/>
                  </a:rPr>
                  <a:t>+</a:t>
                </a:r>
                <a:r>
                  <a:rPr lang="tr-TR" sz="2500" b="1" i="1" dirty="0" smtClean="0">
                    <a:solidFill>
                      <a:schemeClr val="tx2"/>
                    </a:solidFill>
                    <a:latin typeface="+mn-lt"/>
                    <a:cs typeface="Times New Roman" panose="02020603050405020304" pitchFamily="18" charset="0"/>
                  </a:rPr>
                  <a:t>)</a:t>
                </a:r>
                <a:endParaRPr lang="tr-TR" sz="3000" dirty="0"/>
              </a:p>
            </p:txBody>
          </p:sp>
        </mc:Choice>
        <mc:Fallback xmlns="">
          <p:sp>
            <p:nvSpPr>
              <p:cNvPr id="2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765310" y="1143001"/>
                <a:ext cx="9088041" cy="896111"/>
              </a:xfrm>
              <a:blipFill>
                <a:blip r:embed="rId2"/>
                <a:stretch>
                  <a:fillRect t="-12245" b="-1632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Alt Başlık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-1" y="2039112"/>
                <a:ext cx="10691813" cy="1856232"/>
              </a:xfrm>
            </p:spPr>
            <p:txBody>
              <a:bodyPr>
                <a:noAutofit/>
              </a:bodyPr>
              <a:lstStyle/>
              <a:p>
                <a:pPr marL="457200" indent="-457200" algn="just">
                  <a:lnSpc>
                    <a:spcPct val="120000"/>
                  </a:lnSpc>
                  <a:buFont typeface="Wingdings" panose="05000000000000000000" pitchFamily="2" charset="2"/>
                  <a:buChar char="q"/>
                </a:pPr>
                <a:r>
                  <a:rPr lang="tr-TR" sz="1800" dirty="0" err="1" smtClean="0">
                    <a:cs typeface="Times New Roman" panose="02020603050405020304" pitchFamily="18" charset="0"/>
                  </a:rPr>
                  <a:t>This</a:t>
                </a:r>
                <a:r>
                  <a:rPr lang="tr-TR" sz="1800" dirty="0" smtClean="0">
                    <a:cs typeface="Times New Roman" panose="02020603050405020304" pitchFamily="18" charset="0"/>
                  </a:rPr>
                  <a:t> group </a:t>
                </a:r>
                <a:r>
                  <a:rPr lang="tr-TR" sz="1800" dirty="0" err="1" smtClean="0">
                    <a:cs typeface="Times New Roman" panose="02020603050405020304" pitchFamily="18" charset="0"/>
                  </a:rPr>
                  <a:t>contains</a:t>
                </a:r>
                <a:r>
                  <a:rPr lang="tr-TR" sz="1800" dirty="0" smtClean="0">
                    <a:cs typeface="Times New Roman" panose="02020603050405020304" pitchFamily="18" charset="0"/>
                  </a:rPr>
                  <a:t> Ag</a:t>
                </a:r>
                <a:r>
                  <a:rPr lang="tr-TR" sz="1800" baseline="30000" dirty="0">
                    <a:cs typeface="Times New Roman" panose="02020603050405020304" pitchFamily="18" charset="0"/>
                  </a:rPr>
                  <a:t>+</a:t>
                </a:r>
                <a:r>
                  <a:rPr lang="tr-TR" sz="1800" dirty="0"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tr-TR" sz="1800">
                            <a:latin typeface="Cambria Math" panose="02040503050406030204" pitchFamily="18" charset="0"/>
                          </a:rPr>
                          <m:t>Hg</m:t>
                        </m:r>
                      </m:e>
                      <m:sub>
                        <m:r>
                          <a:rPr lang="tr-TR" sz="1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tr-TR" sz="180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</m:oMath>
                </a14:m>
                <a:r>
                  <a:rPr lang="tr-TR" sz="1800" dirty="0">
                    <a:cs typeface="Times New Roman" panose="02020603050405020304" pitchFamily="18" charset="0"/>
                  </a:rPr>
                  <a:t> ve Pb</a:t>
                </a:r>
                <a:r>
                  <a:rPr lang="tr-TR" sz="1800" baseline="30000" dirty="0">
                    <a:cs typeface="Times New Roman" panose="02020603050405020304" pitchFamily="18" charset="0"/>
                  </a:rPr>
                  <a:t>2+</a:t>
                </a:r>
                <a:r>
                  <a:rPr lang="tr-TR" sz="1800" dirty="0">
                    <a:cs typeface="Times New Roman" panose="02020603050405020304" pitchFamily="18" charset="0"/>
                  </a:rPr>
                  <a:t> </a:t>
                </a:r>
                <a:r>
                  <a:rPr lang="tr-TR" sz="1800" dirty="0" smtClean="0">
                    <a:cs typeface="Times New Roman" panose="02020603050405020304" pitchFamily="18" charset="0"/>
                  </a:rPr>
                  <a:t>ions, </a:t>
                </a:r>
                <a:r>
                  <a:rPr lang="tr-TR" sz="1800" dirty="0" err="1" smtClean="0">
                    <a:cs typeface="Times New Roman" panose="02020603050405020304" pitchFamily="18" charset="0"/>
                  </a:rPr>
                  <a:t>and</a:t>
                </a:r>
                <a:r>
                  <a:rPr lang="tr-TR" sz="1800" dirty="0" smtClean="0">
                    <a:cs typeface="Times New Roman" panose="02020603050405020304" pitchFamily="18" charset="0"/>
                  </a:rPr>
                  <a:t> t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he </a:t>
                </a:r>
                <a:r>
                  <a:rPr lang="tr-TR" sz="1800" dirty="0" smtClean="0">
                    <a:cs typeface="Times New Roman" panose="02020603050405020304" pitchFamily="18" charset="0"/>
                  </a:rPr>
                  <a:t>main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cs typeface="Times New Roman" panose="02020603050405020304" pitchFamily="18" charset="0"/>
                  </a:rPr>
                  <a:t>prominent feature of this group is that they precipitate </a:t>
                </a:r>
                <a:r>
                  <a:rPr lang="tr-TR" sz="1800" dirty="0" smtClean="0">
                    <a:cs typeface="Times New Roman" panose="02020603050405020304" pitchFamily="18" charset="0"/>
                  </a:rPr>
                  <a:t>as </a:t>
                </a:r>
                <a:r>
                  <a:rPr lang="tr-TR" sz="1800" dirty="0" err="1" smtClean="0">
                    <a:cs typeface="Times New Roman" panose="02020603050405020304" pitchFamily="18" charset="0"/>
                  </a:rPr>
                  <a:t>insoluble</a:t>
                </a:r>
                <a:r>
                  <a:rPr lang="tr-TR" sz="1800" dirty="0" smtClean="0"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 smtClean="0">
                    <a:cs typeface="Times New Roman" panose="02020603050405020304" pitchFamily="18" charset="0"/>
                  </a:rPr>
                  <a:t>chloride</a:t>
                </a:r>
                <a:r>
                  <a:rPr lang="tr-TR" sz="1800" dirty="0" smtClean="0"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 smtClean="0">
                    <a:cs typeface="Times New Roman" panose="02020603050405020304" pitchFamily="18" charset="0"/>
                  </a:rPr>
                  <a:t>salts</a:t>
                </a:r>
                <a:r>
                  <a:rPr lang="tr-TR" sz="1800" dirty="0" smtClean="0">
                    <a:cs typeface="Times New Roman" panose="02020603050405020304" pitchFamily="18" charset="0"/>
                  </a:rPr>
                  <a:t> in </a:t>
                </a:r>
                <a:r>
                  <a:rPr lang="tr-TR" sz="1800" dirty="0" err="1" smtClean="0">
                    <a:cs typeface="Times New Roman" panose="02020603050405020304" pitchFamily="18" charset="0"/>
                  </a:rPr>
                  <a:t>water</a:t>
                </a:r>
                <a:r>
                  <a:rPr lang="tr-TR" sz="1800" dirty="0" smtClean="0">
                    <a:cs typeface="Times New Roman" panose="02020603050405020304" pitchFamily="18" charset="0"/>
                  </a:rPr>
                  <a:t> in </a:t>
                </a:r>
                <a:r>
                  <a:rPr lang="tr-TR" sz="1800" dirty="0" err="1" smtClean="0">
                    <a:cs typeface="Times New Roman" panose="02020603050405020304" pitchFamily="18" charset="0"/>
                  </a:rPr>
                  <a:t>the</a:t>
                </a:r>
                <a:r>
                  <a:rPr lang="tr-TR" sz="1800" dirty="0" smtClean="0">
                    <a:cs typeface="Times New Roman" panose="02020603050405020304" pitchFamily="18" charset="0"/>
                  </a:rPr>
                  <a:t> presence of </a:t>
                </a:r>
                <a:r>
                  <a:rPr lang="tr-TR" sz="1800" dirty="0" err="1" smtClean="0">
                    <a:cs typeface="Times New Roman" panose="02020603050405020304" pitchFamily="18" charset="0"/>
                  </a:rPr>
                  <a:t>diluted</a:t>
                </a:r>
                <a:r>
                  <a:rPr lang="tr-TR" sz="1800" dirty="0" smtClean="0"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 smtClean="0">
                    <a:cs typeface="Times New Roman" panose="02020603050405020304" pitchFamily="18" charset="0"/>
                  </a:rPr>
                  <a:t>HCl</a:t>
                </a:r>
                <a:r>
                  <a:rPr lang="tr-TR" sz="1800" dirty="0" smtClean="0"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 smtClean="0">
                    <a:cs typeface="Times New Roman" panose="02020603050405020304" pitchFamily="18" charset="0"/>
                  </a:rPr>
                  <a:t>solution</a:t>
                </a:r>
                <a:r>
                  <a:rPr lang="tr-TR" sz="1800" dirty="0" smtClean="0">
                    <a:cs typeface="Times New Roman" panose="02020603050405020304" pitchFamily="18" charset="0"/>
                  </a:rPr>
                  <a:t>.</a:t>
                </a:r>
                <a:endParaRPr lang="tr-TR" sz="1800" dirty="0">
                  <a:cs typeface="Times New Roman" panose="02020603050405020304" pitchFamily="18" charset="0"/>
                </a:endParaRPr>
              </a:p>
              <a:p>
                <a:pPr marL="457200" indent="-457200" algn="just">
                  <a:lnSpc>
                    <a:spcPct val="120000"/>
                  </a:lnSpc>
                  <a:buFont typeface="Wingdings" panose="05000000000000000000" pitchFamily="2" charset="2"/>
                  <a:buChar char="q"/>
                </a:pPr>
                <a:r>
                  <a:rPr lang="en-US" sz="1800" dirty="0">
                    <a:cs typeface="Times New Roman" panose="02020603050405020304" pitchFamily="18" charset="0"/>
                  </a:rPr>
                  <a:t>However, when the solubility products of this group 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are </a:t>
                </a:r>
                <a:r>
                  <a:rPr lang="en-US" sz="1800" dirty="0">
                    <a:cs typeface="Times New Roman" panose="02020603050405020304" pitchFamily="18" charset="0"/>
                  </a:rPr>
                  <a:t>taken into 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consideration</a:t>
                </a:r>
                <a:r>
                  <a:rPr lang="tr-TR" sz="1800" dirty="0" smtClean="0">
                    <a:cs typeface="Times New Roman" panose="02020603050405020304" pitchFamily="18" charset="0"/>
                  </a:rPr>
                  <a:t> as presented in </a:t>
                </a:r>
                <a:r>
                  <a:rPr lang="tr-TR" sz="1800" dirty="0" err="1" smtClean="0">
                    <a:cs typeface="Times New Roman" panose="02020603050405020304" pitchFamily="18" charset="0"/>
                  </a:rPr>
                  <a:t>Table</a:t>
                </a:r>
                <a:r>
                  <a:rPr lang="tr-TR" sz="1800" dirty="0" smtClean="0">
                    <a:cs typeface="Times New Roman" panose="02020603050405020304" pitchFamily="18" charset="0"/>
                  </a:rPr>
                  <a:t> 1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, </a:t>
                </a:r>
                <a:r>
                  <a:rPr lang="en-US" sz="1800" dirty="0">
                    <a:cs typeface="Times New Roman" panose="02020603050405020304" pitchFamily="18" charset="0"/>
                  </a:rPr>
                  <a:t>the lead ion will not be able to precipitate in this group because the solubility of PbCl</a:t>
                </a:r>
                <a:r>
                  <a:rPr lang="en-US" sz="18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cs typeface="Times New Roman" panose="02020603050405020304" pitchFamily="18" charset="0"/>
                  </a:rPr>
                  <a:t> in water (more soluble in hot water) is high. </a:t>
                </a:r>
                <a:r>
                  <a:rPr lang="tr-TR" sz="1800" dirty="0">
                    <a:cs typeface="Times New Roman" panose="02020603050405020304" pitchFamily="18" charset="0"/>
                  </a:rPr>
                  <a:t>Pb</a:t>
                </a:r>
                <a:r>
                  <a:rPr lang="tr-TR" sz="1800" baseline="30000" dirty="0">
                    <a:cs typeface="Times New Roman" panose="02020603050405020304" pitchFamily="18" charset="0"/>
                  </a:rPr>
                  <a:t>2+</a:t>
                </a:r>
                <a:r>
                  <a:rPr lang="tr-TR" sz="1800" dirty="0">
                    <a:cs typeface="Times New Roman" panose="02020603050405020304" pitchFamily="18" charset="0"/>
                  </a:rPr>
                  <a:t> 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ion</a:t>
                </a:r>
                <a:r>
                  <a:rPr lang="tr-TR" sz="1800" dirty="0" smtClean="0">
                    <a:cs typeface="Times New Roman" panose="02020603050405020304" pitchFamily="18" charset="0"/>
                  </a:rPr>
                  <a:t>s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 </a:t>
                </a:r>
                <a:r>
                  <a:rPr lang="tr-TR" sz="1800" dirty="0" err="1" smtClean="0">
                    <a:cs typeface="Times New Roman" panose="02020603050405020304" pitchFamily="18" charset="0"/>
                  </a:rPr>
                  <a:t>are</a:t>
                </a:r>
                <a:r>
                  <a:rPr lang="tr-TR" sz="1800" dirty="0" smtClean="0">
                    <a:cs typeface="Times New Roman" panose="02020603050405020304" pitchFamily="18" charset="0"/>
                  </a:rPr>
                  <a:t> still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cs typeface="Times New Roman" panose="02020603050405020304" pitchFamily="18" charset="0"/>
                  </a:rPr>
                  <a:t>analyzed in the first group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.</a:t>
                </a:r>
                <a:endParaRPr lang="tr-TR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Alt Başlık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-1" y="2039112"/>
                <a:ext cx="10691813" cy="1856232"/>
              </a:xfrm>
              <a:blipFill>
                <a:blip r:embed="rId3"/>
                <a:stretch>
                  <a:fillRect l="-342" r="-456" b="-65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744775"/>
              </p:ext>
            </p:extLst>
          </p:nvPr>
        </p:nvGraphicFramePr>
        <p:xfrm>
          <a:off x="109567" y="4386375"/>
          <a:ext cx="6300377" cy="1210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7953">
                  <a:extLst>
                    <a:ext uri="{9D8B030D-6E8A-4147-A177-3AD203B41FA5}">
                      <a16:colId xmlns:a16="http://schemas.microsoft.com/office/drawing/2014/main" val="3392798783"/>
                    </a:ext>
                  </a:extLst>
                </a:gridCol>
                <a:gridCol w="3392424">
                  <a:extLst>
                    <a:ext uri="{9D8B030D-6E8A-4147-A177-3AD203B41FA5}">
                      <a16:colId xmlns:a16="http://schemas.microsoft.com/office/drawing/2014/main" val="253560581"/>
                    </a:ext>
                  </a:extLst>
                </a:gridCol>
              </a:tblGrid>
              <a:tr h="302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Subtances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Solubility</a:t>
                      </a:r>
                      <a:r>
                        <a:rPr lang="tr-TR" sz="14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products </a:t>
                      </a: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(K</a:t>
                      </a:r>
                      <a:r>
                        <a:rPr lang="tr-TR" sz="1400" baseline="-25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tr-TR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370520"/>
                  </a:ext>
                </a:extLst>
              </a:tr>
              <a:tr h="302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AgCl</a:t>
                      </a:r>
                      <a:endParaRPr lang="tr-T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x 10</a:t>
                      </a:r>
                      <a:r>
                        <a:rPr lang="tr-TR" sz="1400" b="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-10</a:t>
                      </a:r>
                      <a:endParaRPr lang="tr-T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45536"/>
                  </a:ext>
                </a:extLst>
              </a:tr>
              <a:tr h="302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PbCl</a:t>
                      </a:r>
                      <a:r>
                        <a:rPr lang="tr-TR" sz="1400" b="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1.56 x 10</a:t>
                      </a:r>
                      <a:r>
                        <a:rPr lang="tr-TR" sz="1400" b="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-10</a:t>
                      </a:r>
                      <a:endParaRPr lang="tr-T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826874"/>
                  </a:ext>
                </a:extLst>
              </a:tr>
              <a:tr h="302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Hg</a:t>
                      </a:r>
                      <a:r>
                        <a:rPr lang="tr-TR" sz="1400" b="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tr-TR" sz="1400" b="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2.0 x 10</a:t>
                      </a:r>
                      <a:r>
                        <a:rPr lang="tr-TR" sz="1400" b="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-18</a:t>
                      </a:r>
                      <a:endParaRPr lang="tr-T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93161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047821"/>
            <a:ext cx="4293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Table</a:t>
            </a:r>
            <a:r>
              <a:rPr kumimoji="0" lang="tr-TR" alt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Solubility products of 1</a:t>
            </a:r>
            <a:r>
              <a:rPr lang="tr-TR" altLang="tr-TR" sz="1600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tr-TR" altLang="tr-T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group of </a:t>
            </a:r>
            <a:r>
              <a:rPr lang="tr-TR" altLang="tr-TR" sz="16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cations</a:t>
            </a:r>
            <a:endParaRPr kumimoji="0" lang="tr-TR" alt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34195" y="5891280"/>
            <a:ext cx="1072600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cations in this group can be easily analyzed 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chloride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precipitation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with 0.3 M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HCl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 When the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acid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concentration is increased, the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precipitated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salts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medium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re-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soluble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again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. At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point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 concentration of the acid is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highly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parameter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43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99070" y="1143148"/>
            <a:ext cx="9221689" cy="649076"/>
          </a:xfrm>
        </p:spPr>
        <p:txBody>
          <a:bodyPr>
            <a:normAutofit/>
          </a:bodyPr>
          <a:lstStyle/>
          <a:p>
            <a:pPr algn="ctr"/>
            <a:r>
              <a:rPr lang="tr-T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Ag</a:t>
            </a:r>
            <a:r>
              <a:rPr lang="tr-TR" sz="30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+</a:t>
            </a:r>
            <a:r>
              <a:rPr lang="tr-T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tr-TR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ions assay</a:t>
            </a:r>
            <a:endParaRPr lang="tr-T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0" y="1984982"/>
            <a:ext cx="7644384" cy="2266978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tr-TR" sz="2000" b="1" dirty="0" smtClean="0"/>
              <a:t> </a:t>
            </a:r>
            <a:r>
              <a:rPr lang="tr-TR" sz="2000" b="1" dirty="0" err="1" smtClean="0"/>
              <a:t>Amonnia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solution</a:t>
            </a:r>
            <a:r>
              <a:rPr lang="tr-TR" sz="2000" b="1" dirty="0" smtClean="0"/>
              <a:t> (NH</a:t>
            </a:r>
            <a:r>
              <a:rPr lang="tr-TR" sz="2000" b="1" baseline="-25000" dirty="0" smtClean="0"/>
              <a:t>3</a:t>
            </a:r>
            <a:r>
              <a:rPr lang="tr-TR" sz="2000" b="1" dirty="0"/>
              <a:t>):</a:t>
            </a:r>
            <a:endParaRPr lang="tr-TR" sz="2000" dirty="0"/>
          </a:p>
          <a:p>
            <a:pPr marL="0" indent="0">
              <a:buNone/>
            </a:pPr>
            <a:r>
              <a:rPr lang="tr-TR" sz="1800" dirty="0"/>
              <a:t>Ag</a:t>
            </a:r>
            <a:r>
              <a:rPr lang="tr-TR" sz="1800" baseline="30000" dirty="0"/>
              <a:t>+ </a:t>
            </a:r>
            <a:r>
              <a:rPr lang="tr-TR" sz="1800" dirty="0" smtClean="0"/>
              <a:t>ions (20 </a:t>
            </a:r>
            <a:r>
              <a:rPr lang="tr-TR" sz="1800" dirty="0" err="1" smtClean="0"/>
              <a:t>drop</a:t>
            </a:r>
            <a:r>
              <a:rPr lang="tr-TR" sz="1800" dirty="0" smtClean="0"/>
              <a:t>) </a:t>
            </a:r>
            <a:r>
              <a:rPr lang="tr-TR" sz="1800" dirty="0" err="1">
                <a:solidFill>
                  <a:srgbClr val="000000"/>
                </a:solidFill>
              </a:rPr>
              <a:t>precipitates</a:t>
            </a:r>
            <a:r>
              <a:rPr lang="tr-TR" sz="1800" dirty="0">
                <a:solidFill>
                  <a:srgbClr val="000000"/>
                </a:solidFill>
              </a:rPr>
              <a:t> as a </a:t>
            </a:r>
            <a:r>
              <a:rPr lang="tr-TR" sz="1800" dirty="0" err="1">
                <a:solidFill>
                  <a:srgbClr val="000000"/>
                </a:solidFill>
              </a:rPr>
              <a:t>white-coloured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chloride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forms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when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the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smtClean="0">
                <a:solidFill>
                  <a:srgbClr val="000000"/>
                </a:solidFill>
              </a:rPr>
              <a:t>1 M </a:t>
            </a:r>
            <a:r>
              <a:rPr lang="tr-TR" sz="1800" dirty="0" err="1" smtClean="0">
                <a:solidFill>
                  <a:srgbClr val="000000"/>
                </a:solidFill>
              </a:rPr>
              <a:t>HCl</a:t>
            </a:r>
            <a:r>
              <a:rPr lang="tr-TR" sz="1800" dirty="0" smtClean="0">
                <a:solidFill>
                  <a:srgbClr val="000000"/>
                </a:solidFill>
              </a:rPr>
              <a:t> (4 </a:t>
            </a:r>
            <a:r>
              <a:rPr lang="tr-TR" sz="1800" dirty="0" err="1" smtClean="0">
                <a:solidFill>
                  <a:srgbClr val="000000"/>
                </a:solidFill>
              </a:rPr>
              <a:t>drop</a:t>
            </a:r>
            <a:r>
              <a:rPr lang="tr-TR" sz="1800" dirty="0" smtClean="0">
                <a:solidFill>
                  <a:srgbClr val="000000"/>
                </a:solidFill>
              </a:rPr>
              <a:t>) </a:t>
            </a:r>
            <a:r>
              <a:rPr lang="tr-TR" sz="1800" dirty="0" err="1" smtClean="0">
                <a:solidFill>
                  <a:srgbClr val="000000"/>
                </a:solidFill>
              </a:rPr>
              <a:t>solution</a:t>
            </a:r>
            <a:r>
              <a:rPr lang="tr-TR" sz="1800" dirty="0" smtClean="0">
                <a:solidFill>
                  <a:srgbClr val="000000"/>
                </a:solidFill>
              </a:rPr>
              <a:t> is </a:t>
            </a:r>
            <a:r>
              <a:rPr lang="tr-TR" sz="1800" dirty="0" err="1">
                <a:solidFill>
                  <a:srgbClr val="000000"/>
                </a:solidFill>
              </a:rPr>
              <a:t>added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to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the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</a:rPr>
              <a:t>medium</a:t>
            </a:r>
            <a:r>
              <a:rPr lang="tr-TR" sz="1800" dirty="0" smtClean="0">
                <a:solidFill>
                  <a:srgbClr val="000000"/>
                </a:solidFill>
              </a:rPr>
              <a:t>. </a:t>
            </a:r>
            <a:endParaRPr lang="tr-TR" sz="1800" dirty="0"/>
          </a:p>
          <a:p>
            <a:pPr marL="0" indent="0" algn="ctr">
              <a:buNone/>
            </a:pPr>
            <a:endParaRPr lang="tr-TR" sz="1200" dirty="0"/>
          </a:p>
          <a:p>
            <a:pPr marL="0" indent="0" algn="ctr">
              <a:buNone/>
            </a:pPr>
            <a:r>
              <a:rPr lang="tr-TR" sz="2000" dirty="0" smtClean="0"/>
              <a:t>Ag</a:t>
            </a:r>
            <a:r>
              <a:rPr lang="tr-TR" sz="2000" baseline="30000" dirty="0"/>
              <a:t>+</a:t>
            </a:r>
            <a:r>
              <a:rPr lang="tr-TR" sz="2000" dirty="0"/>
              <a:t> + HCl               </a:t>
            </a:r>
            <a:r>
              <a:rPr lang="tr-TR" sz="2000" dirty="0" smtClean="0"/>
              <a:t>  AgCl</a:t>
            </a:r>
            <a:r>
              <a:rPr lang="tr-TR" sz="2000" baseline="-25000" dirty="0" smtClean="0"/>
              <a:t>(k)  </a:t>
            </a:r>
            <a:r>
              <a:rPr lang="tr-TR" sz="2000" dirty="0" smtClean="0"/>
              <a:t> + </a:t>
            </a:r>
            <a:r>
              <a:rPr lang="tr-TR" sz="2000" dirty="0"/>
              <a:t>H</a:t>
            </a:r>
            <a:r>
              <a:rPr lang="tr-TR" sz="2000" baseline="30000" dirty="0"/>
              <a:t>+</a:t>
            </a:r>
            <a:endParaRPr lang="tr-TR" sz="2000" dirty="0"/>
          </a:p>
          <a:p>
            <a:pPr marL="3527801" lvl="7" indent="0">
              <a:buNone/>
            </a:pPr>
            <a:r>
              <a:rPr lang="tr-TR" dirty="0"/>
              <a:t> </a:t>
            </a:r>
            <a:r>
              <a:rPr lang="tr-TR" dirty="0" smtClean="0"/>
              <a:t>       </a:t>
            </a:r>
            <a:r>
              <a:rPr lang="tr-TR" sz="2000" dirty="0" smtClean="0"/>
              <a:t>(White)</a:t>
            </a:r>
          </a:p>
        </p:txBody>
      </p:sp>
      <p:cxnSp>
        <p:nvCxnSpPr>
          <p:cNvPr id="6" name="Düz Ok Bağlayıcısı 5"/>
          <p:cNvCxnSpPr/>
          <p:nvPr/>
        </p:nvCxnSpPr>
        <p:spPr>
          <a:xfrm>
            <a:off x="3255264" y="3502152"/>
            <a:ext cx="7589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>
            <a:off x="4828032" y="3346704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kdörtgen 7"/>
          <p:cNvSpPr/>
          <p:nvPr/>
        </p:nvSpPr>
        <p:spPr>
          <a:xfrm>
            <a:off x="0" y="4236938"/>
            <a:ext cx="7571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resulting</a:t>
            </a:r>
            <a:r>
              <a:rPr lang="tr-TR" dirty="0"/>
              <a:t> </a:t>
            </a:r>
            <a:r>
              <a:rPr lang="tr-TR" dirty="0" err="1" smtClean="0"/>
              <a:t>white-coloured</a:t>
            </a:r>
            <a:r>
              <a:rPr lang="tr-TR" dirty="0" smtClean="0"/>
              <a:t> </a:t>
            </a:r>
            <a:r>
              <a:rPr lang="tr-TR" dirty="0" err="1"/>
              <a:t>solution</a:t>
            </a:r>
            <a:r>
              <a:rPr lang="tr-TR" dirty="0"/>
              <a:t> is </a:t>
            </a:r>
            <a:r>
              <a:rPr lang="tr-TR" dirty="0" err="1" smtClean="0"/>
              <a:t>centrifuged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precipitate</a:t>
            </a:r>
            <a:r>
              <a:rPr lang="tr-TR" dirty="0"/>
              <a:t> is </a:t>
            </a:r>
            <a:r>
              <a:rPr lang="tr-TR" dirty="0" err="1"/>
              <a:t>taken</a:t>
            </a:r>
            <a:r>
              <a:rPr lang="tr-TR" dirty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ammonia</a:t>
            </a:r>
            <a:r>
              <a:rPr lang="tr-TR" dirty="0" smtClean="0"/>
              <a:t> (6 M) </a:t>
            </a:r>
            <a:r>
              <a:rPr lang="tr-TR" dirty="0" err="1" smtClean="0"/>
              <a:t>solution</a:t>
            </a:r>
            <a:r>
              <a:rPr lang="tr-TR" dirty="0" smtClean="0"/>
              <a:t> </a:t>
            </a:r>
            <a:r>
              <a:rPr lang="tr-TR" dirty="0"/>
              <a:t>is </a:t>
            </a:r>
            <a:r>
              <a:rPr lang="tr-TR" dirty="0" err="1"/>
              <a:t>added</a:t>
            </a:r>
            <a:r>
              <a:rPr lang="tr-TR" dirty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medium</a:t>
            </a:r>
            <a:r>
              <a:rPr lang="tr-TR" dirty="0" smtClean="0"/>
              <a:t> </a:t>
            </a:r>
            <a:r>
              <a:rPr lang="tr-TR" dirty="0" err="1" smtClean="0"/>
              <a:t>until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/>
              <a:t> </a:t>
            </a:r>
            <a:r>
              <a:rPr lang="tr-TR" dirty="0" err="1" smtClean="0"/>
              <a:t>AgCl</a:t>
            </a:r>
            <a:r>
              <a:rPr lang="tr-TR" dirty="0" smtClean="0"/>
              <a:t> is </a:t>
            </a:r>
            <a:r>
              <a:rPr lang="tr-TR" dirty="0" err="1" smtClean="0"/>
              <a:t>dissolved</a:t>
            </a:r>
            <a:r>
              <a:rPr lang="tr-TR" dirty="0" smtClean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 smtClean="0"/>
              <a:t>AgCl</a:t>
            </a:r>
            <a:r>
              <a:rPr lang="tr-TR" dirty="0" smtClean="0"/>
              <a:t> </a:t>
            </a:r>
            <a:r>
              <a:rPr lang="tr-TR" dirty="0" err="1" smtClean="0"/>
              <a:t>precipitate</a:t>
            </a:r>
            <a:r>
              <a:rPr lang="tr-TR" dirty="0" smtClean="0"/>
              <a:t> is </a:t>
            </a:r>
            <a:r>
              <a:rPr lang="tr-TR" dirty="0" err="1" smtClean="0"/>
              <a:t>dissolved</a:t>
            </a:r>
            <a:r>
              <a:rPr lang="tr-TR" dirty="0" smtClean="0"/>
              <a:t> as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diammine</a:t>
            </a:r>
            <a:r>
              <a:rPr lang="tr-TR" dirty="0" smtClean="0"/>
              <a:t> </a:t>
            </a:r>
            <a:r>
              <a:rPr lang="tr-TR" dirty="0" err="1" smtClean="0"/>
              <a:t>complexed</a:t>
            </a:r>
            <a:r>
              <a:rPr lang="tr-TR" dirty="0" smtClean="0"/>
              <a:t> form </a:t>
            </a:r>
            <a:r>
              <a:rPr lang="tr-TR" dirty="0" err="1" smtClean="0"/>
              <a:t>wiht</a:t>
            </a:r>
            <a:r>
              <a:rPr lang="tr-TR" dirty="0" smtClean="0"/>
              <a:t> </a:t>
            </a:r>
            <a:r>
              <a:rPr lang="tr-TR" dirty="0" err="1" smtClean="0"/>
              <a:t>ammonia</a:t>
            </a:r>
            <a:r>
              <a:rPr lang="tr-TR" dirty="0" smtClean="0"/>
              <a:t> </a:t>
            </a:r>
            <a:r>
              <a:rPr lang="tr-TR" dirty="0" err="1" smtClean="0"/>
              <a:t>solution</a:t>
            </a:r>
            <a:r>
              <a:rPr lang="tr-TR" dirty="0" smtClean="0"/>
              <a:t>, </a:t>
            </a:r>
            <a:r>
              <a:rPr lang="tr-TR" dirty="0" err="1"/>
              <a:t>indicating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presence of </a:t>
            </a:r>
            <a:r>
              <a:rPr lang="tr-TR" dirty="0" smtClean="0"/>
              <a:t>Ag</a:t>
            </a:r>
            <a:r>
              <a:rPr lang="tr-TR" baseline="30000" dirty="0"/>
              <a:t>+</a:t>
            </a:r>
            <a:r>
              <a:rPr lang="tr-TR" dirty="0"/>
              <a:t> </a:t>
            </a:r>
            <a:r>
              <a:rPr lang="tr-TR" dirty="0" smtClean="0"/>
              <a:t>ions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sample</a:t>
            </a:r>
            <a:r>
              <a:rPr lang="tr-TR" dirty="0" smtClean="0"/>
              <a:t>.</a:t>
            </a:r>
            <a:endParaRPr lang="tr-TR" dirty="0"/>
          </a:p>
        </p:txBody>
      </p:sp>
      <p:cxnSp>
        <p:nvCxnSpPr>
          <p:cNvPr id="9" name="Düz Ok Bağlayıcısı 8"/>
          <p:cNvCxnSpPr/>
          <p:nvPr/>
        </p:nvCxnSpPr>
        <p:spPr>
          <a:xfrm>
            <a:off x="3328416" y="5980176"/>
            <a:ext cx="7589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0" y="5776249"/>
            <a:ext cx="7644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/>
              <a:t>AgCI</a:t>
            </a:r>
            <a:r>
              <a:rPr lang="tr-TR" dirty="0"/>
              <a:t> + </a:t>
            </a:r>
            <a:r>
              <a:rPr lang="tr-TR" dirty="0" smtClean="0"/>
              <a:t>2NH</a:t>
            </a:r>
            <a:r>
              <a:rPr lang="tr-TR" baseline="-25000" dirty="0" smtClean="0"/>
              <a:t>3               </a:t>
            </a:r>
            <a:r>
              <a:rPr lang="tr-TR" dirty="0" smtClean="0"/>
              <a:t>         </a:t>
            </a:r>
            <a:r>
              <a:rPr lang="tr-TR" dirty="0"/>
              <a:t>Ag(NH</a:t>
            </a:r>
            <a:r>
              <a:rPr lang="tr-TR" baseline="-25000" dirty="0"/>
              <a:t>3</a:t>
            </a:r>
            <a:r>
              <a:rPr lang="tr-TR" dirty="0"/>
              <a:t>)</a:t>
            </a:r>
            <a:r>
              <a:rPr lang="tr-TR" baseline="-25000" dirty="0"/>
              <a:t>2</a:t>
            </a:r>
            <a:r>
              <a:rPr lang="tr-TR" baseline="30000" dirty="0"/>
              <a:t>+</a:t>
            </a:r>
            <a:r>
              <a:rPr lang="tr-TR" dirty="0"/>
              <a:t> + Cl</a:t>
            </a:r>
            <a:r>
              <a:rPr lang="tr-TR" baseline="30000" dirty="0"/>
              <a:t>-</a:t>
            </a:r>
            <a:endParaRPr lang="tr-TR" dirty="0"/>
          </a:p>
          <a:p>
            <a:pPr algn="ctr"/>
            <a:endParaRPr lang="tr-TR" dirty="0"/>
          </a:p>
        </p:txBody>
      </p:sp>
      <p:pic>
        <p:nvPicPr>
          <p:cNvPr id="11" name="Picture 19" descr="Ag element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t="7409" r="13359" b="8538"/>
          <a:stretch/>
        </p:blipFill>
        <p:spPr bwMode="auto">
          <a:xfrm>
            <a:off x="8355598" y="2037732"/>
            <a:ext cx="1885682" cy="18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55" y="5422392"/>
            <a:ext cx="3671857" cy="21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10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157930"/>
            <a:ext cx="10853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tr-TR" b="1" dirty="0"/>
              <a:t> </a:t>
            </a:r>
            <a:r>
              <a:rPr lang="tr-TR" b="1" dirty="0" smtClean="0"/>
              <a:t>Potassium </a:t>
            </a:r>
            <a:r>
              <a:rPr lang="tr-TR" b="1" dirty="0" err="1" smtClean="0"/>
              <a:t>Iodide</a:t>
            </a:r>
            <a:r>
              <a:rPr lang="tr-TR" b="1" dirty="0" smtClean="0"/>
              <a:t> </a:t>
            </a:r>
            <a:r>
              <a:rPr lang="tr-TR" b="1" dirty="0"/>
              <a:t>(KI):</a:t>
            </a:r>
            <a:endParaRPr lang="tr-TR" dirty="0"/>
          </a:p>
          <a:p>
            <a:r>
              <a:rPr lang="tr-TR" dirty="0"/>
              <a:t>Ag</a:t>
            </a:r>
            <a:r>
              <a:rPr lang="tr-TR" baseline="30000" dirty="0"/>
              <a:t>+</a:t>
            </a:r>
            <a:r>
              <a:rPr lang="tr-TR" dirty="0"/>
              <a:t> </a:t>
            </a:r>
            <a:r>
              <a:rPr lang="tr-TR" dirty="0" smtClean="0"/>
              <a:t>ions (20 </a:t>
            </a:r>
            <a:r>
              <a:rPr lang="tr-TR" dirty="0" err="1" smtClean="0"/>
              <a:t>drop</a:t>
            </a:r>
            <a:r>
              <a:rPr lang="tr-TR" dirty="0" smtClean="0"/>
              <a:t>) </a:t>
            </a:r>
            <a:r>
              <a:rPr lang="tr-TR" dirty="0" err="1" smtClean="0"/>
              <a:t>precipitate</a:t>
            </a:r>
            <a:r>
              <a:rPr lang="tr-TR" dirty="0" smtClean="0"/>
              <a:t> </a:t>
            </a:r>
            <a:r>
              <a:rPr lang="tr-TR" dirty="0"/>
              <a:t>as a </a:t>
            </a:r>
            <a:r>
              <a:rPr lang="tr-TR" dirty="0" err="1" smtClean="0"/>
              <a:t>yellow</a:t>
            </a:r>
            <a:r>
              <a:rPr lang="tr-TR" dirty="0" smtClean="0"/>
              <a:t> </a:t>
            </a:r>
            <a:r>
              <a:rPr lang="tr-TR" dirty="0" err="1" smtClean="0"/>
              <a:t>creamy</a:t>
            </a:r>
            <a:r>
              <a:rPr lang="tr-TR" dirty="0" smtClean="0"/>
              <a:t> </a:t>
            </a:r>
            <a:r>
              <a:rPr lang="tr-TR" dirty="0" err="1" smtClean="0"/>
              <a:t>AgI</a:t>
            </a:r>
            <a:r>
              <a:rPr lang="tr-TR" dirty="0" smtClean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smtClean="0"/>
              <a:t>1 M KI (4 </a:t>
            </a:r>
            <a:r>
              <a:rPr lang="tr-TR" dirty="0" err="1" smtClean="0"/>
              <a:t>drop</a:t>
            </a:r>
            <a:r>
              <a:rPr lang="tr-TR" dirty="0" smtClean="0"/>
              <a:t>) </a:t>
            </a:r>
            <a:r>
              <a:rPr lang="tr-TR" dirty="0"/>
              <a:t>is </a:t>
            </a:r>
            <a:r>
              <a:rPr lang="tr-TR" dirty="0" err="1"/>
              <a:t>added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 smtClean="0"/>
              <a:t>solution</a:t>
            </a:r>
            <a:r>
              <a:rPr lang="tr-TR" dirty="0" smtClean="0"/>
              <a:t>.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Ag</a:t>
            </a:r>
            <a:r>
              <a:rPr lang="tr-TR" baseline="30000" dirty="0" smtClean="0"/>
              <a:t>+</a:t>
            </a:r>
            <a:r>
              <a:rPr lang="tr-TR" dirty="0" smtClean="0"/>
              <a:t> + KI                   </a:t>
            </a:r>
            <a:r>
              <a:rPr lang="tr-TR" dirty="0" err="1" smtClean="0"/>
              <a:t>AgI</a:t>
            </a:r>
            <a:r>
              <a:rPr lang="tr-TR" baseline="-25000" dirty="0" smtClean="0">
                <a:solidFill>
                  <a:srgbClr val="000000"/>
                </a:solidFill>
                <a:ea typeface="Calibri" panose="020F0502020204030204" pitchFamily="34" charset="0"/>
              </a:rPr>
              <a:t>(k)</a:t>
            </a:r>
            <a:r>
              <a:rPr lang="tr-TR" dirty="0" smtClean="0"/>
              <a:t>   +  K</a:t>
            </a:r>
            <a:r>
              <a:rPr lang="tr-TR" baseline="30000" dirty="0" smtClean="0"/>
              <a:t>+</a:t>
            </a:r>
          </a:p>
          <a:p>
            <a:r>
              <a:rPr lang="tr-TR" dirty="0"/>
              <a:t>				          </a:t>
            </a:r>
            <a:r>
              <a:rPr lang="tr-TR" dirty="0" smtClean="0"/>
              <a:t>                         (</a:t>
            </a:r>
            <a:r>
              <a:rPr lang="tr-TR" dirty="0" err="1" smtClean="0"/>
              <a:t>Yellow</a:t>
            </a:r>
            <a:r>
              <a:rPr lang="tr-TR" dirty="0" smtClean="0"/>
              <a:t>)</a:t>
            </a:r>
            <a:endParaRPr lang="tr-TR" dirty="0"/>
          </a:p>
          <a:p>
            <a:endParaRPr lang="tr-TR" dirty="0" smtClean="0"/>
          </a:p>
          <a:p>
            <a:r>
              <a:rPr lang="tr-TR" dirty="0" err="1" smtClean="0"/>
              <a:t>Separate</a:t>
            </a:r>
            <a:r>
              <a:rPr lang="en-US" dirty="0" smtClean="0"/>
              <a:t> </a:t>
            </a:r>
            <a:r>
              <a:rPr lang="en-US" dirty="0"/>
              <a:t>the filtrate 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from the </a:t>
            </a:r>
            <a:r>
              <a:rPr lang="tr-TR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resulting</a:t>
            </a:r>
            <a:r>
              <a:rPr lang="tr-TR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</a:rPr>
              <a:t>solution 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by 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</a:rPr>
              <a:t>centrifugation</a:t>
            </a:r>
            <a:r>
              <a:rPr lang="tr-TR" dirty="0" smtClean="0"/>
              <a:t>,</a:t>
            </a:r>
            <a:r>
              <a:rPr lang="en-US" dirty="0" smtClean="0"/>
              <a:t> </a:t>
            </a:r>
            <a:r>
              <a:rPr lang="en-US" dirty="0"/>
              <a:t>and add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1 </a:t>
            </a:r>
            <a:r>
              <a:rPr lang="en-US" dirty="0"/>
              <a:t>M KCN solution to dissolve the remaining precipitate. These processes indicate the presence of </a:t>
            </a:r>
            <a:r>
              <a:rPr lang="tr-TR" dirty="0"/>
              <a:t>Ag</a:t>
            </a:r>
            <a:r>
              <a:rPr lang="tr-TR" baseline="30000" dirty="0"/>
              <a:t>+</a:t>
            </a:r>
            <a:r>
              <a:rPr lang="tr-TR" dirty="0"/>
              <a:t> </a:t>
            </a:r>
            <a:r>
              <a:rPr lang="en-US" dirty="0" smtClean="0"/>
              <a:t>ions </a:t>
            </a:r>
            <a:r>
              <a:rPr lang="en-US" dirty="0"/>
              <a:t>in the </a:t>
            </a:r>
            <a:r>
              <a:rPr lang="tr-TR" dirty="0" err="1" smtClean="0"/>
              <a:t>medium</a:t>
            </a:r>
            <a:r>
              <a:rPr lang="en-US" dirty="0" smtClean="0"/>
              <a:t>.</a:t>
            </a:r>
            <a:endParaRPr lang="tr-TR" dirty="0" smtClean="0"/>
          </a:p>
        </p:txBody>
      </p:sp>
      <p:cxnSp>
        <p:nvCxnSpPr>
          <p:cNvPr id="5" name="Düz Ok Bağlayıcısı 4"/>
          <p:cNvCxnSpPr/>
          <p:nvPr/>
        </p:nvCxnSpPr>
        <p:spPr>
          <a:xfrm>
            <a:off x="4864607" y="2164536"/>
            <a:ext cx="7589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>
            <a:off x="6300216" y="2002536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İçerik Yer Tutucusu 2"/>
          <p:cNvSpPr txBox="1">
            <a:spLocks/>
          </p:cNvSpPr>
          <p:nvPr/>
        </p:nvSpPr>
        <p:spPr>
          <a:xfrm>
            <a:off x="0" y="3525830"/>
            <a:ext cx="10497312" cy="1463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tr-TR" sz="1800" b="1" dirty="0" smtClean="0"/>
              <a:t>Potassium </a:t>
            </a:r>
            <a:r>
              <a:rPr lang="tr-TR" sz="1800" b="1" dirty="0" err="1" smtClean="0"/>
              <a:t>chromate</a:t>
            </a:r>
            <a:r>
              <a:rPr lang="tr-TR" sz="1800" b="1" dirty="0" smtClean="0"/>
              <a:t> </a:t>
            </a:r>
            <a:r>
              <a:rPr lang="tr-TR" sz="1800" b="1" dirty="0"/>
              <a:t>(K</a:t>
            </a:r>
            <a:r>
              <a:rPr lang="tr-TR" sz="1800" b="1" baseline="-25000" dirty="0"/>
              <a:t>2</a:t>
            </a:r>
            <a:r>
              <a:rPr lang="tr-TR" sz="1800" b="1" dirty="0"/>
              <a:t>CrO</a:t>
            </a:r>
            <a:r>
              <a:rPr lang="tr-TR" sz="1800" b="1" baseline="-25000" dirty="0"/>
              <a:t>4</a:t>
            </a:r>
            <a:r>
              <a:rPr lang="tr-TR" sz="1800" b="1" dirty="0" smtClean="0"/>
              <a:t>):</a:t>
            </a:r>
          </a:p>
          <a:p>
            <a:pPr marL="0" indent="0">
              <a:buNone/>
            </a:pPr>
            <a:r>
              <a:rPr lang="tr-TR" sz="1800" dirty="0"/>
              <a:t>Ag</a:t>
            </a:r>
            <a:r>
              <a:rPr lang="tr-TR" sz="1800" baseline="30000" dirty="0"/>
              <a:t>+</a:t>
            </a:r>
            <a:r>
              <a:rPr lang="tr-TR" sz="1800" dirty="0"/>
              <a:t> ions (20 </a:t>
            </a:r>
            <a:r>
              <a:rPr lang="tr-TR" sz="1800" dirty="0" err="1"/>
              <a:t>drop</a:t>
            </a:r>
            <a:r>
              <a:rPr lang="tr-TR" sz="1800" dirty="0"/>
              <a:t>) </a:t>
            </a:r>
            <a:r>
              <a:rPr lang="tr-TR" sz="1800" dirty="0" err="1"/>
              <a:t>precipitate</a:t>
            </a:r>
            <a:r>
              <a:rPr lang="tr-TR" sz="1800" dirty="0"/>
              <a:t> as a </a:t>
            </a:r>
            <a:r>
              <a:rPr lang="tr-TR" sz="1800" dirty="0" err="1" smtClean="0"/>
              <a:t>brick-red</a:t>
            </a:r>
            <a:r>
              <a:rPr lang="tr-TR" sz="1800" dirty="0" smtClean="0"/>
              <a:t> </a:t>
            </a:r>
            <a:r>
              <a:rPr lang="tr-TR" sz="1800" dirty="0" err="1" smtClean="0"/>
              <a:t>coloured</a:t>
            </a:r>
            <a:r>
              <a:rPr lang="tr-TR" sz="1800" dirty="0" smtClean="0"/>
              <a:t> Ag</a:t>
            </a:r>
            <a:r>
              <a:rPr lang="tr-TR" sz="1800" baseline="-25000" dirty="0" smtClean="0"/>
              <a:t>2</a:t>
            </a:r>
            <a:r>
              <a:rPr lang="tr-TR" sz="1800" dirty="0" smtClean="0"/>
              <a:t>CrO</a:t>
            </a:r>
            <a:r>
              <a:rPr lang="tr-TR" sz="1800" baseline="-25000" dirty="0" smtClean="0"/>
              <a:t>4</a:t>
            </a:r>
            <a:r>
              <a:rPr lang="tr-TR" sz="1800" dirty="0" smtClean="0"/>
              <a:t> </a:t>
            </a:r>
            <a:r>
              <a:rPr lang="tr-TR" sz="1800" dirty="0" err="1" smtClean="0"/>
              <a:t>when</a:t>
            </a:r>
            <a:r>
              <a:rPr lang="tr-TR" sz="1800" dirty="0" smtClean="0"/>
              <a:t> </a:t>
            </a:r>
            <a:r>
              <a:rPr lang="tr-TR" sz="1800" dirty="0"/>
              <a:t>K</a:t>
            </a:r>
            <a:r>
              <a:rPr lang="tr-TR" sz="1800" baseline="-25000" dirty="0"/>
              <a:t>2</a:t>
            </a:r>
            <a:r>
              <a:rPr lang="tr-TR" sz="1800" dirty="0"/>
              <a:t>CrO</a:t>
            </a:r>
            <a:r>
              <a:rPr lang="tr-TR" sz="1800" baseline="-25000" dirty="0"/>
              <a:t>4</a:t>
            </a:r>
            <a:r>
              <a:rPr lang="tr-TR" sz="1800" dirty="0"/>
              <a:t> </a:t>
            </a:r>
            <a:r>
              <a:rPr lang="tr-TR" sz="1800" dirty="0" smtClean="0"/>
              <a:t>(</a:t>
            </a:r>
            <a:r>
              <a:rPr lang="tr-TR" sz="1800" dirty="0"/>
              <a:t>4 </a:t>
            </a:r>
            <a:r>
              <a:rPr lang="tr-TR" sz="1800" dirty="0" err="1"/>
              <a:t>drop</a:t>
            </a:r>
            <a:r>
              <a:rPr lang="tr-TR" sz="1800" dirty="0"/>
              <a:t>) is </a:t>
            </a:r>
            <a:r>
              <a:rPr lang="tr-TR" sz="1800" dirty="0" err="1"/>
              <a:t>added</a:t>
            </a:r>
            <a:r>
              <a:rPr lang="tr-TR" sz="1800" dirty="0"/>
              <a:t> </a:t>
            </a:r>
            <a:r>
              <a:rPr lang="tr-TR" sz="1800" dirty="0" err="1"/>
              <a:t>to</a:t>
            </a:r>
            <a:r>
              <a:rPr lang="tr-TR" sz="1800" dirty="0"/>
              <a:t> </a:t>
            </a:r>
            <a:r>
              <a:rPr lang="tr-TR" sz="1800" dirty="0" err="1"/>
              <a:t>solution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sp>
        <p:nvSpPr>
          <p:cNvPr id="8" name="Dikdörtgen 7"/>
          <p:cNvSpPr/>
          <p:nvPr/>
        </p:nvSpPr>
        <p:spPr>
          <a:xfrm>
            <a:off x="2229421" y="4269755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</a:rPr>
              <a:t>2Ag</a:t>
            </a:r>
            <a:r>
              <a:rPr lang="tr-TR" baseline="30000" dirty="0">
                <a:solidFill>
                  <a:srgbClr val="000000"/>
                </a:solidFill>
                <a:ea typeface="Calibri" panose="020F0502020204030204" pitchFamily="34" charset="0"/>
              </a:rPr>
              <a:t>+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</a:rPr>
              <a:t> + CrO</a:t>
            </a:r>
            <a:r>
              <a:rPr lang="tr-TR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4</a:t>
            </a:r>
            <a:r>
              <a:rPr lang="tr-TR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2- 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</a:rPr>
              <a:t>                Ag</a:t>
            </a:r>
            <a:r>
              <a:rPr lang="tr-TR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</a:rPr>
              <a:t>CrO</a:t>
            </a:r>
            <a:r>
              <a:rPr lang="tr-TR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4 (k) </a:t>
            </a:r>
            <a:endParaRPr lang="tr-TR" baseline="-250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28600" algn="ctr">
              <a:spcAft>
                <a:spcPts val="0"/>
              </a:spcAft>
            </a:pPr>
            <a:r>
              <a:rPr lang="tr-TR" dirty="0" smtClean="0">
                <a:solidFill>
                  <a:srgbClr val="000000"/>
                </a:solidFill>
                <a:ea typeface="Calibri" panose="020F0502020204030204" pitchFamily="34" charset="0"/>
              </a:rPr>
              <a:t>  (</a:t>
            </a:r>
            <a:r>
              <a:rPr lang="tr-TR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Brick-red</a:t>
            </a:r>
            <a:r>
              <a:rPr lang="tr-TR" dirty="0" smtClean="0">
                <a:solidFill>
                  <a:srgbClr val="000000"/>
                </a:solidFill>
                <a:ea typeface="Calibri" panose="020F0502020204030204" pitchFamily="34" charset="0"/>
              </a:rPr>
              <a:t>)</a:t>
            </a:r>
            <a:endParaRPr lang="tr-TR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3775319" y="4489704"/>
            <a:ext cx="7589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5641847" y="4327704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İçerik Yer Tutucusu 2"/>
          <p:cNvSpPr txBox="1">
            <a:spLocks/>
          </p:cNvSpPr>
          <p:nvPr/>
        </p:nvSpPr>
        <p:spPr>
          <a:xfrm>
            <a:off x="0" y="4989238"/>
            <a:ext cx="10691812" cy="1463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pitchFamily="2" charset="2"/>
              <a:buChar char="q"/>
            </a:pPr>
            <a:r>
              <a:rPr lang="tr-TR" sz="1800" b="1" dirty="0" err="1" smtClean="0"/>
              <a:t>Sodium</a:t>
            </a:r>
            <a:r>
              <a:rPr lang="tr-TR" sz="1800" b="1" dirty="0" smtClean="0"/>
              <a:t> </a:t>
            </a:r>
            <a:r>
              <a:rPr lang="tr-TR" sz="1800" b="1" dirty="0" err="1" smtClean="0"/>
              <a:t>hydroxide</a:t>
            </a:r>
            <a:r>
              <a:rPr lang="tr-TR" sz="1800" b="1" dirty="0" smtClean="0"/>
              <a:t> (</a:t>
            </a:r>
            <a:r>
              <a:rPr lang="tr-TR" sz="1800" b="1" dirty="0" err="1" smtClean="0"/>
              <a:t>NaOH</a:t>
            </a:r>
            <a:r>
              <a:rPr lang="tr-TR" sz="1800" b="1" dirty="0"/>
              <a:t>):</a:t>
            </a:r>
            <a:endParaRPr lang="tr-TR" sz="1800" dirty="0"/>
          </a:p>
          <a:p>
            <a:pPr marL="0" indent="0" algn="just">
              <a:buNone/>
            </a:pPr>
            <a:r>
              <a:rPr lang="tr-TR" sz="1800" dirty="0"/>
              <a:t>Ag</a:t>
            </a:r>
            <a:r>
              <a:rPr lang="tr-TR" sz="1800" baseline="30000" dirty="0"/>
              <a:t>+</a:t>
            </a:r>
            <a:r>
              <a:rPr lang="tr-TR" sz="1800" dirty="0"/>
              <a:t> ions (20 </a:t>
            </a:r>
            <a:r>
              <a:rPr lang="tr-TR" sz="1800" dirty="0" err="1"/>
              <a:t>drop</a:t>
            </a:r>
            <a:r>
              <a:rPr lang="tr-TR" sz="1800" dirty="0"/>
              <a:t>) </a:t>
            </a:r>
            <a:r>
              <a:rPr lang="tr-TR" sz="1800" dirty="0" err="1"/>
              <a:t>precipitate</a:t>
            </a:r>
            <a:r>
              <a:rPr lang="tr-TR" sz="1800" dirty="0"/>
              <a:t> as a </a:t>
            </a:r>
            <a:r>
              <a:rPr lang="tr-TR" sz="1800" dirty="0" err="1" smtClean="0"/>
              <a:t>darkish-brown</a:t>
            </a:r>
            <a:r>
              <a:rPr lang="tr-TR" sz="1800" dirty="0" smtClean="0"/>
              <a:t> </a:t>
            </a:r>
            <a:r>
              <a:rPr lang="tr-TR" sz="1800" dirty="0" err="1" smtClean="0"/>
              <a:t>coloured</a:t>
            </a:r>
            <a:r>
              <a:rPr lang="tr-TR" sz="1800" dirty="0" smtClean="0"/>
              <a:t> </a:t>
            </a:r>
            <a:r>
              <a:rPr lang="tr-TR" sz="1800" dirty="0" err="1" smtClean="0"/>
              <a:t>AgOH</a:t>
            </a:r>
            <a:r>
              <a:rPr lang="tr-TR" sz="1800" dirty="0" smtClean="0"/>
              <a:t> </a:t>
            </a:r>
            <a:r>
              <a:rPr lang="tr-TR" sz="1800" dirty="0" err="1"/>
              <a:t>when</a:t>
            </a:r>
            <a:r>
              <a:rPr lang="tr-TR" sz="1800" dirty="0"/>
              <a:t> </a:t>
            </a:r>
            <a:r>
              <a:rPr lang="tr-TR" sz="1800" dirty="0" smtClean="0"/>
              <a:t>1M </a:t>
            </a:r>
            <a:r>
              <a:rPr lang="tr-TR" sz="1800" dirty="0" err="1" smtClean="0"/>
              <a:t>NaOH</a:t>
            </a:r>
            <a:r>
              <a:rPr lang="tr-TR" sz="1800" dirty="0" smtClean="0"/>
              <a:t> </a:t>
            </a:r>
            <a:r>
              <a:rPr lang="tr-TR" sz="1800" dirty="0"/>
              <a:t>(</a:t>
            </a:r>
            <a:r>
              <a:rPr lang="tr-TR" sz="1800" dirty="0" smtClean="0"/>
              <a:t>4-5 </a:t>
            </a:r>
            <a:r>
              <a:rPr lang="tr-TR" sz="1800" dirty="0" err="1"/>
              <a:t>drop</a:t>
            </a:r>
            <a:r>
              <a:rPr lang="tr-TR" sz="1800" dirty="0"/>
              <a:t>) is </a:t>
            </a:r>
            <a:r>
              <a:rPr lang="tr-TR" sz="1800" dirty="0" err="1"/>
              <a:t>added</a:t>
            </a:r>
            <a:r>
              <a:rPr lang="tr-TR" sz="1800" dirty="0"/>
              <a:t> </a:t>
            </a:r>
            <a:r>
              <a:rPr lang="tr-TR" sz="1800" dirty="0" err="1"/>
              <a:t>to</a:t>
            </a:r>
            <a:r>
              <a:rPr lang="tr-TR" sz="1800" dirty="0"/>
              <a:t> </a:t>
            </a:r>
            <a:r>
              <a:rPr lang="tr-TR" sz="1800" dirty="0" err="1"/>
              <a:t>solution</a:t>
            </a:r>
            <a:r>
              <a:rPr lang="tr-TR" sz="1800" dirty="0" smtClean="0"/>
              <a:t>.</a:t>
            </a:r>
            <a:r>
              <a:rPr lang="en-US" sz="1800" dirty="0"/>
              <a:t> However, </a:t>
            </a:r>
            <a:r>
              <a:rPr lang="en-US" sz="1800" dirty="0" smtClean="0"/>
              <a:t>the </a:t>
            </a:r>
            <a:r>
              <a:rPr lang="en-US" sz="1800" dirty="0"/>
              <a:t>compound </a:t>
            </a:r>
            <a:r>
              <a:rPr lang="en-US" sz="1800" dirty="0" smtClean="0"/>
              <a:t>immediately </a:t>
            </a:r>
            <a:r>
              <a:rPr lang="en-US" sz="1800" dirty="0"/>
              <a:t>decomposes into silver </a:t>
            </a:r>
            <a:r>
              <a:rPr lang="en-US" sz="1800" dirty="0" smtClean="0"/>
              <a:t>oxide</a:t>
            </a:r>
            <a:r>
              <a:rPr lang="tr-TR" sz="1800" dirty="0" smtClean="0"/>
              <a:t> </a:t>
            </a:r>
            <a:r>
              <a:rPr lang="tr-TR" sz="1800" dirty="0" err="1" smtClean="0"/>
              <a:t>due</a:t>
            </a:r>
            <a:r>
              <a:rPr lang="tr-TR" sz="1800" dirty="0" smtClean="0"/>
              <a:t> </a:t>
            </a:r>
            <a:r>
              <a:rPr lang="tr-TR" sz="1800" dirty="0" err="1" smtClean="0"/>
              <a:t>to</a:t>
            </a:r>
            <a:r>
              <a:rPr lang="tr-TR" sz="1800" dirty="0" smtClean="0"/>
              <a:t> </a:t>
            </a:r>
            <a:r>
              <a:rPr lang="tr-TR" sz="1800" dirty="0" err="1" smtClean="0"/>
              <a:t>it’s</a:t>
            </a:r>
            <a:r>
              <a:rPr lang="en-US" sz="1800" dirty="0" smtClean="0"/>
              <a:t> unstable</a:t>
            </a:r>
            <a:r>
              <a:rPr lang="tr-TR" sz="1800" dirty="0" smtClean="0"/>
              <a:t>.</a:t>
            </a:r>
            <a:endParaRPr lang="tr-TR" sz="1800" dirty="0"/>
          </a:p>
          <a:p>
            <a:pPr marL="0" indent="0" algn="just">
              <a:buNone/>
            </a:pPr>
            <a:endParaRPr lang="tr-TR" sz="1800" dirty="0" smtClean="0"/>
          </a:p>
        </p:txBody>
      </p:sp>
      <p:sp>
        <p:nvSpPr>
          <p:cNvPr id="12" name="Dikdörtgen 11"/>
          <p:cNvSpPr/>
          <p:nvPr/>
        </p:nvSpPr>
        <p:spPr>
          <a:xfrm>
            <a:off x="1622183" y="5953113"/>
            <a:ext cx="5824175" cy="153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Ag</a:t>
            </a:r>
            <a:r>
              <a:rPr lang="tr-TR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+ OH</a:t>
            </a:r>
            <a:r>
              <a:rPr lang="tr-TR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AgOH</a:t>
            </a:r>
            <a:endParaRPr lang="tr-T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Darkish-brown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 algn="ctr"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</a:rPr>
              <a:t>   2AgOH               </a:t>
            </a:r>
            <a:r>
              <a:rPr lang="tr-TR" dirty="0" smtClean="0">
                <a:solidFill>
                  <a:srgbClr val="000000"/>
                </a:solidFill>
                <a:ea typeface="Calibri" panose="020F0502020204030204" pitchFamily="34" charset="0"/>
              </a:rPr>
              <a:t>   Ag</a:t>
            </a:r>
            <a:r>
              <a:rPr lang="tr-TR" baseline="-25000" dirty="0" smtClean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dirty="0" smtClean="0">
                <a:solidFill>
                  <a:srgbClr val="000000"/>
                </a:solidFill>
                <a:ea typeface="Calibri" panose="020F0502020204030204" pitchFamily="34" charset="0"/>
              </a:rPr>
              <a:t>O  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</a:rPr>
              <a:t>+ H</a:t>
            </a:r>
            <a:r>
              <a:rPr lang="tr-TR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</a:rPr>
              <a:t>O </a:t>
            </a:r>
          </a:p>
          <a:p>
            <a:pPr marL="228600" algn="ctr"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</a:rPr>
              <a:t>                  </a:t>
            </a:r>
            <a:r>
              <a:rPr lang="tr-TR" dirty="0" smtClean="0">
                <a:solidFill>
                  <a:srgbClr val="000000"/>
                </a:solidFill>
                <a:ea typeface="Calibri" panose="020F0502020204030204" pitchFamily="34" charset="0"/>
              </a:rPr>
              <a:t>   (Black)</a:t>
            </a:r>
            <a:endParaRPr lang="tr-TR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cxnSp>
        <p:nvCxnSpPr>
          <p:cNvPr id="13" name="Düz Ok Bağlayıcısı 12"/>
          <p:cNvCxnSpPr/>
          <p:nvPr/>
        </p:nvCxnSpPr>
        <p:spPr>
          <a:xfrm>
            <a:off x="4315968" y="6153912"/>
            <a:ext cx="7589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>
            <a:off x="4105655" y="7022575"/>
            <a:ext cx="7589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5779008" y="5998833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994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153724"/>
            <a:ext cx="106918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tr-T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Pb</a:t>
            </a:r>
            <a:r>
              <a:rPr lang="tr-TR" sz="30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2+</a:t>
            </a:r>
            <a:r>
              <a:rPr lang="tr-T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tr-TR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ions assay</a:t>
            </a:r>
            <a:endParaRPr lang="tr-TR" sz="3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381" y="1588850"/>
            <a:ext cx="7944135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Amonyak </a:t>
            </a:r>
            <a:r>
              <a:rPr lang="tr-TR" b="1" dirty="0">
                <a:ea typeface="Calibri" panose="020F0502020204030204" pitchFamily="34" charset="0"/>
                <a:cs typeface="Times New Roman" panose="02020603050405020304" pitchFamily="18" charset="0"/>
              </a:rPr>
              <a:t>çözeltisi (NH</a:t>
            </a:r>
            <a:r>
              <a:rPr lang="tr-TR" b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r-T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tr-TR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r>
              <a:rPr lang="tr-TR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smtClean="0"/>
              <a:t>ions (20 </a:t>
            </a:r>
            <a:r>
              <a:rPr lang="tr-TR" dirty="0" err="1" smtClean="0"/>
              <a:t>drop</a:t>
            </a:r>
            <a:r>
              <a:rPr lang="tr-TR" dirty="0" smtClean="0"/>
              <a:t>) </a:t>
            </a:r>
            <a:r>
              <a:rPr lang="tr-TR" dirty="0" err="1" smtClean="0">
                <a:solidFill>
                  <a:srgbClr val="000000"/>
                </a:solidFill>
              </a:rPr>
              <a:t>precipitates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>
                <a:solidFill>
                  <a:srgbClr val="000000"/>
                </a:solidFill>
              </a:rPr>
              <a:t>as a </a:t>
            </a:r>
            <a:r>
              <a:rPr lang="tr-TR" dirty="0" err="1">
                <a:solidFill>
                  <a:srgbClr val="000000"/>
                </a:solidFill>
              </a:rPr>
              <a:t>white-coloured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chloride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forms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when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the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smtClean="0">
                <a:solidFill>
                  <a:srgbClr val="000000"/>
                </a:solidFill>
              </a:rPr>
              <a:t>1 M </a:t>
            </a:r>
            <a:r>
              <a:rPr lang="tr-TR" dirty="0" err="1" smtClean="0">
                <a:solidFill>
                  <a:srgbClr val="000000"/>
                </a:solidFill>
              </a:rPr>
              <a:t>HCl</a:t>
            </a:r>
            <a:r>
              <a:rPr lang="tr-TR" dirty="0" smtClean="0">
                <a:solidFill>
                  <a:srgbClr val="000000"/>
                </a:solidFill>
              </a:rPr>
              <a:t> (4 </a:t>
            </a:r>
            <a:r>
              <a:rPr lang="tr-TR" dirty="0" err="1" smtClean="0">
                <a:solidFill>
                  <a:srgbClr val="000000"/>
                </a:solidFill>
              </a:rPr>
              <a:t>drop</a:t>
            </a:r>
            <a:r>
              <a:rPr lang="tr-TR" dirty="0" smtClean="0">
                <a:solidFill>
                  <a:srgbClr val="000000"/>
                </a:solidFill>
              </a:rPr>
              <a:t>) </a:t>
            </a:r>
            <a:r>
              <a:rPr lang="tr-TR" dirty="0" err="1">
                <a:solidFill>
                  <a:srgbClr val="000000"/>
                </a:solidFill>
              </a:rPr>
              <a:t>solution</a:t>
            </a:r>
            <a:r>
              <a:rPr lang="tr-TR" dirty="0">
                <a:solidFill>
                  <a:srgbClr val="000000"/>
                </a:solidFill>
              </a:rPr>
              <a:t> is </a:t>
            </a:r>
            <a:r>
              <a:rPr lang="tr-TR" dirty="0" err="1">
                <a:solidFill>
                  <a:srgbClr val="000000"/>
                </a:solidFill>
              </a:rPr>
              <a:t>added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to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the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medium</a:t>
            </a:r>
            <a:r>
              <a:rPr lang="tr-TR" dirty="0">
                <a:solidFill>
                  <a:srgbClr val="000000"/>
                </a:solidFill>
              </a:rPr>
              <a:t>.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374902" y="2823480"/>
            <a:ext cx="5343525" cy="750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r>
              <a:rPr lang="tr-TR" sz="20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+ 2HCl               </a:t>
            </a:r>
            <a:r>
              <a:rPr lang="tr-T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PbCl</a:t>
            </a:r>
            <a:r>
              <a:rPr lang="tr-TR" sz="2000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tr-T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+ 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2H</a:t>
            </a:r>
            <a:r>
              <a:rPr lang="tr-TR" sz="20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tr-T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tr-T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(White)</a:t>
            </a:r>
            <a:endParaRPr lang="tr-T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3592321" y="3036968"/>
            <a:ext cx="7589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kdörtgen 7"/>
          <p:cNvSpPr/>
          <p:nvPr/>
        </p:nvSpPr>
        <p:spPr>
          <a:xfrm>
            <a:off x="5715" y="3748681"/>
            <a:ext cx="7940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The resulting white precipitate is separated from the solution by centrifugation, 2 mL of pure water is added, and the mixture is heated in the water bath for 5 minutes. If the precipitate dissolves, there are 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r>
              <a:rPr lang="tr-TR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</a:rPr>
              <a:t>  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ions in 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</a:rPr>
              <a:t>the</a:t>
            </a:r>
            <a:r>
              <a:rPr lang="tr-TR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media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tr-TR" dirty="0" smtClean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9" name="Picture 6" descr="İlgili res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7" t="11975" r="19312" b="19989"/>
          <a:stretch/>
        </p:blipFill>
        <p:spPr bwMode="auto">
          <a:xfrm>
            <a:off x="8246712" y="2155569"/>
            <a:ext cx="2094356" cy="176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ead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550" y="5358384"/>
            <a:ext cx="3498263" cy="22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0" y="4668867"/>
            <a:ext cx="7193550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r-TR" b="1" dirty="0">
                <a:ea typeface="Calibri" panose="020F0502020204030204" pitchFamily="34" charset="0"/>
                <a:cs typeface="Times New Roman" panose="02020603050405020304" pitchFamily="18" charset="0"/>
              </a:rPr>
              <a:t>Potasyum iyodür çözeltisi (KI</a:t>
            </a:r>
            <a:r>
              <a:rPr lang="tr-T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tr-T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tr-T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purified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(20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drop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 is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added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Pb</a:t>
            </a:r>
            <a:r>
              <a:rPr lang="tr-TR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sample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(20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drop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1 M KI (3-4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drops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 is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added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resulting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mixture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yellow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coloured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PbI</a:t>
            </a:r>
            <a:r>
              <a:rPr lang="tr-TR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precipitate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obtained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experimental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tr-T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677798" y="6310962"/>
            <a:ext cx="53435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Pb</a:t>
            </a:r>
            <a:r>
              <a:rPr lang="tr-TR" sz="20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2+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+ KI </a:t>
            </a:r>
            <a:r>
              <a:rPr lang="tr-TR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              PbI</a:t>
            </a:r>
            <a:r>
              <a:rPr lang="tr-TR" sz="2000" baseline="-25000" dirty="0" smtClean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  + 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K</a:t>
            </a:r>
            <a:r>
              <a:rPr lang="tr-TR" sz="20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+</a:t>
            </a:r>
            <a:endParaRPr lang="tr-TR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			</a:t>
            </a:r>
            <a:r>
              <a:rPr lang="tr-TR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   (</a:t>
            </a:r>
            <a:r>
              <a:rPr lang="tr-TR" sz="20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Yellow</a:t>
            </a:r>
            <a:r>
              <a:rPr lang="tr-TR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)</a:t>
            </a:r>
            <a:endParaRPr lang="tr-TR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cxnSp>
        <p:nvCxnSpPr>
          <p:cNvPr id="13" name="Düz Ok Bağlayıcısı 12"/>
          <p:cNvCxnSpPr/>
          <p:nvPr/>
        </p:nvCxnSpPr>
        <p:spPr>
          <a:xfrm>
            <a:off x="3073970" y="6519866"/>
            <a:ext cx="7589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50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60330"/>
            <a:ext cx="841248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tr-TR" altLang="tr-TR" b="1" dirty="0" err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Thioacetamide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kumimoji="0" lang="tr-TR" alt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purified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(20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drop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) is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added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Pb</a:t>
            </a:r>
            <a:r>
              <a:rPr lang="tr-TR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sample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(20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drop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thioacetamide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(3-4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drops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) is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added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mixture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heated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</a:rPr>
              <a:t>in 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the water bath for 5 minutes. 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693421"/>
            <a:ext cx="82478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r>
              <a:rPr kumimoji="0" lang="tr-TR" altLang="tr-TR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kumimoji="0" lang="tr-TR" altLang="tr-TR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                 </a:t>
            </a:r>
            <a:r>
              <a:rPr kumimoji="0" lang="tr-TR" altLang="tr-T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PbS</a:t>
            </a: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(k)</a:t>
            </a:r>
            <a:endParaRPr lang="tr-TR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(Black)</a:t>
            </a:r>
            <a:endParaRPr lang="tr-TR" altLang="tr-TR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tr-TR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tr-TR" altLang="tr-TR" dirty="0" err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resulting</a:t>
            </a:r>
            <a:r>
              <a:rPr lang="tr-TR" altLang="tr-TR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tr-TR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precipitate </a:t>
            </a:r>
            <a:r>
              <a:rPr lang="en-US" alt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should dissolve in the 3M HNO</a:t>
            </a:r>
            <a:r>
              <a:rPr lang="en-US" altLang="tr-TR" baseline="-25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tr-T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solution.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3933950" y="2887224"/>
            <a:ext cx="7589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İçerik Yer Tutucusu 2"/>
          <p:cNvSpPr txBox="1">
            <a:spLocks/>
          </p:cNvSpPr>
          <p:nvPr/>
        </p:nvSpPr>
        <p:spPr>
          <a:xfrm>
            <a:off x="0" y="4073028"/>
            <a:ext cx="10497312" cy="1463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tr-TR" sz="1800" b="1" dirty="0" smtClean="0"/>
              <a:t>Potassium </a:t>
            </a:r>
            <a:r>
              <a:rPr lang="tr-TR" sz="1800" b="1" dirty="0" err="1" smtClean="0"/>
              <a:t>chromate</a:t>
            </a:r>
            <a:r>
              <a:rPr lang="tr-TR" sz="1800" b="1" dirty="0" smtClean="0"/>
              <a:t> </a:t>
            </a:r>
            <a:r>
              <a:rPr lang="tr-TR" sz="1800" b="1" dirty="0"/>
              <a:t>(K</a:t>
            </a:r>
            <a:r>
              <a:rPr lang="tr-TR" sz="1800" b="1" baseline="-25000" dirty="0"/>
              <a:t>2</a:t>
            </a:r>
            <a:r>
              <a:rPr lang="tr-TR" sz="1800" b="1" dirty="0"/>
              <a:t>CrO</a:t>
            </a:r>
            <a:r>
              <a:rPr lang="tr-TR" sz="1800" b="1" baseline="-25000" dirty="0"/>
              <a:t>4</a:t>
            </a:r>
            <a:r>
              <a:rPr lang="tr-TR" sz="1800" b="1" dirty="0" smtClean="0"/>
              <a:t>):</a:t>
            </a:r>
          </a:p>
          <a:p>
            <a:pPr marL="0" indent="0">
              <a:buNone/>
            </a:pPr>
            <a:r>
              <a:rPr lang="tr-TR" sz="1800" dirty="0"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r>
              <a:rPr lang="tr-TR" sz="18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2+ </a:t>
            </a:r>
            <a:r>
              <a:rPr lang="tr-TR" sz="1800" dirty="0" smtClean="0"/>
              <a:t>ions </a:t>
            </a:r>
            <a:r>
              <a:rPr lang="tr-TR" sz="1800" dirty="0"/>
              <a:t>(20 </a:t>
            </a:r>
            <a:r>
              <a:rPr lang="tr-TR" sz="1800" dirty="0" err="1"/>
              <a:t>drop</a:t>
            </a:r>
            <a:r>
              <a:rPr lang="tr-TR" sz="1800" dirty="0"/>
              <a:t>) </a:t>
            </a:r>
            <a:r>
              <a:rPr lang="tr-TR" sz="1800" dirty="0" err="1"/>
              <a:t>precipitate</a:t>
            </a:r>
            <a:r>
              <a:rPr lang="tr-TR" sz="1800" dirty="0"/>
              <a:t> as a </a:t>
            </a:r>
            <a:r>
              <a:rPr lang="tr-TR" sz="1800" dirty="0" err="1" smtClean="0"/>
              <a:t>yellow</a:t>
            </a:r>
            <a:r>
              <a:rPr lang="tr-TR" sz="1800" dirty="0" smtClean="0"/>
              <a:t> </a:t>
            </a:r>
            <a:r>
              <a:rPr lang="tr-TR" sz="1800" dirty="0" err="1" smtClean="0"/>
              <a:t>coloured</a:t>
            </a:r>
            <a:r>
              <a:rPr lang="tr-TR" sz="1800" dirty="0" smtClean="0"/>
              <a:t> PbCrO</a:t>
            </a:r>
            <a:r>
              <a:rPr lang="tr-TR" sz="1800" baseline="-25000" dirty="0" smtClean="0"/>
              <a:t>4</a:t>
            </a:r>
            <a:r>
              <a:rPr lang="tr-TR" sz="1800" dirty="0" smtClean="0"/>
              <a:t> </a:t>
            </a:r>
            <a:r>
              <a:rPr lang="tr-TR" sz="1800" dirty="0" err="1" smtClean="0"/>
              <a:t>when</a:t>
            </a:r>
            <a:r>
              <a:rPr lang="tr-TR" sz="1800" dirty="0" smtClean="0"/>
              <a:t> </a:t>
            </a:r>
            <a:r>
              <a:rPr lang="tr-TR" sz="1800" dirty="0"/>
              <a:t>K</a:t>
            </a:r>
            <a:r>
              <a:rPr lang="tr-TR" sz="1800" baseline="-25000" dirty="0"/>
              <a:t>2</a:t>
            </a:r>
            <a:r>
              <a:rPr lang="tr-TR" sz="1800" dirty="0"/>
              <a:t>CrO</a:t>
            </a:r>
            <a:r>
              <a:rPr lang="tr-TR" sz="1800" baseline="-25000" dirty="0"/>
              <a:t>4</a:t>
            </a:r>
            <a:r>
              <a:rPr lang="tr-TR" sz="1800" dirty="0"/>
              <a:t> </a:t>
            </a:r>
            <a:r>
              <a:rPr lang="tr-TR" sz="1800" dirty="0" smtClean="0"/>
              <a:t>(3-4 </a:t>
            </a:r>
            <a:r>
              <a:rPr lang="tr-TR" sz="1800" dirty="0" err="1"/>
              <a:t>drop</a:t>
            </a:r>
            <a:r>
              <a:rPr lang="tr-TR" sz="1800" dirty="0"/>
              <a:t>) is </a:t>
            </a:r>
            <a:r>
              <a:rPr lang="tr-TR" sz="1800" dirty="0" err="1"/>
              <a:t>added</a:t>
            </a:r>
            <a:r>
              <a:rPr lang="tr-TR" sz="1800" dirty="0"/>
              <a:t> </a:t>
            </a:r>
            <a:r>
              <a:rPr lang="tr-TR" sz="1800" dirty="0" err="1"/>
              <a:t>to</a:t>
            </a:r>
            <a:r>
              <a:rPr lang="tr-TR" sz="1800" dirty="0"/>
              <a:t> </a:t>
            </a:r>
            <a:r>
              <a:rPr lang="tr-TR" sz="1800" dirty="0" err="1"/>
              <a:t>solution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sp>
        <p:nvSpPr>
          <p:cNvPr id="9" name="Dikdörtgen 8"/>
          <p:cNvSpPr/>
          <p:nvPr/>
        </p:nvSpPr>
        <p:spPr>
          <a:xfrm>
            <a:off x="2408174" y="5069383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</a:rPr>
              <a:t> Pb</a:t>
            </a:r>
            <a:r>
              <a:rPr lang="tr-TR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2+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</a:rPr>
              <a:t> + CrO</a:t>
            </a:r>
            <a:r>
              <a:rPr lang="tr-TR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4</a:t>
            </a:r>
            <a:r>
              <a:rPr lang="tr-TR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2- 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</a:rPr>
              <a:t>                </a:t>
            </a:r>
            <a:r>
              <a:rPr lang="tr-TR" dirty="0" smtClean="0">
                <a:solidFill>
                  <a:srgbClr val="000000"/>
                </a:solidFill>
                <a:ea typeface="Calibri" panose="020F0502020204030204" pitchFamily="34" charset="0"/>
              </a:rPr>
              <a:t>PbCrO</a:t>
            </a:r>
            <a:r>
              <a:rPr lang="tr-TR" baseline="-25000" dirty="0" smtClean="0">
                <a:solidFill>
                  <a:srgbClr val="000000"/>
                </a:solidFill>
                <a:ea typeface="Calibri" panose="020F0502020204030204" pitchFamily="34" charset="0"/>
              </a:rPr>
              <a:t>4(k)</a:t>
            </a:r>
            <a:endParaRPr lang="tr-TR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28600"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</a:rPr>
              <a:t>                                          </a:t>
            </a:r>
            <a:r>
              <a:rPr lang="tr-TR" dirty="0" smtClean="0">
                <a:solidFill>
                  <a:srgbClr val="000000"/>
                </a:solidFill>
                <a:ea typeface="Calibri" panose="020F0502020204030204" pitchFamily="34" charset="0"/>
              </a:rPr>
              <a:t>(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</a:rPr>
              <a:t>Sarı)</a:t>
            </a:r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3994657" y="5256368"/>
            <a:ext cx="7589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5725922" y="5094368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>
            <a:off x="5415026" y="2725224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75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86540" y="1162868"/>
            <a:ext cx="30198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tr-T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Hg</a:t>
            </a:r>
            <a:r>
              <a:rPr lang="tr-TR" sz="30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2</a:t>
            </a:r>
            <a:r>
              <a:rPr lang="tr-TR" sz="30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2+</a:t>
            </a:r>
            <a:r>
              <a:rPr lang="tr-T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tr-TR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ions assay</a:t>
            </a:r>
            <a:endParaRPr lang="tr-TR" sz="3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pic>
        <p:nvPicPr>
          <p:cNvPr id="5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752" y="5209248"/>
            <a:ext cx="3532061" cy="235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ercury periodic table ile ilgili g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t="3148" r="14533" b="4356"/>
          <a:stretch/>
        </p:blipFill>
        <p:spPr bwMode="auto">
          <a:xfrm>
            <a:off x="7982713" y="2198509"/>
            <a:ext cx="2459736" cy="207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0" y="2114940"/>
            <a:ext cx="7644384" cy="126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Hg</a:t>
            </a:r>
            <a:r>
              <a:rPr lang="tr-TR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/>
              <a:t>ions</a:t>
            </a:r>
            <a:r>
              <a:rPr lang="tr-TR" dirty="0" smtClean="0"/>
              <a:t> </a:t>
            </a:r>
            <a:r>
              <a:rPr lang="tr-TR" dirty="0"/>
              <a:t>(20 </a:t>
            </a:r>
            <a:r>
              <a:rPr lang="tr-TR" dirty="0" err="1"/>
              <a:t>drop</a:t>
            </a:r>
            <a:r>
              <a:rPr lang="tr-TR" dirty="0"/>
              <a:t>) </a:t>
            </a:r>
            <a:r>
              <a:rPr lang="tr-TR" dirty="0" err="1"/>
              <a:t>precipitate</a:t>
            </a:r>
            <a:r>
              <a:rPr lang="tr-TR" dirty="0"/>
              <a:t> as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white</a:t>
            </a:r>
            <a:r>
              <a:rPr lang="tr-TR" dirty="0" smtClean="0"/>
              <a:t> </a:t>
            </a:r>
            <a:r>
              <a:rPr lang="tr-TR" dirty="0" err="1" smtClean="0"/>
              <a:t>chloride</a:t>
            </a:r>
            <a:r>
              <a:rPr lang="tr-TR" dirty="0" smtClean="0"/>
              <a:t> </a:t>
            </a:r>
            <a:r>
              <a:rPr lang="tr-TR" dirty="0" err="1" smtClean="0"/>
              <a:t>salts</a:t>
            </a:r>
            <a:r>
              <a:rPr lang="tr-TR" dirty="0" smtClean="0"/>
              <a:t> </a:t>
            </a:r>
            <a:r>
              <a:rPr lang="tr-TR" dirty="0" err="1" smtClean="0"/>
              <a:t>when</a:t>
            </a:r>
            <a:r>
              <a:rPr lang="tr-TR" dirty="0" smtClean="0"/>
              <a:t> 3M </a:t>
            </a:r>
            <a:r>
              <a:rPr lang="tr-TR" dirty="0" err="1" smtClean="0"/>
              <a:t>HCl</a:t>
            </a:r>
            <a:r>
              <a:rPr lang="tr-TR" dirty="0" smtClean="0"/>
              <a:t> </a:t>
            </a:r>
            <a:r>
              <a:rPr lang="tr-TR" dirty="0"/>
              <a:t>(3-4 </a:t>
            </a:r>
            <a:r>
              <a:rPr lang="tr-TR" dirty="0" err="1"/>
              <a:t>drop</a:t>
            </a:r>
            <a:r>
              <a:rPr lang="tr-TR" dirty="0"/>
              <a:t>) is </a:t>
            </a:r>
            <a:r>
              <a:rPr lang="tr-TR" dirty="0" err="1"/>
              <a:t>added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 smtClean="0"/>
              <a:t>solution</a:t>
            </a:r>
            <a:r>
              <a:rPr lang="tr-TR" dirty="0" smtClean="0"/>
              <a:t>.</a:t>
            </a:r>
            <a:r>
              <a:rPr lang="en-US" dirty="0"/>
              <a:t> The resulting precipitate is insoluble in </a:t>
            </a:r>
            <a:r>
              <a:rPr lang="en-US" dirty="0" smtClean="0"/>
              <a:t>cold</a:t>
            </a:r>
            <a:r>
              <a:rPr lang="tr-TR" dirty="0"/>
              <a:t> </a:t>
            </a:r>
            <a:r>
              <a:rPr lang="tr-TR" dirty="0" err="1" smtClean="0"/>
              <a:t>and</a:t>
            </a:r>
            <a:r>
              <a:rPr lang="en-US" dirty="0" smtClean="0"/>
              <a:t> </a:t>
            </a:r>
            <a:r>
              <a:rPr lang="en-US" dirty="0"/>
              <a:t>hot water </a:t>
            </a:r>
            <a:r>
              <a:rPr lang="tr-TR" dirty="0" err="1" smtClean="0"/>
              <a:t>or</a:t>
            </a:r>
            <a:r>
              <a:rPr lang="en-US" dirty="0" smtClean="0"/>
              <a:t> dilute</a:t>
            </a:r>
            <a:r>
              <a:rPr lang="tr-TR" dirty="0" smtClean="0"/>
              <a:t>d</a:t>
            </a:r>
            <a:r>
              <a:rPr lang="en-US" dirty="0" smtClean="0"/>
              <a:t> HNO</a:t>
            </a:r>
            <a:r>
              <a:rPr lang="tr-TR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r-TR" dirty="0"/>
              <a:t> </a:t>
            </a:r>
            <a:r>
              <a:rPr lang="tr-TR" dirty="0" err="1" smtClean="0"/>
              <a:t>solution</a:t>
            </a:r>
            <a:r>
              <a:rPr lang="tr-TR" dirty="0" smtClean="0"/>
              <a:t>, </a:t>
            </a:r>
            <a:r>
              <a:rPr lang="tr-TR" dirty="0" err="1" smtClean="0"/>
              <a:t>however</a:t>
            </a:r>
            <a:r>
              <a:rPr lang="tr-TR" dirty="0" smtClean="0"/>
              <a:t>, is </a:t>
            </a:r>
            <a:r>
              <a:rPr lang="tr-TR" dirty="0" err="1" smtClean="0"/>
              <a:t>soluble</a:t>
            </a:r>
            <a:r>
              <a:rPr lang="tr-TR" dirty="0" smtClean="0"/>
              <a:t> in </a:t>
            </a:r>
            <a:r>
              <a:rPr lang="tr-TR" dirty="0" err="1" smtClean="0"/>
              <a:t>ammonia</a:t>
            </a:r>
            <a:r>
              <a:rPr lang="tr-TR" dirty="0" smtClean="0"/>
              <a:t>, </a:t>
            </a:r>
            <a:r>
              <a:rPr lang="tr-TR" dirty="0" err="1" smtClean="0"/>
              <a:t>concentrated</a:t>
            </a:r>
            <a:r>
              <a:rPr lang="tr-TR" dirty="0" smtClean="0"/>
              <a:t> 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HNO</a:t>
            </a:r>
            <a:r>
              <a:rPr lang="tr-TR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aqua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ea typeface="Calibri" panose="020F0502020204030204" pitchFamily="34" charset="0"/>
                <a:cs typeface="Times New Roman" panose="02020603050405020304" pitchFamily="18" charset="0"/>
              </a:rPr>
              <a:t>regia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solutions</a:t>
            </a: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0" y="3707347"/>
            <a:ext cx="70591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r-TR" sz="20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Potassium</a:t>
            </a:r>
            <a:r>
              <a:rPr lang="tr-TR" sz="20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tr-TR" sz="2000" b="1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chromate</a:t>
            </a:r>
            <a:r>
              <a:rPr lang="tr-TR" sz="20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 (K</a:t>
            </a:r>
            <a:r>
              <a:rPr lang="tr-TR" sz="2000" b="1" baseline="-25000" dirty="0" smtClean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sz="20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CrO</a:t>
            </a:r>
            <a:r>
              <a:rPr lang="tr-TR" sz="2000" b="1" baseline="-25000" dirty="0" smtClean="0">
                <a:solidFill>
                  <a:srgbClr val="000000"/>
                </a:solidFill>
                <a:ea typeface="Calibri" panose="020F0502020204030204" pitchFamily="34" charset="0"/>
              </a:rPr>
              <a:t>4</a:t>
            </a:r>
            <a:r>
              <a:rPr lang="tr-TR" sz="20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):</a:t>
            </a:r>
            <a:endParaRPr lang="tr-TR" sz="20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endParaRPr lang="tr-TR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Hg</a:t>
            </a:r>
            <a:r>
              <a:rPr lang="tr-TR" sz="20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sz="20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/>
              <a:t>ions</a:t>
            </a:r>
            <a:r>
              <a:rPr lang="tr-TR" sz="2000" dirty="0"/>
              <a:t> (20 </a:t>
            </a:r>
            <a:r>
              <a:rPr lang="tr-TR" sz="2000" dirty="0" err="1"/>
              <a:t>drop</a:t>
            </a:r>
            <a:r>
              <a:rPr lang="tr-TR" sz="2000" dirty="0"/>
              <a:t>) </a:t>
            </a:r>
            <a:r>
              <a:rPr lang="tr-TR" sz="2000" dirty="0" err="1"/>
              <a:t>precipitate</a:t>
            </a:r>
            <a:r>
              <a:rPr lang="tr-TR" sz="2000" dirty="0"/>
              <a:t> as </a:t>
            </a:r>
            <a:r>
              <a:rPr lang="tr-TR" sz="2000" dirty="0" smtClean="0"/>
              <a:t>a </a:t>
            </a:r>
            <a:r>
              <a:rPr lang="tr-TR" sz="2000" dirty="0" err="1" smtClean="0"/>
              <a:t>reddish-brown</a:t>
            </a:r>
            <a:r>
              <a:rPr lang="tr-TR" sz="2000" dirty="0" smtClean="0"/>
              <a:t> 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Hg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CrO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4 </a:t>
            </a:r>
            <a:r>
              <a:rPr lang="tr-TR" sz="2000" dirty="0" smtClean="0"/>
              <a:t>salt </a:t>
            </a:r>
            <a:r>
              <a:rPr lang="tr-TR" sz="2000" dirty="0" err="1"/>
              <a:t>when</a:t>
            </a:r>
            <a:r>
              <a:rPr lang="tr-TR" sz="2000" dirty="0"/>
              <a:t> 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K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CrO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4</a:t>
            </a:r>
            <a:r>
              <a:rPr lang="tr-TR" sz="2000" dirty="0" smtClean="0"/>
              <a:t>(3-4 </a:t>
            </a:r>
            <a:r>
              <a:rPr lang="tr-TR" sz="2000" dirty="0" err="1"/>
              <a:t>drop</a:t>
            </a:r>
            <a:r>
              <a:rPr lang="tr-TR" sz="2000" dirty="0"/>
              <a:t>) is </a:t>
            </a:r>
            <a:r>
              <a:rPr lang="tr-TR" sz="2000" dirty="0" err="1"/>
              <a:t>added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 smtClean="0"/>
              <a:t>solution</a:t>
            </a:r>
            <a:r>
              <a:rPr lang="tr-TR" sz="2000" dirty="0" smtClean="0"/>
              <a:t>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966724" y="5358551"/>
            <a:ext cx="53435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spcAft>
                <a:spcPts val="0"/>
              </a:spcAft>
            </a:pP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Hg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sz="20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2+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+ CrO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4</a:t>
            </a:r>
            <a:r>
              <a:rPr lang="tr-TR" sz="20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2- 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               </a:t>
            </a:r>
            <a:r>
              <a:rPr lang="tr-TR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 Hg</a:t>
            </a:r>
            <a:r>
              <a:rPr lang="tr-TR" sz="2000" baseline="-25000" dirty="0" smtClean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CrO</a:t>
            </a:r>
            <a:r>
              <a:rPr lang="tr-TR" sz="2000" baseline="-25000" dirty="0" smtClean="0">
                <a:solidFill>
                  <a:srgbClr val="000000"/>
                </a:solidFill>
                <a:ea typeface="Calibri" panose="020F0502020204030204" pitchFamily="34" charset="0"/>
              </a:rPr>
              <a:t>4 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(k) </a:t>
            </a:r>
            <a:endParaRPr lang="tr-TR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28600">
              <a:spcAft>
                <a:spcPts val="0"/>
              </a:spcAft>
            </a:pP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                              </a:t>
            </a:r>
            <a:r>
              <a:rPr lang="tr-TR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        </a:t>
            </a:r>
            <a:r>
              <a:rPr lang="tr-TR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(</a:t>
            </a:r>
            <a:r>
              <a:rPr lang="tr-TR" sz="20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Reddish-brown</a:t>
            </a:r>
            <a:r>
              <a:rPr lang="tr-TR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)</a:t>
            </a:r>
            <a:endParaRPr lang="tr-TR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2879534" y="5558120"/>
            <a:ext cx="7589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4870132" y="5431264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13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322923"/>
            <a:ext cx="8567928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r-TR" sz="20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Potassium</a:t>
            </a:r>
            <a:r>
              <a:rPr lang="tr-T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iodide</a:t>
            </a:r>
            <a:r>
              <a:rPr lang="tr-T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KI</a:t>
            </a:r>
            <a:r>
              <a:rPr lang="tr-T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tr-TR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tr-T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tr-TR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purified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(20 </a:t>
            </a:r>
            <a:r>
              <a:rPr lang="tr-T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drop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) is </a:t>
            </a:r>
            <a:r>
              <a:rPr lang="tr-T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added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Hg</a:t>
            </a:r>
            <a:r>
              <a:rPr lang="tr-TR" sz="20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sz="20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sample</a:t>
            </a:r>
            <a:r>
              <a:rPr lang="tr-T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(20 </a:t>
            </a:r>
            <a:r>
              <a:rPr lang="tr-T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drop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tr-T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 M KI </a:t>
            </a:r>
            <a:r>
              <a:rPr lang="tr-TR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tr-T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(4-5 </a:t>
            </a:r>
            <a:r>
              <a:rPr lang="tr-T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drops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) is </a:t>
            </a:r>
            <a:r>
              <a:rPr lang="tr-T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added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mixture</a:t>
            </a:r>
            <a:r>
              <a:rPr lang="tr-T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yellow-green</a:t>
            </a:r>
            <a:r>
              <a:rPr lang="tr-T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coloured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Hg</a:t>
            </a:r>
            <a:r>
              <a:rPr lang="tr-TR" sz="20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tr-TR" sz="20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precipitate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tr-T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obtained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tr-T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tr-T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tr-T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precipitate</a:t>
            </a:r>
            <a:r>
              <a:rPr lang="tr-T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soluble when </a:t>
            </a:r>
            <a:r>
              <a:rPr lang="tr-TR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excess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ive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KI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added</a:t>
            </a:r>
            <a:r>
              <a:rPr lang="tr-T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precipitate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however</a:t>
            </a:r>
            <a:r>
              <a:rPr lang="tr-T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insoluble in dilute acids.</a:t>
            </a:r>
            <a:endParaRPr lang="tr-TR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tr-T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932532" y="3391182"/>
            <a:ext cx="4532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</a:rPr>
              <a:t>Hg</a:t>
            </a:r>
            <a:r>
              <a:rPr lang="tr-TR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2+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</a:rPr>
              <a:t> + 2KI </a:t>
            </a:r>
            <a:r>
              <a:rPr lang="tr-TR" dirty="0" smtClean="0">
                <a:solidFill>
                  <a:srgbClr val="000000"/>
                </a:solidFill>
                <a:ea typeface="Calibri" panose="020F0502020204030204" pitchFamily="34" charset="0"/>
              </a:rPr>
              <a:t>                Hg</a:t>
            </a:r>
            <a:r>
              <a:rPr lang="tr-TR" baseline="-25000" dirty="0" smtClean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dirty="0" smtClean="0">
                <a:solidFill>
                  <a:srgbClr val="000000"/>
                </a:solidFill>
                <a:ea typeface="Calibri" panose="020F0502020204030204" pitchFamily="34" charset="0"/>
              </a:rPr>
              <a:t>I</a:t>
            </a:r>
            <a:r>
              <a:rPr lang="tr-TR" baseline="-25000" dirty="0" smtClean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dirty="0" smtClean="0">
                <a:solidFill>
                  <a:srgbClr val="000000"/>
                </a:solidFill>
                <a:ea typeface="Calibri" panose="020F0502020204030204" pitchFamily="34" charset="0"/>
              </a:rPr>
              <a:t>  + 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</a:rPr>
              <a:t>2K</a:t>
            </a:r>
            <a:r>
              <a:rPr lang="tr-TR" baseline="30000" dirty="0">
                <a:solidFill>
                  <a:srgbClr val="000000"/>
                </a:solidFill>
                <a:ea typeface="Calibri" panose="020F0502020204030204" pitchFamily="34" charset="0"/>
              </a:rPr>
              <a:t>+</a:t>
            </a:r>
            <a:endParaRPr lang="tr-TR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>
            <a:off x="3881628" y="3573872"/>
            <a:ext cx="7589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>
            <a:off x="5268722" y="3437872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kdörtgen 7"/>
          <p:cNvSpPr/>
          <p:nvPr/>
        </p:nvSpPr>
        <p:spPr>
          <a:xfrm>
            <a:off x="0" y="3952348"/>
            <a:ext cx="8567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r-TR" sz="20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Copper </a:t>
            </a:r>
            <a:r>
              <a:rPr lang="tr-TR" sz="2000" b="1" dirty="0">
                <a:solidFill>
                  <a:srgbClr val="000000"/>
                </a:solidFill>
                <a:ea typeface="Calibri" panose="020F0502020204030204" pitchFamily="34" charset="0"/>
              </a:rPr>
              <a:t>strip </a:t>
            </a:r>
            <a:r>
              <a:rPr lang="tr-TR" sz="20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(</a:t>
            </a:r>
            <a:r>
              <a:rPr lang="tr-TR" sz="20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Amalgam):</a:t>
            </a:r>
            <a:endParaRPr lang="tr-TR" sz="20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endParaRPr lang="tr-TR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First</a:t>
            </a:r>
            <a:r>
              <a:rPr lang="tr-TR" sz="20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ly</a:t>
            </a:r>
            <a:r>
              <a:rPr lang="en-US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the copper wire (strip) piece is cleaned with 8-10 drops of concentrated </a:t>
            </a:r>
            <a:r>
              <a:rPr lang="en-US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HN</a:t>
            </a:r>
            <a:r>
              <a:rPr lang="tr-TR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O</a:t>
            </a:r>
            <a:r>
              <a:rPr lang="tr-TR" sz="2000" baseline="-25000" dirty="0" smtClean="0">
                <a:solidFill>
                  <a:srgbClr val="000000"/>
                </a:solidFill>
                <a:ea typeface="Calibri" panose="020F0502020204030204" pitchFamily="34" charset="0"/>
              </a:rPr>
              <a:t>3 </a:t>
            </a:r>
            <a:r>
              <a:rPr lang="en-US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solution 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in the </a:t>
            </a:r>
            <a:r>
              <a:rPr lang="tr-TR" sz="20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watch</a:t>
            </a:r>
            <a:r>
              <a:rPr lang="tr-TR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-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glass. The copper strip is dried </a:t>
            </a:r>
            <a:r>
              <a:rPr lang="tr-TR" sz="20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by</a:t>
            </a:r>
            <a:r>
              <a:rPr lang="tr-TR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filter</a:t>
            </a:r>
            <a:r>
              <a:rPr lang="tr-TR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paper 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and 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Hg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sz="20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2+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sample</a:t>
            </a:r>
            <a:r>
              <a:rPr lang="tr-TR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solution</a:t>
            </a:r>
            <a:r>
              <a:rPr lang="tr-TR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is 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added to </a:t>
            </a:r>
            <a:r>
              <a:rPr lang="en-US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the</a:t>
            </a:r>
            <a:r>
              <a:rPr lang="tr-TR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copper</a:t>
            </a:r>
            <a:r>
              <a:rPr lang="tr-TR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 strip.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 The coating of Hg on the copper strip (bright gray colored</a:t>
            </a:r>
            <a:r>
              <a:rPr lang="en-US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)</a:t>
            </a:r>
            <a:r>
              <a:rPr lang="tr-TR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shows </a:t>
            </a: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</a:rPr>
              <a:t>the presence of 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Hg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sz="20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2+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ions </a:t>
            </a:r>
            <a:r>
              <a:rPr lang="tr-TR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in </a:t>
            </a:r>
            <a:r>
              <a:rPr lang="tr-TR" sz="20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the</a:t>
            </a:r>
            <a:r>
              <a:rPr lang="tr-TR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sample</a:t>
            </a:r>
            <a:r>
              <a:rPr lang="tr-TR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solution</a:t>
            </a:r>
            <a:r>
              <a:rPr lang="tr-TR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tr-TR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08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1" id="{E92B76DC-CE82-4550-AE97-4014B7302EB4}" vid="{3497AB95-8E18-441D-A0F2-241C3C6FB8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analytical chemistry presentation template</Template>
  <TotalTime>223</TotalTime>
  <Words>864</Words>
  <Application>Microsoft Office PowerPoint</Application>
  <PresentationFormat>Özel</PresentationFormat>
  <Paragraphs>75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(Body)</vt:lpstr>
      <vt:lpstr>Calibri Light</vt:lpstr>
      <vt:lpstr>Cambria Math</vt:lpstr>
      <vt:lpstr>Times New Roman</vt:lpstr>
      <vt:lpstr>Wingdings</vt:lpstr>
      <vt:lpstr>Office Teması</vt:lpstr>
      <vt:lpstr>1st GROUP OF CATIONS (Ag+,〖Hg〗_2^(2+) ve Pb2+)</vt:lpstr>
      <vt:lpstr>Ag+ ions assay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GROUP OF CATIONS (Ag+,〖Hg〗_2^(2+) ve Pb2+)</dc:title>
  <dc:creator>Engin</dc:creator>
  <cp:lastModifiedBy>Engin</cp:lastModifiedBy>
  <cp:revision>13</cp:revision>
  <dcterms:created xsi:type="dcterms:W3CDTF">2017-06-30T11:14:09Z</dcterms:created>
  <dcterms:modified xsi:type="dcterms:W3CDTF">2017-07-07T14:21:47Z</dcterms:modified>
</cp:coreProperties>
</file>