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1" r:id="rId3"/>
    <p:sldId id="292" r:id="rId4"/>
    <p:sldId id="293" r:id="rId5"/>
    <p:sldId id="295" r:id="rId6"/>
    <p:sldId id="294" r:id="rId7"/>
    <p:sldId id="296" r:id="rId8"/>
    <p:sldId id="297" r:id="rId9"/>
    <p:sldId id="298" r:id="rId10"/>
    <p:sldId id="299"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90" d="100"/>
          <a:sy n="90" d="100"/>
        </p:scale>
        <p:origin x="1003"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09EEA02-A089-4CA0-B6DB-5656DABF50C4}" type="datetimeFigureOut">
              <a:rPr lang="tr-TR" smtClean="0"/>
              <a:pPr/>
              <a:t>17.02.2019</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9BD21C35-E717-4B2D-9B87-B8D3FBFF9DEF}"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D21C35-E717-4B2D-9B87-B8D3FBFF9DEF}"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09EEA02-A089-4CA0-B6DB-5656DABF50C4}" type="datetimeFigureOut">
              <a:rPr lang="tr-TR" smtClean="0"/>
              <a:pPr/>
              <a:t>17.02.2019</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9BD21C35-E717-4B2D-9B87-B8D3FBFF9DEF}"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D21C35-E717-4B2D-9B87-B8D3FBFF9DEF}"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D21C35-E717-4B2D-9B87-B8D3FBFF9DEF}"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D21C35-E717-4B2D-9B87-B8D3FBFF9DEF}"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9EEA02-A089-4CA0-B6DB-5656DABF50C4}" type="datetimeFigureOut">
              <a:rPr lang="tr-TR" smtClean="0"/>
              <a:pPr/>
              <a:t>17.02.2019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D21C35-E717-4B2D-9B87-B8D3FBFF9DEF}"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09EEA02-A089-4CA0-B6DB-5656DABF50C4}" type="datetimeFigureOut">
              <a:rPr lang="tr-TR" smtClean="0"/>
              <a:pPr/>
              <a:t>17.02.2019</a:t>
            </a:fld>
            <a:endParaRPr lang="tr-T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9BD21C35-E717-4B2D-9B87-B8D3FBFF9DEF}" type="slidenum">
              <a:rPr lang="tr-TR" smtClean="0"/>
              <a:pPr/>
              <a:t>‹#›</a:t>
            </a:fld>
            <a:endParaRPr lang="tr-T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0100" y="3786190"/>
            <a:ext cx="7215238" cy="1000132"/>
          </a:xfrm>
        </p:spPr>
        <p:txBody>
          <a:bodyPr>
            <a:noAutofit/>
          </a:bodyPr>
          <a:lstStyle/>
          <a:p>
            <a:r>
              <a:rPr lang="tr-TR" sz="2800" dirty="0" smtClean="0">
                <a:latin typeface="+mn-lt"/>
              </a:rPr>
              <a:t>DBB134</a:t>
            </a:r>
            <a:r>
              <a:rPr lang="tr-TR" sz="2800" b="1" dirty="0" smtClean="0">
                <a:latin typeface="+mn-lt"/>
              </a:rPr>
              <a:t/>
            </a:r>
            <a:br>
              <a:rPr lang="tr-TR" sz="2800" b="1" dirty="0" smtClean="0">
                <a:latin typeface="+mn-lt"/>
              </a:rPr>
            </a:br>
            <a:r>
              <a:rPr lang="tr-TR" sz="3000" b="1" dirty="0" smtClean="0">
                <a:latin typeface="+mn-lt"/>
              </a:rPr>
              <a:t>Bilimsel Araştırmanın Temelleri</a:t>
            </a:r>
            <a:endParaRPr lang="tr-TR" sz="3000" b="1" dirty="0">
              <a:latin typeface="+mn-lt"/>
            </a:endParaRPr>
          </a:p>
        </p:txBody>
      </p:sp>
      <p:sp>
        <p:nvSpPr>
          <p:cNvPr id="4" name="Title 1"/>
          <p:cNvSpPr txBox="1">
            <a:spLocks/>
          </p:cNvSpPr>
          <p:nvPr/>
        </p:nvSpPr>
        <p:spPr>
          <a:xfrm>
            <a:off x="1357290" y="5072074"/>
            <a:ext cx="6858048" cy="642942"/>
          </a:xfrm>
          <a:prstGeom prst="rect">
            <a:avLst/>
          </a:prstGeom>
        </p:spPr>
        <p:txBody>
          <a:bodyPr vert="horz" anchor="t" anchorCtr="0">
            <a:no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tr-TR" sz="1600" dirty="0" smtClean="0">
                <a:ea typeface="+mj-ea"/>
                <a:cs typeface="+mj-cs"/>
              </a:rPr>
              <a:t>Çarşamba, 09.00-11.00</a:t>
            </a:r>
          </a:p>
          <a:p>
            <a:pPr marL="0" marR="0" lvl="0" indent="0" algn="r" defTabSz="914400" rtl="0" eaLnBrk="1" fontAlgn="auto" latinLnBrk="0" hangingPunct="1">
              <a:lnSpc>
                <a:spcPct val="100000"/>
              </a:lnSpc>
              <a:spcBef>
                <a:spcPct val="0"/>
              </a:spcBef>
              <a:spcAft>
                <a:spcPts val="0"/>
              </a:spcAft>
              <a:buClrTx/>
              <a:buSzTx/>
              <a:buFontTx/>
              <a:buNone/>
              <a:tabLst/>
              <a:defRPr/>
            </a:pPr>
            <a:r>
              <a:rPr kumimoji="0" lang="tr-TR" sz="1600" i="0" u="none" strike="noStrike" kern="1200" cap="none" spc="0" normalizeH="0" baseline="0" noProof="0" dirty="0" smtClean="0">
                <a:ln>
                  <a:noFill/>
                </a:ln>
                <a:solidFill>
                  <a:schemeClr val="tx1"/>
                </a:solidFill>
                <a:effectLst/>
                <a:uLnTx/>
                <a:uFillTx/>
                <a:ea typeface="+mj-ea"/>
                <a:cs typeface="+mj-cs"/>
              </a:rPr>
              <a:t>Dr. </a:t>
            </a:r>
            <a:r>
              <a:rPr kumimoji="0" lang="tr-TR" sz="1600" i="0" u="none" strike="noStrike" kern="1200" cap="none" spc="0" normalizeH="0" baseline="0" noProof="0" dirty="0" err="1" smtClean="0">
                <a:ln>
                  <a:noFill/>
                </a:ln>
                <a:solidFill>
                  <a:schemeClr val="tx1"/>
                </a:solidFill>
                <a:effectLst/>
                <a:uLnTx/>
                <a:uFillTx/>
                <a:ea typeface="+mj-ea"/>
                <a:cs typeface="+mj-cs"/>
              </a:rPr>
              <a:t>Öğr</a:t>
            </a:r>
            <a:r>
              <a:rPr kumimoji="0" lang="tr-TR" sz="1600" i="0" u="none" strike="noStrike" kern="1200" cap="none" spc="0" normalizeH="0" baseline="0" noProof="0" dirty="0" smtClean="0">
                <a:ln>
                  <a:noFill/>
                </a:ln>
                <a:solidFill>
                  <a:schemeClr val="tx1"/>
                </a:solidFill>
                <a:effectLst/>
                <a:uLnTx/>
                <a:uFillTx/>
                <a:ea typeface="+mj-ea"/>
                <a:cs typeface="+mj-cs"/>
              </a:rPr>
              <a:t>.</a:t>
            </a:r>
            <a:r>
              <a:rPr kumimoji="0" lang="tr-TR" sz="1600" i="0" u="none" strike="noStrike" kern="1200" cap="none" spc="0" normalizeH="0" noProof="0" dirty="0" smtClean="0">
                <a:ln>
                  <a:noFill/>
                </a:ln>
                <a:solidFill>
                  <a:schemeClr val="tx1"/>
                </a:solidFill>
                <a:effectLst/>
                <a:uLnTx/>
                <a:uFillTx/>
                <a:ea typeface="+mj-ea"/>
                <a:cs typeface="+mj-cs"/>
              </a:rPr>
              <a:t> Üyesi </a:t>
            </a:r>
            <a:r>
              <a:rPr kumimoji="0" lang="tr-TR" sz="1600" i="0" u="none" strike="noStrike" kern="1200" cap="none" spc="0" normalizeH="0" baseline="0" noProof="0" dirty="0" smtClean="0">
                <a:ln>
                  <a:noFill/>
                </a:ln>
                <a:solidFill>
                  <a:schemeClr val="tx1"/>
                </a:solidFill>
                <a:effectLst/>
                <a:uLnTx/>
                <a:uFillTx/>
                <a:ea typeface="+mj-ea"/>
                <a:cs typeface="+mj-cs"/>
              </a:rPr>
              <a:t>İpek </a:t>
            </a:r>
            <a:r>
              <a:rPr kumimoji="0" lang="tr-TR" sz="1600" i="0" u="none" strike="noStrike" kern="1200" cap="none" spc="0" normalizeH="0" baseline="0" noProof="0" dirty="0" smtClean="0">
                <a:ln>
                  <a:noFill/>
                </a:ln>
                <a:solidFill>
                  <a:schemeClr val="tx1"/>
                </a:solidFill>
                <a:effectLst/>
                <a:uLnTx/>
                <a:uFillTx/>
                <a:ea typeface="+mj-ea"/>
                <a:cs typeface="+mj-cs"/>
              </a:rPr>
              <a:t>Pınar</a:t>
            </a:r>
            <a:r>
              <a:rPr kumimoji="0" lang="tr-TR" sz="1600" i="0" u="none" strike="noStrike" kern="1200" cap="none" spc="0" normalizeH="0" noProof="0" dirty="0" smtClean="0">
                <a:ln>
                  <a:noFill/>
                </a:ln>
                <a:solidFill>
                  <a:schemeClr val="tx1"/>
                </a:solidFill>
                <a:effectLst/>
                <a:uLnTx/>
                <a:uFillTx/>
                <a:ea typeface="+mj-ea"/>
                <a:cs typeface="+mj-cs"/>
              </a:rPr>
              <a:t> </a:t>
            </a:r>
            <a:r>
              <a:rPr kumimoji="0" lang="tr-TR" sz="1600" i="0" u="none" strike="noStrike" kern="1200" cap="none" spc="0" normalizeH="0" noProof="0" dirty="0" smtClean="0">
                <a:ln>
                  <a:noFill/>
                </a:ln>
                <a:solidFill>
                  <a:schemeClr val="tx1"/>
                </a:solidFill>
                <a:effectLst/>
                <a:uLnTx/>
                <a:uFillTx/>
                <a:ea typeface="+mj-ea"/>
                <a:cs typeface="+mj-cs"/>
              </a:rPr>
              <a:t>Uzun</a:t>
            </a:r>
            <a:endParaRPr kumimoji="0" lang="tr-TR" sz="1600" i="0" u="none" strike="noStrike" kern="1200" cap="none" spc="0" normalizeH="0" baseline="0" noProof="0" dirty="0" smtClean="0">
              <a:ln>
                <a:noFill/>
              </a:ln>
              <a:solidFill>
                <a:schemeClr val="tx1"/>
              </a:solidFill>
              <a:effectLst/>
              <a:uLnTx/>
              <a:uFillTx/>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fontAlgn="base"/>
            <a:r>
              <a:rPr lang="tr-TR" sz="1600" b="1" dirty="0"/>
              <a:t>İşsever, S. (2003). 'Information </a:t>
            </a:r>
            <a:r>
              <a:rPr lang="tr-TR" sz="1600" b="1" dirty="0" err="1"/>
              <a:t>Structure</a:t>
            </a:r>
            <a:r>
              <a:rPr lang="tr-TR" sz="1600" b="1" dirty="0"/>
              <a:t> in </a:t>
            </a:r>
            <a:r>
              <a:rPr lang="tr-TR" sz="1600" b="1" dirty="0" err="1"/>
              <a:t>Turkish</a:t>
            </a:r>
            <a:r>
              <a:rPr lang="tr-TR" sz="1600" b="1" dirty="0"/>
              <a:t>: </a:t>
            </a:r>
            <a:r>
              <a:rPr lang="tr-TR" sz="1600" b="1" dirty="0" err="1"/>
              <a:t>the</a:t>
            </a:r>
            <a:r>
              <a:rPr lang="tr-TR" sz="1600" b="1" dirty="0"/>
              <a:t> </a:t>
            </a:r>
            <a:r>
              <a:rPr lang="tr-TR" sz="1600" b="1" dirty="0" err="1"/>
              <a:t>word-order-prosody</a:t>
            </a:r>
            <a:r>
              <a:rPr lang="tr-TR" sz="1600" b="1" dirty="0"/>
              <a:t> </a:t>
            </a:r>
            <a:r>
              <a:rPr lang="tr-TR" sz="1600" b="1" dirty="0" err="1"/>
              <a:t>interface</a:t>
            </a:r>
            <a:r>
              <a:rPr lang="tr-TR" sz="1600" b="1" dirty="0"/>
              <a:t>'. </a:t>
            </a:r>
            <a:r>
              <a:rPr lang="tr-TR" sz="1600" b="1" dirty="0" err="1"/>
              <a:t>Lingua</a:t>
            </a:r>
            <a:r>
              <a:rPr lang="tr-TR" sz="1600" b="1" dirty="0"/>
              <a:t> 113(11): 1025-1053.</a:t>
            </a:r>
            <a:endParaRPr lang="en-US" sz="1600" b="1" dirty="0"/>
          </a:p>
          <a:p>
            <a:pPr marL="0" indent="0" algn="just" fontAlgn="base">
              <a:buNone/>
            </a:pPr>
            <a:r>
              <a:rPr lang="tr-TR" sz="1600" dirty="0" err="1"/>
              <a:t>This</a:t>
            </a:r>
            <a:r>
              <a:rPr lang="tr-TR" sz="1600" dirty="0"/>
              <a:t> </a:t>
            </a:r>
            <a:r>
              <a:rPr lang="tr-TR" sz="1600" dirty="0" err="1"/>
              <a:t>study</a:t>
            </a:r>
            <a:r>
              <a:rPr lang="tr-TR" sz="1600" dirty="0"/>
              <a:t> </a:t>
            </a:r>
            <a:r>
              <a:rPr lang="tr-TR" sz="1600" dirty="0" err="1"/>
              <a:t>investigates</a:t>
            </a:r>
            <a:r>
              <a:rPr lang="tr-TR" sz="1600" dirty="0"/>
              <a:t> </a:t>
            </a:r>
            <a:r>
              <a:rPr lang="tr-TR" sz="1600" dirty="0" err="1"/>
              <a:t>the</a:t>
            </a:r>
            <a:r>
              <a:rPr lang="tr-TR" sz="1600" dirty="0"/>
              <a:t> </a:t>
            </a:r>
            <a:r>
              <a:rPr lang="tr-TR" sz="1600" dirty="0" err="1"/>
              <a:t>linguistic</a:t>
            </a:r>
            <a:r>
              <a:rPr lang="tr-TR" sz="1600" dirty="0"/>
              <a:t> </a:t>
            </a:r>
            <a:r>
              <a:rPr lang="tr-TR" sz="1600" dirty="0" err="1"/>
              <a:t>realization</a:t>
            </a:r>
            <a:r>
              <a:rPr lang="tr-TR" sz="1600" dirty="0"/>
              <a:t> of </a:t>
            </a:r>
            <a:r>
              <a:rPr lang="tr-TR" sz="1600" dirty="0" err="1"/>
              <a:t>information</a:t>
            </a:r>
            <a:r>
              <a:rPr lang="tr-TR" sz="1600" dirty="0"/>
              <a:t> </a:t>
            </a:r>
            <a:r>
              <a:rPr lang="tr-TR" sz="1600" dirty="0" err="1"/>
              <a:t>structure</a:t>
            </a:r>
            <a:r>
              <a:rPr lang="tr-TR" sz="1600" dirty="0"/>
              <a:t> (IS) in </a:t>
            </a:r>
            <a:r>
              <a:rPr lang="tr-TR" sz="1600" dirty="0" err="1"/>
              <a:t>Turkish</a:t>
            </a:r>
            <a:r>
              <a:rPr lang="tr-TR" sz="1600" dirty="0"/>
              <a:t>. </a:t>
            </a:r>
            <a:r>
              <a:rPr lang="tr-TR" sz="1600" dirty="0" err="1"/>
              <a:t>Following</a:t>
            </a:r>
            <a:r>
              <a:rPr lang="tr-TR" sz="1600" dirty="0"/>
              <a:t> </a:t>
            </a:r>
            <a:r>
              <a:rPr lang="tr-TR" sz="1600" dirty="0" err="1"/>
              <a:t>Vallduvi</a:t>
            </a:r>
            <a:r>
              <a:rPr lang="tr-TR" sz="1600" dirty="0"/>
              <a:t>; </a:t>
            </a:r>
            <a:r>
              <a:rPr lang="tr-TR" sz="1600" dirty="0" err="1"/>
              <a:t>and</a:t>
            </a:r>
            <a:r>
              <a:rPr lang="tr-TR" sz="1600" dirty="0"/>
              <a:t> </a:t>
            </a:r>
            <a:r>
              <a:rPr lang="tr-TR" sz="1600" dirty="0" err="1"/>
              <a:t>Engdahl</a:t>
            </a:r>
            <a:r>
              <a:rPr lang="tr-TR" sz="1600" dirty="0"/>
              <a:t> [</a:t>
            </a:r>
            <a:r>
              <a:rPr lang="tr-TR" sz="1600" dirty="0" err="1"/>
              <a:t>Linguistics</a:t>
            </a:r>
            <a:r>
              <a:rPr lang="tr-TR" sz="1600" dirty="0"/>
              <a:t> 34 (1996) 459], </a:t>
            </a:r>
            <a:r>
              <a:rPr lang="tr-TR" sz="1600" dirty="0" err="1"/>
              <a:t>Hoffman</a:t>
            </a:r>
            <a:r>
              <a:rPr lang="tr-TR" sz="1600" dirty="0"/>
              <a:t> (</a:t>
            </a:r>
            <a:r>
              <a:rPr lang="tr-TR" sz="1600" dirty="0" err="1"/>
              <a:t>Hoffman</a:t>
            </a:r>
            <a:r>
              <a:rPr lang="tr-TR" sz="1600" dirty="0"/>
              <a:t>, B., 1995. </a:t>
            </a:r>
            <a:r>
              <a:rPr lang="tr-TR" sz="1600" dirty="0" err="1"/>
              <a:t>The</a:t>
            </a:r>
            <a:r>
              <a:rPr lang="tr-TR" sz="1600" dirty="0"/>
              <a:t> </a:t>
            </a:r>
            <a:r>
              <a:rPr lang="tr-TR" sz="1600" dirty="0" err="1"/>
              <a:t>Computational</a:t>
            </a:r>
            <a:r>
              <a:rPr lang="tr-TR" sz="1600" dirty="0"/>
              <a:t> Analysis of </a:t>
            </a:r>
            <a:r>
              <a:rPr lang="tr-TR" sz="1600" dirty="0" err="1"/>
              <a:t>the</a:t>
            </a:r>
            <a:r>
              <a:rPr lang="tr-TR" sz="1600" dirty="0"/>
              <a:t> </a:t>
            </a:r>
            <a:r>
              <a:rPr lang="tr-TR" sz="1600" dirty="0" err="1"/>
              <a:t>Syntax</a:t>
            </a:r>
            <a:r>
              <a:rPr lang="tr-TR" sz="1600" dirty="0"/>
              <a:t> </a:t>
            </a:r>
            <a:r>
              <a:rPr lang="tr-TR" sz="1600" dirty="0" err="1"/>
              <a:t>and</a:t>
            </a:r>
            <a:r>
              <a:rPr lang="tr-TR" sz="1600" dirty="0"/>
              <a:t> </a:t>
            </a:r>
            <a:r>
              <a:rPr lang="tr-TR" sz="1600" dirty="0" err="1"/>
              <a:t>Interpretation</a:t>
            </a:r>
            <a:r>
              <a:rPr lang="tr-TR" sz="1600" dirty="0"/>
              <a:t> of </a:t>
            </a:r>
            <a:r>
              <a:rPr lang="en-US" sz="1600" dirty="0"/>
              <a:t>“</a:t>
            </a:r>
            <a:r>
              <a:rPr lang="tr-TR" sz="1600" dirty="0" err="1"/>
              <a:t>Free</a:t>
            </a:r>
            <a:r>
              <a:rPr lang="en-US" sz="1600" dirty="0"/>
              <a:t>”</a:t>
            </a:r>
            <a:r>
              <a:rPr lang="tr-TR" sz="1600" dirty="0"/>
              <a:t> Word </a:t>
            </a:r>
            <a:r>
              <a:rPr lang="tr-TR" sz="1600" dirty="0" err="1"/>
              <a:t>Order</a:t>
            </a:r>
            <a:r>
              <a:rPr lang="tr-TR" sz="1600" dirty="0"/>
              <a:t> in </a:t>
            </a:r>
            <a:r>
              <a:rPr lang="tr-TR" sz="1600" dirty="0" err="1"/>
              <a:t>Turkish</a:t>
            </a:r>
            <a:r>
              <a:rPr lang="tr-TR" sz="1600" dirty="0"/>
              <a:t>. </a:t>
            </a:r>
            <a:r>
              <a:rPr lang="tr-TR" sz="1600" dirty="0" err="1"/>
              <a:t>Unpublished</a:t>
            </a:r>
            <a:r>
              <a:rPr lang="tr-TR" sz="1600" dirty="0"/>
              <a:t> </a:t>
            </a:r>
            <a:r>
              <a:rPr lang="tr-TR" sz="1600" dirty="0" err="1"/>
              <a:t>PhD</a:t>
            </a:r>
            <a:r>
              <a:rPr lang="tr-TR" sz="1600" dirty="0"/>
              <a:t> </a:t>
            </a:r>
            <a:r>
              <a:rPr lang="tr-TR" sz="1600" dirty="0" err="1"/>
              <a:t>dissertation</a:t>
            </a:r>
            <a:r>
              <a:rPr lang="tr-TR" sz="1600" dirty="0"/>
              <a:t>, </a:t>
            </a:r>
            <a:r>
              <a:rPr lang="tr-TR" sz="1600" dirty="0" err="1"/>
              <a:t>University</a:t>
            </a:r>
            <a:r>
              <a:rPr lang="tr-TR" sz="1600" dirty="0"/>
              <a:t> of Pennsylvania), </a:t>
            </a:r>
            <a:r>
              <a:rPr lang="tr-TR" sz="1600" dirty="0" err="1"/>
              <a:t>and</a:t>
            </a:r>
            <a:r>
              <a:rPr lang="tr-TR" sz="1600" dirty="0"/>
              <a:t> Kılıçaslan (Kılıçaslan, Y., 1994. Information </a:t>
            </a:r>
            <a:r>
              <a:rPr lang="tr-TR" sz="1600" dirty="0" err="1"/>
              <a:t>Packaging</a:t>
            </a:r>
            <a:r>
              <a:rPr lang="tr-TR" sz="1600" dirty="0"/>
              <a:t> in </a:t>
            </a:r>
            <a:r>
              <a:rPr lang="tr-TR" sz="1600" dirty="0" err="1"/>
              <a:t>Turkish</a:t>
            </a:r>
            <a:r>
              <a:rPr lang="tr-TR" sz="1600" dirty="0"/>
              <a:t>. </a:t>
            </a:r>
            <a:r>
              <a:rPr lang="tr-TR" sz="1600" dirty="0" err="1"/>
              <a:t>Unpublished</a:t>
            </a:r>
            <a:r>
              <a:rPr lang="tr-TR" sz="1600" dirty="0"/>
              <a:t> </a:t>
            </a:r>
            <a:r>
              <a:rPr lang="tr-TR" sz="1600" dirty="0" err="1"/>
              <a:t>MSc</a:t>
            </a:r>
            <a:r>
              <a:rPr lang="tr-TR" sz="1600" dirty="0"/>
              <a:t> </a:t>
            </a:r>
            <a:r>
              <a:rPr lang="tr-TR" sz="1600" dirty="0" err="1"/>
              <a:t>dissertation</a:t>
            </a:r>
            <a:r>
              <a:rPr lang="tr-TR" sz="1600" dirty="0"/>
              <a:t>, </a:t>
            </a:r>
            <a:r>
              <a:rPr lang="tr-TR" sz="1600" dirty="0" err="1"/>
              <a:t>University</a:t>
            </a:r>
            <a:r>
              <a:rPr lang="tr-TR" sz="1600" dirty="0"/>
              <a:t> of Edinburgh), it is </a:t>
            </a:r>
            <a:r>
              <a:rPr lang="tr-TR" sz="1600" dirty="0" err="1"/>
              <a:t>assumed</a:t>
            </a:r>
            <a:r>
              <a:rPr lang="tr-TR" sz="1600" dirty="0"/>
              <a:t> </a:t>
            </a:r>
            <a:r>
              <a:rPr lang="tr-TR" sz="1600" dirty="0" err="1"/>
              <a:t>that</a:t>
            </a:r>
            <a:r>
              <a:rPr lang="tr-TR" sz="1600" dirty="0"/>
              <a:t> IS has a </a:t>
            </a:r>
            <a:r>
              <a:rPr lang="tr-TR" sz="1600" dirty="0" err="1"/>
              <a:t>tripartite</a:t>
            </a:r>
            <a:r>
              <a:rPr lang="tr-TR" sz="1600" dirty="0"/>
              <a:t> </a:t>
            </a:r>
            <a:r>
              <a:rPr lang="tr-TR" sz="1600" dirty="0" err="1"/>
              <a:t>structure</a:t>
            </a:r>
            <a:r>
              <a:rPr lang="tr-TR" sz="1600" dirty="0"/>
              <a:t>, </a:t>
            </a:r>
            <a:r>
              <a:rPr lang="tr-TR" sz="1600" dirty="0" err="1"/>
              <a:t>consisting</a:t>
            </a:r>
            <a:r>
              <a:rPr lang="tr-TR" sz="1600" dirty="0"/>
              <a:t> of </a:t>
            </a:r>
            <a:r>
              <a:rPr lang="tr-TR" sz="1600" dirty="0" err="1"/>
              <a:t>topic</a:t>
            </a:r>
            <a:r>
              <a:rPr lang="tr-TR" sz="1600" dirty="0"/>
              <a:t>, </a:t>
            </a:r>
            <a:r>
              <a:rPr lang="tr-TR" sz="1600" dirty="0" err="1"/>
              <a:t>tail</a:t>
            </a:r>
            <a:r>
              <a:rPr lang="tr-TR" sz="1600" dirty="0"/>
              <a:t>, </a:t>
            </a:r>
            <a:r>
              <a:rPr lang="tr-TR" sz="1600" dirty="0" err="1"/>
              <a:t>and</a:t>
            </a:r>
            <a:r>
              <a:rPr lang="tr-TR" sz="1600" dirty="0"/>
              <a:t> </a:t>
            </a:r>
            <a:r>
              <a:rPr lang="tr-TR" sz="1600" dirty="0" err="1"/>
              <a:t>focus</a:t>
            </a:r>
            <a:r>
              <a:rPr lang="tr-TR" sz="1600" dirty="0"/>
              <a:t>. </a:t>
            </a:r>
            <a:r>
              <a:rPr lang="tr-TR" sz="1600" dirty="0" err="1"/>
              <a:t>The</a:t>
            </a:r>
            <a:r>
              <a:rPr lang="tr-TR" sz="1600" dirty="0"/>
              <a:t> main </a:t>
            </a:r>
            <a:r>
              <a:rPr lang="tr-TR" sz="1600" dirty="0" err="1"/>
              <a:t>claim</a:t>
            </a:r>
            <a:r>
              <a:rPr lang="tr-TR" sz="1600" dirty="0"/>
              <a:t> of </a:t>
            </a:r>
            <a:r>
              <a:rPr lang="tr-TR" sz="1600" dirty="0" err="1"/>
              <a:t>this</a:t>
            </a:r>
            <a:r>
              <a:rPr lang="tr-TR" sz="1600" dirty="0"/>
              <a:t> </a:t>
            </a:r>
            <a:r>
              <a:rPr lang="tr-TR" sz="1600" dirty="0" err="1"/>
              <a:t>paper</a:t>
            </a:r>
            <a:r>
              <a:rPr lang="tr-TR" sz="1600" dirty="0"/>
              <a:t> is </a:t>
            </a:r>
            <a:r>
              <a:rPr lang="tr-TR" sz="1600" dirty="0" err="1"/>
              <a:t>that</a:t>
            </a:r>
            <a:r>
              <a:rPr lang="tr-TR" sz="1600" dirty="0"/>
              <a:t> </a:t>
            </a:r>
            <a:r>
              <a:rPr lang="tr-TR" sz="1600" dirty="0" err="1"/>
              <a:t>syntax</a:t>
            </a:r>
            <a:r>
              <a:rPr lang="tr-TR" sz="1600" dirty="0"/>
              <a:t> </a:t>
            </a:r>
            <a:r>
              <a:rPr lang="tr-TR" sz="1600" dirty="0" err="1"/>
              <a:t>and</a:t>
            </a:r>
            <a:r>
              <a:rPr lang="tr-TR" sz="1600" dirty="0"/>
              <a:t> </a:t>
            </a:r>
            <a:r>
              <a:rPr lang="tr-TR" sz="1600" dirty="0" err="1"/>
              <a:t>phonology</a:t>
            </a:r>
            <a:r>
              <a:rPr lang="tr-TR" sz="1600" dirty="0"/>
              <a:t>, </a:t>
            </a:r>
            <a:r>
              <a:rPr lang="tr-TR" sz="1600" dirty="0" err="1"/>
              <a:t>by</a:t>
            </a:r>
            <a:r>
              <a:rPr lang="tr-TR" sz="1600" dirty="0"/>
              <a:t> </a:t>
            </a:r>
            <a:r>
              <a:rPr lang="tr-TR" sz="1600" dirty="0" err="1"/>
              <a:t>means</a:t>
            </a:r>
            <a:r>
              <a:rPr lang="tr-TR" sz="1600" dirty="0"/>
              <a:t> of </a:t>
            </a:r>
            <a:r>
              <a:rPr lang="tr-TR" sz="1600" dirty="0" err="1"/>
              <a:t>word</a:t>
            </a:r>
            <a:r>
              <a:rPr lang="tr-TR" sz="1600" dirty="0"/>
              <a:t> </a:t>
            </a:r>
            <a:r>
              <a:rPr lang="tr-TR" sz="1600" dirty="0" err="1"/>
              <a:t>order</a:t>
            </a:r>
            <a:r>
              <a:rPr lang="tr-TR" sz="1600" dirty="0"/>
              <a:t> </a:t>
            </a:r>
            <a:r>
              <a:rPr lang="tr-TR" sz="1600" dirty="0" err="1"/>
              <a:t>and</a:t>
            </a:r>
            <a:r>
              <a:rPr lang="tr-TR" sz="1600" dirty="0"/>
              <a:t> </a:t>
            </a:r>
            <a:r>
              <a:rPr lang="tr-TR" sz="1600" dirty="0" err="1"/>
              <a:t>prosody</a:t>
            </a:r>
            <a:r>
              <a:rPr lang="tr-TR" sz="1600" dirty="0"/>
              <a:t>, </a:t>
            </a:r>
            <a:r>
              <a:rPr lang="tr-TR" sz="1600" dirty="0" err="1"/>
              <a:t>are</a:t>
            </a:r>
            <a:r>
              <a:rPr lang="tr-TR" sz="1600" dirty="0"/>
              <a:t> </a:t>
            </a:r>
            <a:r>
              <a:rPr lang="tr-TR" sz="1600" dirty="0" err="1"/>
              <a:t>both</a:t>
            </a:r>
            <a:r>
              <a:rPr lang="tr-TR" sz="1600" dirty="0"/>
              <a:t> </a:t>
            </a:r>
            <a:r>
              <a:rPr lang="tr-TR" sz="1600" dirty="0" err="1"/>
              <a:t>responsible</a:t>
            </a:r>
            <a:r>
              <a:rPr lang="tr-TR" sz="1600" dirty="0"/>
              <a:t> </a:t>
            </a:r>
            <a:r>
              <a:rPr lang="tr-TR" sz="1600" dirty="0" err="1"/>
              <a:t>for</a:t>
            </a:r>
            <a:r>
              <a:rPr lang="tr-TR" sz="1600" dirty="0"/>
              <a:t> </a:t>
            </a:r>
            <a:r>
              <a:rPr lang="tr-TR" sz="1600" dirty="0" err="1"/>
              <a:t>the</a:t>
            </a:r>
            <a:r>
              <a:rPr lang="tr-TR" sz="1600" dirty="0"/>
              <a:t> </a:t>
            </a:r>
            <a:r>
              <a:rPr lang="tr-TR" sz="1600" dirty="0" err="1"/>
              <a:t>realization</a:t>
            </a:r>
            <a:r>
              <a:rPr lang="tr-TR" sz="1600" dirty="0"/>
              <a:t> of </a:t>
            </a:r>
            <a:r>
              <a:rPr lang="tr-TR" sz="1600" dirty="0" err="1"/>
              <a:t>the</a:t>
            </a:r>
            <a:r>
              <a:rPr lang="tr-TR" sz="1600" dirty="0"/>
              <a:t> IS </a:t>
            </a:r>
            <a:r>
              <a:rPr lang="tr-TR" sz="1600" dirty="0" err="1"/>
              <a:t>units</a:t>
            </a:r>
            <a:r>
              <a:rPr lang="tr-TR" sz="1600" dirty="0"/>
              <a:t>. </a:t>
            </a:r>
            <a:r>
              <a:rPr lang="tr-TR" sz="1600" dirty="0" err="1"/>
              <a:t>Thus</a:t>
            </a:r>
            <a:r>
              <a:rPr lang="tr-TR" sz="1600" dirty="0"/>
              <a:t>, </a:t>
            </a:r>
            <a:r>
              <a:rPr lang="tr-TR" sz="1600" dirty="0" err="1"/>
              <a:t>neither</a:t>
            </a:r>
            <a:r>
              <a:rPr lang="tr-TR" sz="1600" dirty="0"/>
              <a:t> </a:t>
            </a:r>
            <a:r>
              <a:rPr lang="tr-TR" sz="1600" dirty="0" err="1"/>
              <a:t>syntax</a:t>
            </a:r>
            <a:r>
              <a:rPr lang="tr-TR" sz="1600" dirty="0"/>
              <a:t> </a:t>
            </a:r>
            <a:r>
              <a:rPr lang="tr-TR" sz="1600" dirty="0" err="1"/>
              <a:t>nor</a:t>
            </a:r>
            <a:r>
              <a:rPr lang="tr-TR" sz="1600" dirty="0"/>
              <a:t> </a:t>
            </a:r>
            <a:r>
              <a:rPr lang="tr-TR" sz="1600" dirty="0" err="1"/>
              <a:t>phonology</a:t>
            </a:r>
            <a:r>
              <a:rPr lang="tr-TR" sz="1600" dirty="0"/>
              <a:t> can be </a:t>
            </a:r>
            <a:r>
              <a:rPr lang="tr-TR" sz="1600" dirty="0" err="1"/>
              <a:t>reduced</a:t>
            </a:r>
            <a:r>
              <a:rPr lang="tr-TR" sz="1600" dirty="0"/>
              <a:t> </a:t>
            </a:r>
            <a:r>
              <a:rPr lang="tr-TR" sz="1600" dirty="0" err="1"/>
              <a:t>to</a:t>
            </a:r>
            <a:r>
              <a:rPr lang="tr-TR" sz="1600" dirty="0"/>
              <a:t> a </a:t>
            </a:r>
            <a:r>
              <a:rPr lang="tr-TR" sz="1600" dirty="0" err="1"/>
              <a:t>secondary</a:t>
            </a:r>
            <a:r>
              <a:rPr lang="tr-TR" sz="1600" dirty="0"/>
              <a:t> role. </a:t>
            </a:r>
            <a:r>
              <a:rPr lang="tr-TR" sz="1600" dirty="0" err="1"/>
              <a:t>The</a:t>
            </a:r>
            <a:r>
              <a:rPr lang="tr-TR" sz="1600" dirty="0"/>
              <a:t> </a:t>
            </a:r>
            <a:r>
              <a:rPr lang="tr-TR" sz="1600" dirty="0" err="1"/>
              <a:t>word</a:t>
            </a:r>
            <a:r>
              <a:rPr lang="tr-TR" sz="1600" dirty="0"/>
              <a:t> </a:t>
            </a:r>
            <a:r>
              <a:rPr lang="tr-TR" sz="1600" dirty="0" err="1"/>
              <a:t>order</a:t>
            </a:r>
            <a:r>
              <a:rPr lang="en-US" sz="1600" dirty="0"/>
              <a:t>–</a:t>
            </a:r>
            <a:r>
              <a:rPr lang="tr-TR" sz="1600" dirty="0" err="1"/>
              <a:t>prosody</a:t>
            </a:r>
            <a:r>
              <a:rPr lang="tr-TR" sz="1600" dirty="0"/>
              <a:t> </a:t>
            </a:r>
            <a:r>
              <a:rPr lang="tr-TR" sz="1600" dirty="0" err="1"/>
              <a:t>interface</a:t>
            </a:r>
            <a:r>
              <a:rPr lang="tr-TR" sz="1600" dirty="0"/>
              <a:t> </a:t>
            </a:r>
            <a:r>
              <a:rPr lang="tr-TR" sz="1600" dirty="0" err="1"/>
              <a:t>reveals</a:t>
            </a:r>
            <a:r>
              <a:rPr lang="tr-TR" sz="1600" dirty="0"/>
              <a:t> </a:t>
            </a:r>
            <a:r>
              <a:rPr lang="tr-TR" sz="1600" dirty="0" err="1"/>
              <a:t>that</a:t>
            </a:r>
            <a:r>
              <a:rPr lang="tr-TR" sz="1600" dirty="0"/>
              <a:t> </a:t>
            </a:r>
            <a:r>
              <a:rPr lang="tr-TR" sz="1600" dirty="0" err="1"/>
              <a:t>presentational-focus</a:t>
            </a:r>
            <a:r>
              <a:rPr lang="tr-TR" sz="1600" dirty="0"/>
              <a:t> </a:t>
            </a:r>
            <a:r>
              <a:rPr lang="tr-TR" sz="1600" dirty="0" err="1"/>
              <a:t>and</a:t>
            </a:r>
            <a:r>
              <a:rPr lang="tr-TR" sz="1600" dirty="0"/>
              <a:t> </a:t>
            </a:r>
            <a:r>
              <a:rPr lang="tr-TR" sz="1600" dirty="0" err="1"/>
              <a:t>contrastive-focus</a:t>
            </a:r>
            <a:r>
              <a:rPr lang="tr-TR" sz="1600" dirty="0"/>
              <a:t> </a:t>
            </a:r>
            <a:r>
              <a:rPr lang="tr-TR" sz="1600" dirty="0" err="1"/>
              <a:t>are</a:t>
            </a:r>
            <a:r>
              <a:rPr lang="tr-TR" sz="1600" dirty="0"/>
              <a:t> </a:t>
            </a:r>
            <a:r>
              <a:rPr lang="tr-TR" sz="1600" dirty="0" err="1"/>
              <a:t>two</a:t>
            </a:r>
            <a:r>
              <a:rPr lang="tr-TR" sz="1600" dirty="0"/>
              <a:t> </a:t>
            </a:r>
            <a:r>
              <a:rPr lang="tr-TR" sz="1600" dirty="0" err="1"/>
              <a:t>distinct</a:t>
            </a:r>
            <a:r>
              <a:rPr lang="tr-TR" sz="1600" dirty="0"/>
              <a:t> </a:t>
            </a:r>
            <a:r>
              <a:rPr lang="tr-TR" sz="1600" dirty="0" err="1"/>
              <a:t>phenomena</a:t>
            </a:r>
            <a:r>
              <a:rPr lang="tr-TR" sz="1600" dirty="0"/>
              <a:t> in </a:t>
            </a:r>
            <a:r>
              <a:rPr lang="tr-TR" sz="1600" dirty="0" err="1"/>
              <a:t>Turkish</a:t>
            </a:r>
            <a:r>
              <a:rPr lang="tr-TR" sz="1600" dirty="0"/>
              <a:t>, </a:t>
            </a:r>
            <a:r>
              <a:rPr lang="tr-TR" sz="1600" dirty="0" err="1"/>
              <a:t>which</a:t>
            </a:r>
            <a:r>
              <a:rPr lang="tr-TR" sz="1600" dirty="0"/>
              <a:t> </a:t>
            </a:r>
            <a:r>
              <a:rPr lang="tr-TR" sz="1600" dirty="0" err="1"/>
              <a:t>are</a:t>
            </a:r>
            <a:r>
              <a:rPr lang="tr-TR" sz="1600" dirty="0"/>
              <a:t> </a:t>
            </a:r>
            <a:r>
              <a:rPr lang="tr-TR" sz="1600" dirty="0" err="1"/>
              <a:t>marked</a:t>
            </a:r>
            <a:r>
              <a:rPr lang="tr-TR" sz="1600" dirty="0"/>
              <a:t> </a:t>
            </a:r>
            <a:r>
              <a:rPr lang="tr-TR" sz="1600" dirty="0" err="1"/>
              <a:t>by</a:t>
            </a:r>
            <a:r>
              <a:rPr lang="tr-TR" sz="1600" dirty="0"/>
              <a:t> </a:t>
            </a:r>
            <a:r>
              <a:rPr lang="tr-TR" sz="1600" dirty="0" err="1"/>
              <a:t>different</a:t>
            </a:r>
            <a:r>
              <a:rPr lang="tr-TR" sz="1600" dirty="0"/>
              <a:t> </a:t>
            </a:r>
            <a:r>
              <a:rPr lang="tr-TR" sz="1600" dirty="0" err="1"/>
              <a:t>focusing</a:t>
            </a:r>
            <a:r>
              <a:rPr lang="tr-TR" sz="1600" dirty="0"/>
              <a:t> </a:t>
            </a:r>
            <a:r>
              <a:rPr lang="tr-TR" sz="1600" dirty="0" err="1"/>
              <a:t>strategies</a:t>
            </a:r>
            <a:r>
              <a:rPr lang="tr-TR" sz="1600" dirty="0"/>
              <a:t>, </a:t>
            </a:r>
            <a:r>
              <a:rPr lang="tr-TR" sz="1600" dirty="0" err="1"/>
              <a:t>i.e</a:t>
            </a:r>
            <a:r>
              <a:rPr lang="tr-TR" sz="1600" dirty="0"/>
              <a:t>. </a:t>
            </a:r>
            <a:r>
              <a:rPr lang="tr-TR" sz="1600" dirty="0" err="1"/>
              <a:t>syntactic</a:t>
            </a:r>
            <a:r>
              <a:rPr lang="tr-TR" sz="1600" dirty="0"/>
              <a:t> </a:t>
            </a:r>
            <a:r>
              <a:rPr lang="tr-TR" sz="1600" dirty="0" err="1"/>
              <a:t>and</a:t>
            </a:r>
            <a:r>
              <a:rPr lang="tr-TR" sz="1600" dirty="0"/>
              <a:t> </a:t>
            </a:r>
            <a:r>
              <a:rPr lang="tr-TR" sz="1600" dirty="0" err="1"/>
              <a:t>prosodic</a:t>
            </a:r>
            <a:r>
              <a:rPr lang="tr-TR" sz="1600" dirty="0"/>
              <a:t>. </a:t>
            </a:r>
            <a:r>
              <a:rPr lang="tr-TR" sz="1600" dirty="0" err="1"/>
              <a:t>It</a:t>
            </a:r>
            <a:r>
              <a:rPr lang="tr-TR" sz="1600" dirty="0"/>
              <a:t> is </a:t>
            </a:r>
            <a:r>
              <a:rPr lang="tr-TR" sz="1600" dirty="0" err="1"/>
              <a:t>shown</a:t>
            </a:r>
            <a:r>
              <a:rPr lang="tr-TR" sz="1600" dirty="0"/>
              <a:t> </a:t>
            </a:r>
            <a:r>
              <a:rPr lang="tr-TR" sz="1600" dirty="0" err="1"/>
              <a:t>that</a:t>
            </a:r>
            <a:r>
              <a:rPr lang="tr-TR" sz="1600" dirty="0"/>
              <a:t> </a:t>
            </a:r>
            <a:r>
              <a:rPr lang="tr-TR" sz="1600" dirty="0" err="1"/>
              <a:t>without</a:t>
            </a:r>
            <a:r>
              <a:rPr lang="tr-TR" sz="1600" dirty="0"/>
              <a:t> </a:t>
            </a:r>
            <a:r>
              <a:rPr lang="tr-TR" sz="1600" dirty="0" err="1"/>
              <a:t>drawing</a:t>
            </a:r>
            <a:r>
              <a:rPr lang="tr-TR" sz="1600" dirty="0"/>
              <a:t> </a:t>
            </a:r>
            <a:r>
              <a:rPr lang="tr-TR" sz="1600" dirty="0" err="1"/>
              <a:t>the</a:t>
            </a:r>
            <a:r>
              <a:rPr lang="tr-TR" sz="1600" dirty="0"/>
              <a:t> </a:t>
            </a:r>
            <a:r>
              <a:rPr lang="tr-TR" sz="1600" dirty="0" err="1"/>
              <a:t>distinction</a:t>
            </a:r>
            <a:r>
              <a:rPr lang="tr-TR" sz="1600" dirty="0"/>
              <a:t> </a:t>
            </a:r>
            <a:r>
              <a:rPr lang="tr-TR" sz="1600" dirty="0" err="1"/>
              <a:t>between</a:t>
            </a:r>
            <a:r>
              <a:rPr lang="tr-TR" sz="1600" dirty="0"/>
              <a:t> </a:t>
            </a:r>
            <a:r>
              <a:rPr lang="tr-TR" sz="1600" dirty="0" err="1"/>
              <a:t>the</a:t>
            </a:r>
            <a:r>
              <a:rPr lang="tr-TR" sz="1600" dirty="0"/>
              <a:t> </a:t>
            </a:r>
            <a:r>
              <a:rPr lang="tr-TR" sz="1600" dirty="0" err="1"/>
              <a:t>two</a:t>
            </a:r>
            <a:r>
              <a:rPr lang="tr-TR" sz="1600" dirty="0"/>
              <a:t> </a:t>
            </a:r>
            <a:r>
              <a:rPr lang="tr-TR" sz="1600" dirty="0" err="1"/>
              <a:t>types</a:t>
            </a:r>
            <a:r>
              <a:rPr lang="tr-TR" sz="1600" dirty="0"/>
              <a:t> of </a:t>
            </a:r>
            <a:r>
              <a:rPr lang="tr-TR" sz="1600" dirty="0" err="1"/>
              <a:t>focus</a:t>
            </a:r>
            <a:r>
              <a:rPr lang="tr-TR" sz="1600" dirty="0"/>
              <a:t>, </a:t>
            </a:r>
            <a:r>
              <a:rPr lang="tr-TR" sz="1600" dirty="0" err="1"/>
              <a:t>focusing</a:t>
            </a:r>
            <a:r>
              <a:rPr lang="tr-TR" sz="1600" dirty="0"/>
              <a:t> </a:t>
            </a:r>
            <a:r>
              <a:rPr lang="tr-TR" sz="1600" dirty="0" err="1"/>
              <a:t>phenomena</a:t>
            </a:r>
            <a:r>
              <a:rPr lang="tr-TR" sz="1600" dirty="0"/>
              <a:t> in </a:t>
            </a:r>
            <a:r>
              <a:rPr lang="tr-TR" sz="1600" dirty="0" err="1"/>
              <a:t>Turkish</a:t>
            </a:r>
            <a:r>
              <a:rPr lang="tr-TR" sz="1600" dirty="0"/>
              <a:t> </a:t>
            </a:r>
            <a:r>
              <a:rPr lang="tr-TR" sz="1600" dirty="0" err="1"/>
              <a:t>cannot</a:t>
            </a:r>
            <a:r>
              <a:rPr lang="tr-TR" sz="1600" dirty="0"/>
              <a:t> be </a:t>
            </a:r>
            <a:r>
              <a:rPr lang="tr-TR" sz="1600" dirty="0" err="1"/>
              <a:t>explained</a:t>
            </a:r>
            <a:r>
              <a:rPr lang="tr-TR" sz="1600" dirty="0"/>
              <a:t>. </a:t>
            </a:r>
            <a:r>
              <a:rPr lang="tr-TR" sz="1600" dirty="0" err="1"/>
              <a:t>This</a:t>
            </a:r>
            <a:r>
              <a:rPr lang="tr-TR" sz="1600" dirty="0"/>
              <a:t> </a:t>
            </a:r>
            <a:r>
              <a:rPr lang="tr-TR" sz="1600" dirty="0" err="1"/>
              <a:t>study</a:t>
            </a:r>
            <a:r>
              <a:rPr lang="tr-TR" sz="1600" dirty="0"/>
              <a:t> </a:t>
            </a:r>
            <a:r>
              <a:rPr lang="tr-TR" sz="1600" dirty="0" err="1"/>
              <a:t>also</a:t>
            </a:r>
            <a:r>
              <a:rPr lang="tr-TR" sz="1600" dirty="0"/>
              <a:t> </a:t>
            </a:r>
            <a:r>
              <a:rPr lang="tr-TR" sz="1600" dirty="0" err="1"/>
              <a:t>provides</a:t>
            </a:r>
            <a:r>
              <a:rPr lang="tr-TR" sz="1600" dirty="0"/>
              <a:t> a </a:t>
            </a:r>
            <a:r>
              <a:rPr lang="tr-TR" sz="1600" dirty="0" err="1"/>
              <a:t>schema</a:t>
            </a:r>
            <a:r>
              <a:rPr lang="tr-TR" sz="1600" dirty="0"/>
              <a:t> </a:t>
            </a:r>
            <a:r>
              <a:rPr lang="tr-TR" sz="1600" dirty="0" err="1"/>
              <a:t>representing</a:t>
            </a:r>
            <a:r>
              <a:rPr lang="tr-TR" sz="1600" dirty="0"/>
              <a:t> </a:t>
            </a:r>
            <a:r>
              <a:rPr lang="tr-TR" sz="1600" dirty="0" err="1"/>
              <a:t>the</a:t>
            </a:r>
            <a:r>
              <a:rPr lang="tr-TR" sz="1600" dirty="0"/>
              <a:t> </a:t>
            </a:r>
            <a:r>
              <a:rPr lang="tr-TR" sz="1600" dirty="0" err="1"/>
              <a:t>surface</a:t>
            </a:r>
            <a:r>
              <a:rPr lang="tr-TR" sz="1600" dirty="0"/>
              <a:t> </a:t>
            </a:r>
            <a:r>
              <a:rPr lang="tr-TR" sz="1600" dirty="0" err="1"/>
              <a:t>level</a:t>
            </a:r>
            <a:r>
              <a:rPr lang="tr-TR" sz="1600" dirty="0"/>
              <a:t> </a:t>
            </a:r>
            <a:r>
              <a:rPr lang="tr-TR" sz="1600" dirty="0" err="1"/>
              <a:t>structuring</a:t>
            </a:r>
            <a:r>
              <a:rPr lang="tr-TR" sz="1600" dirty="0"/>
              <a:t> of IS in </a:t>
            </a:r>
            <a:r>
              <a:rPr lang="tr-TR" sz="1600" dirty="0" err="1"/>
              <a:t>Turkish</a:t>
            </a:r>
            <a:r>
              <a:rPr lang="tr-TR" sz="1600" dirty="0"/>
              <a:t>. At </a:t>
            </a:r>
            <a:r>
              <a:rPr lang="tr-TR" sz="1600" dirty="0" err="1"/>
              <a:t>the</a:t>
            </a:r>
            <a:r>
              <a:rPr lang="tr-TR" sz="1600" dirty="0"/>
              <a:t> </a:t>
            </a:r>
            <a:r>
              <a:rPr lang="tr-TR" sz="1600" dirty="0" err="1"/>
              <a:t>same</a:t>
            </a:r>
            <a:r>
              <a:rPr lang="tr-TR" sz="1600" dirty="0"/>
              <a:t> time, it is </a:t>
            </a:r>
            <a:r>
              <a:rPr lang="tr-TR" sz="1600" dirty="0" err="1"/>
              <a:t>brought</a:t>
            </a:r>
            <a:r>
              <a:rPr lang="tr-TR" sz="1600" dirty="0"/>
              <a:t> </a:t>
            </a:r>
            <a:r>
              <a:rPr lang="tr-TR" sz="1600" dirty="0" err="1"/>
              <a:t>to</a:t>
            </a:r>
            <a:r>
              <a:rPr lang="tr-TR" sz="1600" dirty="0"/>
              <a:t> </a:t>
            </a:r>
            <a:r>
              <a:rPr lang="tr-TR" sz="1600" dirty="0" err="1"/>
              <a:t>light</a:t>
            </a:r>
            <a:r>
              <a:rPr lang="tr-TR" sz="1600" dirty="0"/>
              <a:t> </a:t>
            </a:r>
            <a:r>
              <a:rPr lang="tr-TR" sz="1600" dirty="0" err="1"/>
              <a:t>that</a:t>
            </a:r>
            <a:r>
              <a:rPr lang="tr-TR" sz="1600" dirty="0"/>
              <a:t> in </a:t>
            </a:r>
            <a:r>
              <a:rPr lang="tr-TR" sz="1600" dirty="0" err="1"/>
              <a:t>the</a:t>
            </a:r>
            <a:r>
              <a:rPr lang="tr-TR" sz="1600" dirty="0"/>
              <a:t> </a:t>
            </a:r>
            <a:r>
              <a:rPr lang="tr-TR" sz="1600" dirty="0" err="1"/>
              <a:t>interaction</a:t>
            </a:r>
            <a:r>
              <a:rPr lang="tr-TR" sz="1600" dirty="0"/>
              <a:t> </a:t>
            </a:r>
            <a:r>
              <a:rPr lang="tr-TR" sz="1600" dirty="0" err="1"/>
              <a:t>between</a:t>
            </a:r>
            <a:r>
              <a:rPr lang="tr-TR" sz="1600" dirty="0"/>
              <a:t> </a:t>
            </a:r>
            <a:r>
              <a:rPr lang="tr-TR" sz="1600" dirty="0" err="1"/>
              <a:t>specificity</a:t>
            </a:r>
            <a:r>
              <a:rPr lang="tr-TR" sz="1600" dirty="0"/>
              <a:t> </a:t>
            </a:r>
            <a:r>
              <a:rPr lang="tr-TR" sz="1600" dirty="0" err="1"/>
              <a:t>and</a:t>
            </a:r>
            <a:r>
              <a:rPr lang="tr-TR" sz="1600" dirty="0"/>
              <a:t> IS, </a:t>
            </a:r>
            <a:r>
              <a:rPr lang="tr-TR" sz="1600" dirty="0" err="1"/>
              <a:t>word</a:t>
            </a:r>
            <a:r>
              <a:rPr lang="tr-TR" sz="1600" dirty="0"/>
              <a:t> </a:t>
            </a:r>
            <a:r>
              <a:rPr lang="tr-TR" sz="1600" dirty="0" err="1"/>
              <a:t>order</a:t>
            </a:r>
            <a:r>
              <a:rPr lang="tr-TR" sz="1600" dirty="0"/>
              <a:t> is </a:t>
            </a:r>
            <a:r>
              <a:rPr lang="tr-TR" sz="1600" dirty="0" err="1"/>
              <a:t>employed</a:t>
            </a:r>
            <a:r>
              <a:rPr lang="tr-TR" sz="1600" dirty="0"/>
              <a:t> in an </a:t>
            </a:r>
            <a:r>
              <a:rPr lang="tr-TR" sz="1600" dirty="0" err="1"/>
              <a:t>extremely</a:t>
            </a:r>
            <a:r>
              <a:rPr lang="tr-TR" sz="1600" dirty="0"/>
              <a:t> </a:t>
            </a:r>
            <a:r>
              <a:rPr lang="en-US" sz="1600" dirty="0"/>
              <a:t>‘</a:t>
            </a:r>
            <a:r>
              <a:rPr lang="tr-TR" sz="1600" dirty="0" err="1"/>
              <a:t>free</a:t>
            </a:r>
            <a:r>
              <a:rPr lang="en-US" sz="1600" dirty="0"/>
              <a:t>’</a:t>
            </a:r>
            <a:r>
              <a:rPr lang="tr-TR" sz="1600" dirty="0"/>
              <a:t> </a:t>
            </a:r>
            <a:r>
              <a:rPr lang="tr-TR" sz="1600" dirty="0" err="1"/>
              <a:t>way</a:t>
            </a:r>
            <a:r>
              <a:rPr lang="tr-TR" sz="1600" dirty="0"/>
              <a:t> </a:t>
            </a:r>
            <a:r>
              <a:rPr lang="tr-TR" sz="1600" dirty="0" err="1"/>
              <a:t>to</a:t>
            </a:r>
            <a:r>
              <a:rPr lang="tr-TR" sz="1600" dirty="0"/>
              <a:t> mark </a:t>
            </a:r>
            <a:r>
              <a:rPr lang="tr-TR" sz="1600" dirty="0" err="1"/>
              <a:t>the</a:t>
            </a:r>
            <a:r>
              <a:rPr lang="tr-TR" sz="1600" dirty="0"/>
              <a:t> </a:t>
            </a:r>
            <a:r>
              <a:rPr lang="tr-TR" sz="1600" dirty="0" err="1"/>
              <a:t>ground</a:t>
            </a:r>
            <a:r>
              <a:rPr lang="tr-TR" sz="1600" dirty="0"/>
              <a:t> </a:t>
            </a:r>
            <a:r>
              <a:rPr lang="tr-TR" sz="1600" dirty="0" err="1"/>
              <a:t>elements</a:t>
            </a:r>
            <a:r>
              <a:rPr lang="tr-TR" sz="1600" dirty="0"/>
              <a:t>. </a:t>
            </a:r>
            <a:r>
              <a:rPr lang="tr-TR" sz="1600" dirty="0" err="1"/>
              <a:t>This</a:t>
            </a:r>
            <a:r>
              <a:rPr lang="tr-TR" sz="1600" dirty="0"/>
              <a:t> </a:t>
            </a:r>
            <a:r>
              <a:rPr lang="tr-TR" sz="1600" dirty="0" err="1"/>
              <a:t>empirical</a:t>
            </a:r>
            <a:r>
              <a:rPr lang="tr-TR" sz="1600" dirty="0"/>
              <a:t> </a:t>
            </a:r>
            <a:r>
              <a:rPr lang="tr-TR" sz="1600" dirty="0" err="1"/>
              <a:t>fact</a:t>
            </a:r>
            <a:r>
              <a:rPr lang="tr-TR" sz="1600" dirty="0"/>
              <a:t> </a:t>
            </a:r>
            <a:r>
              <a:rPr lang="tr-TR" sz="1600" dirty="0" err="1"/>
              <a:t>suggests</a:t>
            </a:r>
            <a:r>
              <a:rPr lang="tr-TR" sz="1600" dirty="0"/>
              <a:t> </a:t>
            </a:r>
            <a:r>
              <a:rPr lang="tr-TR" sz="1600" dirty="0" err="1"/>
              <a:t>that</a:t>
            </a:r>
            <a:r>
              <a:rPr lang="tr-TR" sz="1600" dirty="0"/>
              <a:t> </a:t>
            </a:r>
            <a:r>
              <a:rPr lang="tr-TR" sz="1600" dirty="0" err="1"/>
              <a:t>the</a:t>
            </a:r>
            <a:r>
              <a:rPr lang="tr-TR" sz="1600" dirty="0"/>
              <a:t> </a:t>
            </a:r>
            <a:r>
              <a:rPr lang="tr-TR" sz="1600" dirty="0" err="1"/>
              <a:t>relation</a:t>
            </a:r>
            <a:r>
              <a:rPr lang="tr-TR" sz="1600" dirty="0"/>
              <a:t> </a:t>
            </a:r>
            <a:r>
              <a:rPr lang="tr-TR" sz="1600" dirty="0" err="1"/>
              <a:t>between</a:t>
            </a:r>
            <a:r>
              <a:rPr lang="tr-TR" sz="1600" dirty="0"/>
              <a:t> </a:t>
            </a:r>
            <a:r>
              <a:rPr lang="tr-TR" sz="1600" dirty="0" err="1"/>
              <a:t>specificity</a:t>
            </a:r>
            <a:r>
              <a:rPr lang="tr-TR" sz="1600" dirty="0"/>
              <a:t> </a:t>
            </a:r>
            <a:r>
              <a:rPr lang="tr-TR" sz="1600" dirty="0" err="1"/>
              <a:t>and</a:t>
            </a:r>
            <a:r>
              <a:rPr lang="tr-TR" sz="1600" dirty="0"/>
              <a:t> IS </a:t>
            </a:r>
            <a:r>
              <a:rPr lang="tr-TR" sz="1600" dirty="0" err="1"/>
              <a:t>is</a:t>
            </a:r>
            <a:r>
              <a:rPr lang="tr-TR" sz="1600" dirty="0"/>
              <a:t> far </a:t>
            </a:r>
            <a:r>
              <a:rPr lang="tr-TR" sz="1600" dirty="0" err="1"/>
              <a:t>more</a:t>
            </a:r>
            <a:r>
              <a:rPr lang="tr-TR" sz="1600" dirty="0"/>
              <a:t> </a:t>
            </a:r>
            <a:r>
              <a:rPr lang="tr-TR" sz="1600" dirty="0" err="1"/>
              <a:t>complex</a:t>
            </a:r>
            <a:r>
              <a:rPr lang="tr-TR" sz="1600" dirty="0"/>
              <a:t> in </a:t>
            </a:r>
            <a:r>
              <a:rPr lang="tr-TR" sz="1600" dirty="0" err="1"/>
              <a:t>Turkish</a:t>
            </a:r>
            <a:r>
              <a:rPr lang="tr-TR" sz="1600" dirty="0"/>
              <a:t> </a:t>
            </a:r>
            <a:r>
              <a:rPr lang="tr-TR" sz="1600" dirty="0" err="1"/>
              <a:t>than</a:t>
            </a:r>
            <a:r>
              <a:rPr lang="tr-TR" sz="1600" dirty="0"/>
              <a:t> </a:t>
            </a:r>
            <a:r>
              <a:rPr lang="tr-TR" sz="1600" dirty="0" err="1"/>
              <a:t>suggested</a:t>
            </a:r>
            <a:r>
              <a:rPr lang="tr-TR" sz="1600" dirty="0"/>
              <a:t> in </a:t>
            </a:r>
            <a:r>
              <a:rPr lang="tr-TR" sz="1600" dirty="0" err="1"/>
              <a:t>the</a:t>
            </a:r>
            <a:r>
              <a:rPr lang="tr-TR" sz="1600" dirty="0"/>
              <a:t> </a:t>
            </a:r>
            <a:r>
              <a:rPr lang="tr-TR" sz="1600" dirty="0" err="1"/>
              <a:t>previous</a:t>
            </a:r>
            <a:r>
              <a:rPr lang="tr-TR" sz="1600" dirty="0"/>
              <a:t> </a:t>
            </a:r>
            <a:r>
              <a:rPr lang="tr-TR" sz="1600" dirty="0" err="1"/>
              <a:t>literature</a:t>
            </a:r>
            <a:r>
              <a:rPr lang="tr-TR" sz="1600" dirty="0"/>
              <a:t>.</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2743066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endParaRPr lang="tr-TR" sz="3200" b="1" dirty="0" smtClean="0">
              <a:latin typeface="Book Antiqua" panose="02040602050305030304" pitchFamily="18" charset="0"/>
            </a:endParaRPr>
          </a:p>
          <a:p>
            <a:pPr algn="just"/>
            <a:endParaRPr lang="tr-TR" sz="3200" b="1" dirty="0">
              <a:latin typeface="Book Antiqua" panose="02040602050305030304" pitchFamily="18" charset="0"/>
            </a:endParaRPr>
          </a:p>
          <a:p>
            <a:pPr algn="just"/>
            <a:endParaRPr lang="tr-TR" sz="3200" b="1" dirty="0" smtClean="0">
              <a:latin typeface="Book Antiqua" panose="02040602050305030304" pitchFamily="18" charset="0"/>
            </a:endParaRPr>
          </a:p>
          <a:p>
            <a:pPr algn="just"/>
            <a:endParaRPr lang="tr-TR" sz="3200" b="1" dirty="0">
              <a:latin typeface="Book Antiqua" panose="02040602050305030304" pitchFamily="18" charset="0"/>
            </a:endParaRPr>
          </a:p>
          <a:p>
            <a:pPr algn="just"/>
            <a:endParaRPr lang="tr-TR" sz="3200" b="1" dirty="0" smtClean="0">
              <a:latin typeface="Book Antiqua" panose="02040602050305030304" pitchFamily="18" charset="0"/>
            </a:endParaRPr>
          </a:p>
          <a:p>
            <a:pPr lvl="1" algn="just"/>
            <a:r>
              <a:rPr lang="tr-TR" sz="2900" b="1" dirty="0" smtClean="0">
                <a:latin typeface="Book Antiqua" panose="02040602050305030304" pitchFamily="18" charset="0"/>
              </a:rPr>
              <a:t>Ulusal ve Uluslararası Makale Özetleri</a:t>
            </a:r>
            <a:endParaRPr lang="en-US" sz="1300" dirty="0">
              <a:latin typeface="Book Antiqua" panose="02040602050305030304" pitchFamily="18" charset="0"/>
            </a:endParaRPr>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1961730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r>
              <a:rPr lang="tr-TR" sz="1600" b="1" dirty="0"/>
              <a:t>Göksel, A. ve Özsoy, S. (2003). '</a:t>
            </a:r>
            <a:r>
              <a:rPr lang="tr-TR" sz="1600" b="1" dirty="0" err="1"/>
              <a:t>dA</a:t>
            </a:r>
            <a:r>
              <a:rPr lang="tr-TR" sz="1600" b="1" dirty="0"/>
              <a:t>: a </a:t>
            </a:r>
            <a:r>
              <a:rPr lang="tr-TR" sz="1600" b="1" dirty="0" err="1"/>
              <a:t>focus</a:t>
            </a:r>
            <a:r>
              <a:rPr lang="tr-TR" sz="1600" b="1" dirty="0"/>
              <a:t>/</a:t>
            </a:r>
            <a:r>
              <a:rPr lang="tr-TR" sz="1600" b="1" dirty="0" err="1"/>
              <a:t>topic</a:t>
            </a:r>
            <a:r>
              <a:rPr lang="tr-TR" sz="1600" b="1" dirty="0"/>
              <a:t> </a:t>
            </a:r>
            <a:r>
              <a:rPr lang="tr-TR" sz="1600" b="1" dirty="0" err="1"/>
              <a:t>associated</a:t>
            </a:r>
            <a:r>
              <a:rPr lang="tr-TR" sz="1600" b="1" dirty="0"/>
              <a:t> </a:t>
            </a:r>
            <a:r>
              <a:rPr lang="tr-TR" sz="1600" b="1" dirty="0" err="1"/>
              <a:t>clitic</a:t>
            </a:r>
            <a:r>
              <a:rPr lang="tr-TR" sz="1600" b="1" dirty="0"/>
              <a:t> in </a:t>
            </a:r>
            <a:r>
              <a:rPr lang="tr-TR" sz="1600" b="1" dirty="0" err="1"/>
              <a:t>Turkish</a:t>
            </a:r>
            <a:r>
              <a:rPr lang="tr-TR" sz="1600" b="1" dirty="0"/>
              <a:t>'. </a:t>
            </a:r>
            <a:r>
              <a:rPr lang="tr-TR" sz="1600" b="1" i="1" dirty="0" err="1"/>
              <a:t>Lingua</a:t>
            </a:r>
            <a:r>
              <a:rPr lang="tr-TR" sz="1600" b="1" i="1" dirty="0"/>
              <a:t> (113)</a:t>
            </a:r>
            <a:r>
              <a:rPr lang="tr-TR" sz="1600" b="1" dirty="0"/>
              <a:t>: 1143-1167</a:t>
            </a:r>
            <a:r>
              <a:rPr lang="tr-TR" sz="1600" b="1" dirty="0" smtClean="0"/>
              <a:t>.</a:t>
            </a:r>
          </a:p>
          <a:p>
            <a:pPr algn="just"/>
            <a:endParaRPr lang="en-US" sz="1600" dirty="0"/>
          </a:p>
          <a:p>
            <a:pPr marL="0" indent="0" algn="just">
              <a:buNone/>
            </a:pPr>
            <a:r>
              <a:rPr lang="tr-TR" sz="1600" dirty="0" err="1"/>
              <a:t>This</a:t>
            </a:r>
            <a:r>
              <a:rPr lang="tr-TR" sz="1600" dirty="0"/>
              <a:t> </a:t>
            </a:r>
            <a:r>
              <a:rPr lang="tr-TR" sz="1600" dirty="0" err="1"/>
              <a:t>article</a:t>
            </a:r>
            <a:r>
              <a:rPr lang="tr-TR" sz="1600" dirty="0"/>
              <a:t> </a:t>
            </a:r>
            <a:r>
              <a:rPr lang="tr-TR" sz="1600" dirty="0" err="1"/>
              <a:t>investigates</a:t>
            </a:r>
            <a:r>
              <a:rPr lang="tr-TR" sz="1600" dirty="0"/>
              <a:t> </a:t>
            </a:r>
            <a:r>
              <a:rPr lang="tr-TR" sz="1600" dirty="0" err="1"/>
              <a:t>the</a:t>
            </a:r>
            <a:r>
              <a:rPr lang="tr-TR" sz="1600" dirty="0"/>
              <a:t> </a:t>
            </a:r>
            <a:r>
              <a:rPr lang="tr-TR" sz="1600" dirty="0" err="1"/>
              <a:t>contribution</a:t>
            </a:r>
            <a:r>
              <a:rPr lang="tr-TR" sz="1600" dirty="0"/>
              <a:t> of </a:t>
            </a:r>
            <a:r>
              <a:rPr lang="tr-TR" sz="1600" dirty="0" err="1"/>
              <a:t>the</a:t>
            </a:r>
            <a:r>
              <a:rPr lang="tr-TR" sz="1600" dirty="0"/>
              <a:t> </a:t>
            </a:r>
            <a:r>
              <a:rPr lang="tr-TR" sz="1600" dirty="0" err="1"/>
              <a:t>clitic</a:t>
            </a:r>
            <a:r>
              <a:rPr lang="tr-TR" sz="1600" dirty="0"/>
              <a:t> </a:t>
            </a:r>
            <a:r>
              <a:rPr lang="tr-TR" sz="1600" dirty="0" err="1"/>
              <a:t>dA</a:t>
            </a:r>
            <a:r>
              <a:rPr lang="tr-TR" sz="1600" dirty="0"/>
              <a:t> </a:t>
            </a:r>
            <a:r>
              <a:rPr lang="tr-TR" sz="1600" dirty="0" err="1"/>
              <a:t>to</a:t>
            </a:r>
            <a:r>
              <a:rPr lang="tr-TR" sz="1600" dirty="0"/>
              <a:t> </a:t>
            </a:r>
            <a:r>
              <a:rPr lang="tr-TR" sz="1600" dirty="0" err="1"/>
              <a:t>the</a:t>
            </a:r>
            <a:r>
              <a:rPr lang="tr-TR" sz="1600" dirty="0"/>
              <a:t> </a:t>
            </a:r>
            <a:r>
              <a:rPr lang="tr-TR" sz="1600" dirty="0" err="1"/>
              <a:t>interpretation</a:t>
            </a:r>
            <a:r>
              <a:rPr lang="tr-TR" sz="1600" dirty="0"/>
              <a:t> of an </a:t>
            </a:r>
            <a:r>
              <a:rPr lang="tr-TR" sz="1600" dirty="0" err="1"/>
              <a:t>utterance</a:t>
            </a:r>
            <a:r>
              <a:rPr lang="tr-TR" sz="1600" dirty="0"/>
              <a:t> </a:t>
            </a:r>
            <a:r>
              <a:rPr lang="tr-TR" sz="1600" dirty="0" err="1"/>
              <a:t>and</a:t>
            </a:r>
            <a:r>
              <a:rPr lang="tr-TR" sz="1600" dirty="0"/>
              <a:t> </a:t>
            </a:r>
            <a:r>
              <a:rPr lang="tr-TR" sz="1600" dirty="0" err="1"/>
              <a:t>its</a:t>
            </a:r>
            <a:r>
              <a:rPr lang="tr-TR" sz="1600" dirty="0"/>
              <a:t> role in </a:t>
            </a:r>
            <a:r>
              <a:rPr lang="tr-TR" sz="1600" dirty="0" err="1"/>
              <a:t>the</a:t>
            </a:r>
            <a:r>
              <a:rPr lang="tr-TR" sz="1600" dirty="0"/>
              <a:t> </a:t>
            </a:r>
            <a:r>
              <a:rPr lang="tr-TR" sz="1600" dirty="0" err="1"/>
              <a:t>discourse</a:t>
            </a:r>
            <a:r>
              <a:rPr lang="tr-TR" sz="1600" dirty="0"/>
              <a:t> </a:t>
            </a:r>
            <a:r>
              <a:rPr lang="tr-TR" sz="1600" dirty="0" err="1"/>
              <a:t>structure</a:t>
            </a:r>
            <a:r>
              <a:rPr lang="tr-TR" sz="1600" dirty="0"/>
              <a:t> of </a:t>
            </a:r>
            <a:r>
              <a:rPr lang="tr-TR" sz="1600" dirty="0" err="1"/>
              <a:t>Turkish</a:t>
            </a:r>
            <a:r>
              <a:rPr lang="tr-TR" sz="1600" dirty="0"/>
              <a:t>. </a:t>
            </a:r>
            <a:r>
              <a:rPr lang="tr-TR" sz="1600" dirty="0" err="1"/>
              <a:t>It</a:t>
            </a:r>
            <a:r>
              <a:rPr lang="tr-TR" sz="1600" dirty="0"/>
              <a:t> </a:t>
            </a:r>
            <a:r>
              <a:rPr lang="tr-TR" sz="1600" dirty="0" err="1"/>
              <a:t>also</a:t>
            </a:r>
            <a:r>
              <a:rPr lang="tr-TR" sz="1600" dirty="0"/>
              <a:t> </a:t>
            </a:r>
            <a:r>
              <a:rPr lang="tr-TR" sz="1600" dirty="0" err="1"/>
              <a:t>attempts</a:t>
            </a:r>
            <a:r>
              <a:rPr lang="tr-TR" sz="1600" dirty="0"/>
              <a:t> </a:t>
            </a:r>
            <a:r>
              <a:rPr lang="tr-TR" sz="1600" dirty="0" err="1"/>
              <a:t>to</a:t>
            </a:r>
            <a:r>
              <a:rPr lang="tr-TR" sz="1600" dirty="0"/>
              <a:t> </a:t>
            </a:r>
            <a:r>
              <a:rPr lang="tr-TR" sz="1600" dirty="0" err="1"/>
              <a:t>provide</a:t>
            </a:r>
            <a:r>
              <a:rPr lang="tr-TR" sz="1600" dirty="0"/>
              <a:t> a </a:t>
            </a:r>
            <a:r>
              <a:rPr lang="tr-TR" sz="1600" dirty="0" err="1"/>
              <a:t>uniform</a:t>
            </a:r>
            <a:r>
              <a:rPr lang="tr-TR" sz="1600" dirty="0"/>
              <a:t> </a:t>
            </a:r>
            <a:r>
              <a:rPr lang="tr-TR" sz="1600" dirty="0" err="1"/>
              <a:t>analysis</a:t>
            </a:r>
            <a:r>
              <a:rPr lang="tr-TR" sz="1600" dirty="0"/>
              <a:t> </a:t>
            </a:r>
            <a:r>
              <a:rPr lang="tr-TR" sz="1600" dirty="0" err="1"/>
              <a:t>for</a:t>
            </a:r>
            <a:r>
              <a:rPr lang="tr-TR" sz="1600" dirty="0"/>
              <a:t> </a:t>
            </a:r>
            <a:r>
              <a:rPr lang="tr-TR" sz="1600" dirty="0" err="1"/>
              <a:t>some</a:t>
            </a:r>
            <a:r>
              <a:rPr lang="tr-TR" sz="1600" dirty="0"/>
              <a:t> of </a:t>
            </a:r>
            <a:r>
              <a:rPr lang="tr-TR" sz="1600" dirty="0" err="1"/>
              <a:t>the</a:t>
            </a:r>
            <a:r>
              <a:rPr lang="tr-TR" sz="1600" dirty="0"/>
              <a:t> </a:t>
            </a:r>
            <a:r>
              <a:rPr lang="tr-TR" sz="1600" dirty="0" err="1"/>
              <a:t>functions</a:t>
            </a:r>
            <a:r>
              <a:rPr lang="tr-TR" sz="1600" dirty="0"/>
              <a:t> of </a:t>
            </a:r>
            <a:r>
              <a:rPr lang="tr-TR" sz="1600" dirty="0" err="1"/>
              <a:t>dA</a:t>
            </a:r>
            <a:r>
              <a:rPr lang="tr-TR" sz="1600" dirty="0"/>
              <a:t>, a </a:t>
            </a:r>
            <a:r>
              <a:rPr lang="tr-TR" sz="1600" dirty="0" err="1"/>
              <a:t>clitic</a:t>
            </a:r>
            <a:r>
              <a:rPr lang="tr-TR" sz="1600" dirty="0"/>
              <a:t> </a:t>
            </a:r>
            <a:r>
              <a:rPr lang="tr-TR" sz="1600" dirty="0" err="1"/>
              <a:t>generally</a:t>
            </a:r>
            <a:r>
              <a:rPr lang="tr-TR" sz="1600" dirty="0"/>
              <a:t> </a:t>
            </a:r>
            <a:r>
              <a:rPr lang="tr-TR" sz="1600" dirty="0" err="1"/>
              <a:t>described</a:t>
            </a:r>
            <a:r>
              <a:rPr lang="tr-TR" sz="1600" dirty="0"/>
              <a:t> as a </a:t>
            </a:r>
            <a:r>
              <a:rPr lang="tr-TR" sz="1600" dirty="0" err="1"/>
              <a:t>multi-function</a:t>
            </a:r>
            <a:r>
              <a:rPr lang="tr-TR" sz="1600" dirty="0"/>
              <a:t> </a:t>
            </a:r>
            <a:r>
              <a:rPr lang="tr-TR" sz="1600" dirty="0" err="1"/>
              <a:t>particle</a:t>
            </a:r>
            <a:r>
              <a:rPr lang="tr-TR" sz="1600" dirty="0"/>
              <a:t> </a:t>
            </a:r>
            <a:r>
              <a:rPr lang="tr-TR" sz="1600" dirty="0" err="1"/>
              <a:t>fulfilling</a:t>
            </a:r>
            <a:r>
              <a:rPr lang="tr-TR" sz="1600" dirty="0"/>
              <a:t> </a:t>
            </a:r>
            <a:r>
              <a:rPr lang="tr-TR" sz="1600" dirty="0" err="1"/>
              <a:t>the</a:t>
            </a:r>
            <a:r>
              <a:rPr lang="tr-TR" sz="1600" dirty="0"/>
              <a:t> </a:t>
            </a:r>
            <a:r>
              <a:rPr lang="tr-TR" sz="1600" dirty="0" err="1"/>
              <a:t>roles</a:t>
            </a:r>
            <a:r>
              <a:rPr lang="tr-TR" sz="1600" dirty="0"/>
              <a:t> of </a:t>
            </a:r>
            <a:r>
              <a:rPr lang="tr-TR" sz="1600" dirty="0" err="1"/>
              <a:t>focalizer</a:t>
            </a:r>
            <a:r>
              <a:rPr lang="tr-TR" sz="1600" dirty="0"/>
              <a:t>, </a:t>
            </a:r>
            <a:r>
              <a:rPr lang="tr-TR" sz="1600" dirty="0" err="1"/>
              <a:t>topicalizer</a:t>
            </a:r>
            <a:r>
              <a:rPr lang="tr-TR" sz="1600" dirty="0"/>
              <a:t>, </a:t>
            </a:r>
            <a:r>
              <a:rPr lang="tr-TR" sz="1600" dirty="0" err="1"/>
              <a:t>additive</a:t>
            </a:r>
            <a:r>
              <a:rPr lang="tr-TR" sz="1600" dirty="0"/>
              <a:t> </a:t>
            </a:r>
            <a:r>
              <a:rPr lang="tr-TR" sz="1600" dirty="0" err="1"/>
              <a:t>and</a:t>
            </a:r>
            <a:r>
              <a:rPr lang="tr-TR" sz="1600" dirty="0"/>
              <a:t> </a:t>
            </a:r>
            <a:r>
              <a:rPr lang="tr-TR" sz="1600" dirty="0" err="1"/>
              <a:t>intensifier</a:t>
            </a:r>
            <a:r>
              <a:rPr lang="tr-TR" sz="1600" dirty="0"/>
              <a:t>. </a:t>
            </a:r>
            <a:r>
              <a:rPr lang="tr-TR" sz="1600" dirty="0" err="1"/>
              <a:t>The</a:t>
            </a:r>
            <a:r>
              <a:rPr lang="tr-TR" sz="1600" dirty="0"/>
              <a:t> </a:t>
            </a:r>
            <a:r>
              <a:rPr lang="tr-TR" sz="1600" dirty="0" err="1"/>
              <a:t>paper</a:t>
            </a:r>
            <a:r>
              <a:rPr lang="tr-TR" sz="1600" dirty="0"/>
              <a:t> </a:t>
            </a:r>
            <a:r>
              <a:rPr lang="tr-TR" sz="1600" dirty="0" err="1"/>
              <a:t>presents</a:t>
            </a:r>
            <a:r>
              <a:rPr lang="tr-TR" sz="1600" dirty="0"/>
              <a:t> </a:t>
            </a:r>
            <a:r>
              <a:rPr lang="tr-TR" sz="1600" dirty="0" err="1"/>
              <a:t>arguments</a:t>
            </a:r>
            <a:r>
              <a:rPr lang="tr-TR" sz="1600" dirty="0"/>
              <a:t> </a:t>
            </a:r>
            <a:r>
              <a:rPr lang="tr-TR" sz="1600" dirty="0" err="1"/>
              <a:t>to</a:t>
            </a:r>
            <a:r>
              <a:rPr lang="tr-TR" sz="1600" dirty="0"/>
              <a:t> </a:t>
            </a:r>
            <a:r>
              <a:rPr lang="tr-TR" sz="1600" dirty="0" err="1"/>
              <a:t>the</a:t>
            </a:r>
            <a:r>
              <a:rPr lang="tr-TR" sz="1600" dirty="0"/>
              <a:t> </a:t>
            </a:r>
            <a:r>
              <a:rPr lang="tr-TR" sz="1600" dirty="0" err="1"/>
              <a:t>effect</a:t>
            </a:r>
            <a:r>
              <a:rPr lang="tr-TR" sz="1600" dirty="0"/>
              <a:t> </a:t>
            </a:r>
            <a:r>
              <a:rPr lang="tr-TR" sz="1600" dirty="0" err="1"/>
              <a:t>that</a:t>
            </a:r>
            <a:r>
              <a:rPr lang="tr-TR" sz="1600" dirty="0"/>
              <a:t> it is </a:t>
            </a:r>
            <a:r>
              <a:rPr lang="tr-TR" sz="1600" dirty="0" err="1"/>
              <a:t>the</a:t>
            </a:r>
            <a:r>
              <a:rPr lang="tr-TR" sz="1600" dirty="0"/>
              <a:t> </a:t>
            </a:r>
            <a:r>
              <a:rPr lang="tr-TR" sz="1600" dirty="0" err="1"/>
              <a:t>interaction</a:t>
            </a:r>
            <a:r>
              <a:rPr lang="tr-TR" sz="1600" dirty="0"/>
              <a:t> of </a:t>
            </a:r>
            <a:r>
              <a:rPr lang="tr-TR" sz="1600" dirty="0" err="1"/>
              <a:t>dA</a:t>
            </a:r>
            <a:r>
              <a:rPr lang="tr-TR" sz="1600" dirty="0"/>
              <a:t> </a:t>
            </a:r>
            <a:r>
              <a:rPr lang="tr-TR" sz="1600" dirty="0" err="1"/>
              <a:t>with</a:t>
            </a:r>
            <a:r>
              <a:rPr lang="tr-TR" sz="1600" dirty="0"/>
              <a:t> </a:t>
            </a:r>
            <a:r>
              <a:rPr lang="tr-TR" sz="1600" dirty="0" err="1"/>
              <a:t>focus</a:t>
            </a:r>
            <a:r>
              <a:rPr lang="tr-TR" sz="1600" dirty="0"/>
              <a:t>, </a:t>
            </a:r>
            <a:r>
              <a:rPr lang="tr-TR" sz="1600" dirty="0" err="1"/>
              <a:t>i.e</a:t>
            </a:r>
            <a:r>
              <a:rPr lang="tr-TR" sz="1600" dirty="0"/>
              <a:t> </a:t>
            </a:r>
            <a:r>
              <a:rPr lang="tr-TR" sz="1600" dirty="0" err="1"/>
              <a:t>the</a:t>
            </a:r>
            <a:r>
              <a:rPr lang="tr-TR" sz="1600" dirty="0"/>
              <a:t> </a:t>
            </a:r>
            <a:r>
              <a:rPr lang="tr-TR" sz="1600" dirty="0" err="1"/>
              <a:t>affinity</a:t>
            </a:r>
            <a:r>
              <a:rPr lang="tr-TR" sz="1600" dirty="0"/>
              <a:t> </a:t>
            </a:r>
            <a:r>
              <a:rPr lang="tr-TR" sz="1600" dirty="0" err="1"/>
              <a:t>between</a:t>
            </a:r>
            <a:r>
              <a:rPr lang="tr-TR" sz="1600" dirty="0"/>
              <a:t> </a:t>
            </a:r>
            <a:r>
              <a:rPr lang="tr-TR" sz="1600" dirty="0" err="1"/>
              <a:t>the</a:t>
            </a:r>
            <a:r>
              <a:rPr lang="tr-TR" sz="1600" dirty="0"/>
              <a:t> </a:t>
            </a:r>
            <a:r>
              <a:rPr lang="tr-TR" sz="1600" dirty="0" err="1"/>
              <a:t>semantics</a:t>
            </a:r>
            <a:r>
              <a:rPr lang="tr-TR" sz="1600" dirty="0"/>
              <a:t> of </a:t>
            </a:r>
            <a:r>
              <a:rPr lang="tr-TR" sz="1600" dirty="0" err="1"/>
              <a:t>focus</a:t>
            </a:r>
            <a:r>
              <a:rPr lang="tr-TR" sz="1600" dirty="0"/>
              <a:t> </a:t>
            </a:r>
            <a:r>
              <a:rPr lang="tr-TR" sz="1600" dirty="0" err="1"/>
              <a:t>and</a:t>
            </a:r>
            <a:r>
              <a:rPr lang="tr-TR" sz="1600" dirty="0"/>
              <a:t> </a:t>
            </a:r>
            <a:r>
              <a:rPr lang="tr-TR" sz="1600" dirty="0" err="1"/>
              <a:t>that</a:t>
            </a:r>
            <a:r>
              <a:rPr lang="tr-TR" sz="1600" dirty="0"/>
              <a:t> of </a:t>
            </a:r>
            <a:r>
              <a:rPr lang="tr-TR" sz="1600" dirty="0" err="1"/>
              <a:t>dA</a:t>
            </a:r>
            <a:r>
              <a:rPr lang="tr-TR" sz="1600" dirty="0"/>
              <a:t>, </a:t>
            </a:r>
            <a:r>
              <a:rPr lang="tr-TR" sz="1600" dirty="0" err="1"/>
              <a:t>that</a:t>
            </a:r>
            <a:r>
              <a:rPr lang="tr-TR" sz="1600" dirty="0"/>
              <a:t> has </a:t>
            </a:r>
            <a:r>
              <a:rPr lang="tr-TR" sz="1600" dirty="0" err="1"/>
              <a:t>hitherto</a:t>
            </a:r>
            <a:r>
              <a:rPr lang="tr-TR" sz="1600" dirty="0"/>
              <a:t> </a:t>
            </a:r>
            <a:r>
              <a:rPr lang="tr-TR" sz="1600" dirty="0" err="1"/>
              <a:t>led</a:t>
            </a:r>
            <a:r>
              <a:rPr lang="tr-TR" sz="1600" dirty="0"/>
              <a:t> </a:t>
            </a:r>
            <a:r>
              <a:rPr lang="tr-TR" sz="1600" dirty="0" err="1"/>
              <a:t>to</a:t>
            </a:r>
            <a:r>
              <a:rPr lang="tr-TR" sz="1600" dirty="0"/>
              <a:t> an </a:t>
            </a:r>
            <a:r>
              <a:rPr lang="tr-TR" sz="1600" dirty="0" err="1"/>
              <a:t>analysis</a:t>
            </a:r>
            <a:r>
              <a:rPr lang="tr-TR" sz="1600" dirty="0"/>
              <a:t> of </a:t>
            </a:r>
            <a:r>
              <a:rPr lang="tr-TR" sz="1600" dirty="0" err="1"/>
              <a:t>dA</a:t>
            </a:r>
            <a:r>
              <a:rPr lang="tr-TR" sz="1600" dirty="0"/>
              <a:t> as a </a:t>
            </a:r>
            <a:r>
              <a:rPr lang="tr-TR" sz="1600" dirty="0" err="1"/>
              <a:t>focus</a:t>
            </a:r>
            <a:r>
              <a:rPr lang="tr-TR" sz="1600" dirty="0"/>
              <a:t> </a:t>
            </a:r>
            <a:r>
              <a:rPr lang="tr-TR" sz="1600" dirty="0" err="1"/>
              <a:t>particle</a:t>
            </a:r>
            <a:r>
              <a:rPr lang="tr-TR" sz="1600" dirty="0"/>
              <a:t>. </a:t>
            </a:r>
            <a:r>
              <a:rPr lang="tr-TR" sz="1600" dirty="0" err="1"/>
              <a:t>Focus</a:t>
            </a:r>
            <a:r>
              <a:rPr lang="tr-TR" sz="1600" dirty="0"/>
              <a:t> </a:t>
            </a:r>
            <a:r>
              <a:rPr lang="tr-TR" sz="1600" dirty="0" err="1"/>
              <a:t>introduces</a:t>
            </a:r>
            <a:r>
              <a:rPr lang="tr-TR" sz="1600" dirty="0"/>
              <a:t> a </a:t>
            </a:r>
            <a:r>
              <a:rPr lang="tr-TR" sz="1600" dirty="0" err="1"/>
              <a:t>presupposition</a:t>
            </a:r>
            <a:r>
              <a:rPr lang="tr-TR" sz="1600" dirty="0"/>
              <a:t> </a:t>
            </a:r>
            <a:r>
              <a:rPr lang="tr-TR" sz="1600" dirty="0" err="1"/>
              <a:t>with</a:t>
            </a:r>
            <a:r>
              <a:rPr lang="tr-TR" sz="1600" dirty="0"/>
              <a:t> a </a:t>
            </a:r>
            <a:r>
              <a:rPr lang="tr-TR" sz="1600" dirty="0" err="1"/>
              <a:t>lambda-operator</a:t>
            </a:r>
            <a:r>
              <a:rPr lang="tr-TR" sz="1600" dirty="0"/>
              <a:t> </a:t>
            </a:r>
            <a:r>
              <a:rPr lang="tr-TR" sz="1600" dirty="0" err="1"/>
              <a:t>and</a:t>
            </a:r>
            <a:r>
              <a:rPr lang="tr-TR" sz="1600" dirty="0"/>
              <a:t> </a:t>
            </a:r>
            <a:r>
              <a:rPr lang="tr-TR" sz="1600" dirty="0" err="1"/>
              <a:t>dA</a:t>
            </a:r>
            <a:r>
              <a:rPr lang="tr-TR" sz="1600" dirty="0"/>
              <a:t> a </a:t>
            </a:r>
            <a:r>
              <a:rPr lang="tr-TR" sz="1600" dirty="0" err="1"/>
              <a:t>presupposition</a:t>
            </a:r>
            <a:r>
              <a:rPr lang="tr-TR" sz="1600" dirty="0"/>
              <a:t> </a:t>
            </a:r>
            <a:r>
              <a:rPr lang="tr-TR" sz="1600" dirty="0" err="1"/>
              <a:t>with</a:t>
            </a:r>
            <a:r>
              <a:rPr lang="tr-TR" sz="1600" dirty="0"/>
              <a:t> an </a:t>
            </a:r>
            <a:r>
              <a:rPr lang="tr-TR" sz="1600" dirty="0" err="1"/>
              <a:t>existential</a:t>
            </a:r>
            <a:r>
              <a:rPr lang="tr-TR" sz="1600" dirty="0"/>
              <a:t> </a:t>
            </a:r>
            <a:r>
              <a:rPr lang="tr-TR" sz="1600" dirty="0" err="1"/>
              <a:t>operator</a:t>
            </a:r>
            <a:r>
              <a:rPr lang="tr-TR" sz="1600" dirty="0"/>
              <a:t>. </a:t>
            </a:r>
            <a:r>
              <a:rPr lang="tr-TR" sz="1600" dirty="0" err="1"/>
              <a:t>It</a:t>
            </a:r>
            <a:r>
              <a:rPr lang="tr-TR" sz="1600" dirty="0"/>
              <a:t> is </a:t>
            </a:r>
            <a:r>
              <a:rPr lang="tr-TR" sz="1600" dirty="0" err="1"/>
              <a:t>suggested</a:t>
            </a:r>
            <a:r>
              <a:rPr lang="tr-TR" sz="1600" dirty="0"/>
              <a:t> </a:t>
            </a:r>
            <a:r>
              <a:rPr lang="tr-TR" sz="1600" dirty="0" err="1"/>
              <a:t>that</a:t>
            </a:r>
            <a:r>
              <a:rPr lang="tr-TR" sz="1600" dirty="0"/>
              <a:t> </a:t>
            </a:r>
            <a:r>
              <a:rPr lang="tr-TR" sz="1600" dirty="0" err="1"/>
              <a:t>the</a:t>
            </a:r>
            <a:r>
              <a:rPr lang="tr-TR" sz="1600" dirty="0"/>
              <a:t> </a:t>
            </a:r>
            <a:r>
              <a:rPr lang="tr-TR" sz="1600" dirty="0" err="1"/>
              <a:t>principle</a:t>
            </a:r>
            <a:r>
              <a:rPr lang="tr-TR" sz="1600" dirty="0"/>
              <a:t> </a:t>
            </a:r>
            <a:r>
              <a:rPr lang="tr-TR" sz="1600" dirty="0" err="1"/>
              <a:t>difference</a:t>
            </a:r>
            <a:r>
              <a:rPr lang="tr-TR" sz="1600" dirty="0"/>
              <a:t> </a:t>
            </a:r>
            <a:r>
              <a:rPr lang="tr-TR" sz="1600" dirty="0" err="1"/>
              <a:t>between</a:t>
            </a:r>
            <a:r>
              <a:rPr lang="tr-TR" sz="1600" dirty="0"/>
              <a:t> </a:t>
            </a:r>
            <a:r>
              <a:rPr lang="tr-TR" sz="1600" dirty="0" err="1"/>
              <a:t>the</a:t>
            </a:r>
            <a:r>
              <a:rPr lang="tr-TR" sz="1600" dirty="0"/>
              <a:t> </a:t>
            </a:r>
            <a:r>
              <a:rPr lang="tr-TR" sz="1600" dirty="0" err="1"/>
              <a:t>semantics</a:t>
            </a:r>
            <a:r>
              <a:rPr lang="tr-TR" sz="1600" dirty="0"/>
              <a:t> of </a:t>
            </a:r>
            <a:r>
              <a:rPr lang="tr-TR" sz="1600" dirty="0" err="1"/>
              <a:t>focusing</a:t>
            </a:r>
            <a:r>
              <a:rPr lang="tr-TR" sz="1600" dirty="0"/>
              <a:t> </a:t>
            </a:r>
            <a:r>
              <a:rPr lang="tr-TR" sz="1600" dirty="0" err="1"/>
              <a:t>and</a:t>
            </a:r>
            <a:r>
              <a:rPr lang="tr-TR" sz="1600" dirty="0"/>
              <a:t> </a:t>
            </a:r>
            <a:r>
              <a:rPr lang="tr-TR" sz="1600" dirty="0" err="1"/>
              <a:t>the</a:t>
            </a:r>
            <a:r>
              <a:rPr lang="tr-TR" sz="1600" dirty="0"/>
              <a:t> </a:t>
            </a:r>
            <a:r>
              <a:rPr lang="tr-TR" sz="1600" dirty="0" err="1"/>
              <a:t>semantics</a:t>
            </a:r>
            <a:r>
              <a:rPr lang="tr-TR" sz="1600" dirty="0"/>
              <a:t> of </a:t>
            </a:r>
            <a:r>
              <a:rPr lang="tr-TR" sz="1600" dirty="0" err="1"/>
              <a:t>dA</a:t>
            </a:r>
            <a:r>
              <a:rPr lang="tr-TR" sz="1600" dirty="0"/>
              <a:t> </a:t>
            </a:r>
            <a:r>
              <a:rPr lang="tr-TR" sz="1600" dirty="0" err="1"/>
              <a:t>lies</a:t>
            </a:r>
            <a:r>
              <a:rPr lang="tr-TR" sz="1600" dirty="0"/>
              <a:t> in </a:t>
            </a:r>
            <a:r>
              <a:rPr lang="tr-TR" sz="1600" dirty="0" err="1"/>
              <a:t>the</a:t>
            </a:r>
            <a:r>
              <a:rPr lang="tr-TR" sz="1600" dirty="0"/>
              <a:t> </a:t>
            </a:r>
            <a:r>
              <a:rPr lang="tr-TR" sz="1600" dirty="0" err="1"/>
              <a:t>distinction</a:t>
            </a:r>
            <a:r>
              <a:rPr lang="tr-TR" sz="1600" dirty="0"/>
              <a:t> </a:t>
            </a:r>
            <a:r>
              <a:rPr lang="tr-TR" sz="1600" dirty="0" err="1"/>
              <a:t>between</a:t>
            </a:r>
            <a:r>
              <a:rPr lang="tr-TR" sz="1600" dirty="0"/>
              <a:t> </a:t>
            </a:r>
            <a:r>
              <a:rPr lang="tr-TR" sz="1600" dirty="0" err="1"/>
              <a:t>focus</a:t>
            </a:r>
            <a:r>
              <a:rPr lang="tr-TR" sz="1600" dirty="0"/>
              <a:t> </a:t>
            </a:r>
            <a:r>
              <a:rPr lang="tr-TR" sz="1600" dirty="0" err="1"/>
              <a:t>evoking</a:t>
            </a:r>
            <a:r>
              <a:rPr lang="tr-TR" sz="1600" dirty="0"/>
              <a:t> a set of </a:t>
            </a:r>
            <a:r>
              <a:rPr lang="tr-TR" sz="1600" dirty="0" err="1"/>
              <a:t>alternatives</a:t>
            </a:r>
            <a:r>
              <a:rPr lang="tr-TR" sz="1600" dirty="0"/>
              <a:t> </a:t>
            </a:r>
            <a:r>
              <a:rPr lang="tr-TR" sz="1600" dirty="0" err="1"/>
              <a:t>to</a:t>
            </a:r>
            <a:r>
              <a:rPr lang="tr-TR" sz="1600" dirty="0"/>
              <a:t> an </a:t>
            </a:r>
            <a:r>
              <a:rPr lang="tr-TR" sz="1600" dirty="0" err="1"/>
              <a:t>utterance</a:t>
            </a:r>
            <a:r>
              <a:rPr lang="tr-TR" sz="1600" dirty="0"/>
              <a:t> </a:t>
            </a:r>
            <a:r>
              <a:rPr lang="tr-TR" sz="1600" dirty="0" err="1"/>
              <a:t>and</a:t>
            </a:r>
            <a:r>
              <a:rPr lang="tr-TR" sz="1600" dirty="0"/>
              <a:t> </a:t>
            </a:r>
            <a:r>
              <a:rPr lang="tr-TR" sz="1600" dirty="0" err="1"/>
              <a:t>dA</a:t>
            </a:r>
            <a:r>
              <a:rPr lang="tr-TR" sz="1600" dirty="0"/>
              <a:t> </a:t>
            </a:r>
            <a:r>
              <a:rPr lang="tr-TR" sz="1600" dirty="0" err="1"/>
              <a:t>asserting</a:t>
            </a:r>
            <a:r>
              <a:rPr lang="tr-TR" sz="1600" dirty="0"/>
              <a:t> </a:t>
            </a:r>
            <a:r>
              <a:rPr lang="tr-TR" sz="1600" dirty="0" err="1"/>
              <a:t>the</a:t>
            </a:r>
            <a:r>
              <a:rPr lang="tr-TR" sz="1600" dirty="0"/>
              <a:t> </a:t>
            </a:r>
            <a:r>
              <a:rPr lang="tr-TR" sz="1600" dirty="0" err="1"/>
              <a:t>truth</a:t>
            </a:r>
            <a:r>
              <a:rPr lang="tr-TR" sz="1600" dirty="0"/>
              <a:t> of </a:t>
            </a:r>
            <a:r>
              <a:rPr lang="tr-TR" sz="1600" dirty="0" err="1"/>
              <a:t>one</a:t>
            </a:r>
            <a:r>
              <a:rPr lang="tr-TR" sz="1600" dirty="0"/>
              <a:t> of </a:t>
            </a:r>
            <a:r>
              <a:rPr lang="tr-TR" sz="1600" dirty="0" err="1"/>
              <a:t>these</a:t>
            </a:r>
            <a:r>
              <a:rPr lang="tr-TR" sz="1600" dirty="0"/>
              <a:t> </a:t>
            </a:r>
            <a:r>
              <a:rPr lang="tr-TR" sz="1600" dirty="0" err="1"/>
              <a:t>alternatives</a:t>
            </a:r>
            <a:r>
              <a:rPr lang="tr-TR" sz="1600" dirty="0"/>
              <a:t>. </a:t>
            </a:r>
            <a:r>
              <a:rPr lang="tr-TR" sz="1600" dirty="0" err="1"/>
              <a:t>The</a:t>
            </a:r>
            <a:r>
              <a:rPr lang="tr-TR" sz="1600" dirty="0"/>
              <a:t> </a:t>
            </a:r>
            <a:r>
              <a:rPr lang="tr-TR" sz="1600" dirty="0" err="1"/>
              <a:t>paper</a:t>
            </a:r>
            <a:r>
              <a:rPr lang="tr-TR" sz="1600" dirty="0"/>
              <a:t> </a:t>
            </a:r>
            <a:r>
              <a:rPr lang="tr-TR" sz="1600" dirty="0" err="1"/>
              <a:t>further</a:t>
            </a:r>
            <a:r>
              <a:rPr lang="tr-TR" sz="1600" dirty="0"/>
              <a:t> </a:t>
            </a:r>
            <a:r>
              <a:rPr lang="tr-TR" sz="1600" dirty="0" err="1"/>
              <a:t>argues</a:t>
            </a:r>
            <a:r>
              <a:rPr lang="tr-TR" sz="1600" dirty="0"/>
              <a:t> </a:t>
            </a:r>
            <a:r>
              <a:rPr lang="tr-TR" sz="1600" dirty="0" err="1"/>
              <a:t>against</a:t>
            </a:r>
            <a:r>
              <a:rPr lang="tr-TR" sz="1600" dirty="0"/>
              <a:t> </a:t>
            </a:r>
            <a:r>
              <a:rPr lang="tr-TR" sz="1600" dirty="0" err="1"/>
              <a:t>the</a:t>
            </a:r>
            <a:r>
              <a:rPr lang="tr-TR" sz="1600" dirty="0"/>
              <a:t> </a:t>
            </a:r>
            <a:r>
              <a:rPr lang="tr-TR" sz="1600" dirty="0" err="1"/>
              <a:t>claim</a:t>
            </a:r>
            <a:r>
              <a:rPr lang="tr-TR" sz="1600" dirty="0"/>
              <a:t> </a:t>
            </a:r>
            <a:r>
              <a:rPr lang="tr-TR" sz="1600" dirty="0" err="1"/>
              <a:t>that</a:t>
            </a:r>
            <a:r>
              <a:rPr lang="tr-TR" sz="1600" dirty="0"/>
              <a:t> </a:t>
            </a:r>
            <a:r>
              <a:rPr lang="tr-TR" sz="1600" dirty="0" err="1"/>
              <a:t>contrastive</a:t>
            </a:r>
            <a:r>
              <a:rPr lang="tr-TR" sz="1600" dirty="0"/>
              <a:t> </a:t>
            </a:r>
            <a:r>
              <a:rPr lang="tr-TR" sz="1600" dirty="0" err="1"/>
              <a:t>and</a:t>
            </a:r>
            <a:r>
              <a:rPr lang="tr-TR" sz="1600" dirty="0"/>
              <a:t> </a:t>
            </a:r>
            <a:r>
              <a:rPr lang="tr-TR" sz="1600" dirty="0" err="1"/>
              <a:t>presentational</a:t>
            </a:r>
            <a:r>
              <a:rPr lang="tr-TR" sz="1600" dirty="0"/>
              <a:t> </a:t>
            </a:r>
            <a:r>
              <a:rPr lang="tr-TR" sz="1600" dirty="0" err="1"/>
              <a:t>foci</a:t>
            </a:r>
            <a:r>
              <a:rPr lang="tr-TR" sz="1600" dirty="0"/>
              <a:t> </a:t>
            </a:r>
            <a:r>
              <a:rPr lang="tr-TR" sz="1600" dirty="0" err="1"/>
              <a:t>are</a:t>
            </a:r>
            <a:r>
              <a:rPr lang="tr-TR" sz="1600" dirty="0"/>
              <a:t> </a:t>
            </a:r>
            <a:r>
              <a:rPr lang="tr-TR" sz="1600" dirty="0" err="1"/>
              <a:t>semantically</a:t>
            </a:r>
            <a:r>
              <a:rPr lang="tr-TR" sz="1600" dirty="0"/>
              <a:t> </a:t>
            </a:r>
            <a:r>
              <a:rPr lang="tr-TR" sz="1600" dirty="0" err="1"/>
              <a:t>two</a:t>
            </a:r>
            <a:r>
              <a:rPr lang="tr-TR" sz="1600" dirty="0"/>
              <a:t> </a:t>
            </a:r>
            <a:r>
              <a:rPr lang="tr-TR" sz="1600" dirty="0" err="1"/>
              <a:t>separate</a:t>
            </a:r>
            <a:r>
              <a:rPr lang="tr-TR" sz="1600" dirty="0"/>
              <a:t> </a:t>
            </a:r>
            <a:r>
              <a:rPr lang="tr-TR" sz="1600" dirty="0" err="1"/>
              <a:t>phenomena</a:t>
            </a:r>
            <a:r>
              <a:rPr lang="tr-TR" sz="1600" dirty="0"/>
              <a:t>. </a:t>
            </a:r>
            <a:r>
              <a:rPr lang="tr-TR" sz="1600" dirty="0" err="1"/>
              <a:t>Contrastive</a:t>
            </a:r>
            <a:r>
              <a:rPr lang="tr-TR" sz="1600" dirty="0"/>
              <a:t> </a:t>
            </a:r>
            <a:r>
              <a:rPr lang="tr-TR" sz="1600" dirty="0" err="1"/>
              <a:t>and</a:t>
            </a:r>
            <a:r>
              <a:rPr lang="tr-TR" sz="1600" dirty="0"/>
              <a:t> </a:t>
            </a:r>
            <a:r>
              <a:rPr lang="tr-TR" sz="1600" dirty="0" err="1"/>
              <a:t>presentational</a:t>
            </a:r>
            <a:r>
              <a:rPr lang="tr-TR" sz="1600" dirty="0"/>
              <a:t> </a:t>
            </a:r>
            <a:r>
              <a:rPr lang="tr-TR" sz="1600" dirty="0" err="1"/>
              <a:t>foci</a:t>
            </a:r>
            <a:r>
              <a:rPr lang="tr-TR" sz="1600" dirty="0"/>
              <a:t> </a:t>
            </a:r>
            <a:r>
              <a:rPr lang="tr-TR" sz="1600" dirty="0" err="1"/>
              <a:t>are</a:t>
            </a:r>
            <a:r>
              <a:rPr lang="tr-TR" sz="1600" dirty="0"/>
              <a:t> </a:t>
            </a:r>
            <a:r>
              <a:rPr lang="tr-TR" sz="1600" dirty="0" err="1"/>
              <a:t>shown</a:t>
            </a:r>
            <a:r>
              <a:rPr lang="tr-TR" sz="1600" dirty="0"/>
              <a:t> </a:t>
            </a:r>
            <a:r>
              <a:rPr lang="tr-TR" sz="1600" dirty="0" err="1"/>
              <a:t>to</a:t>
            </a:r>
            <a:r>
              <a:rPr lang="tr-TR" sz="1600" dirty="0"/>
              <a:t> be </a:t>
            </a:r>
            <a:r>
              <a:rPr lang="tr-TR" sz="1600" dirty="0" err="1"/>
              <a:t>different</a:t>
            </a:r>
            <a:r>
              <a:rPr lang="tr-TR" sz="1600" dirty="0"/>
              <a:t> </a:t>
            </a:r>
            <a:r>
              <a:rPr lang="tr-TR" sz="1600" dirty="0" err="1"/>
              <a:t>manifestations</a:t>
            </a:r>
            <a:r>
              <a:rPr lang="tr-TR" sz="1600" dirty="0"/>
              <a:t> of </a:t>
            </a:r>
            <a:r>
              <a:rPr lang="tr-TR" sz="1600" dirty="0" err="1"/>
              <a:t>the</a:t>
            </a:r>
            <a:r>
              <a:rPr lang="tr-TR" sz="1600" dirty="0"/>
              <a:t> </a:t>
            </a:r>
            <a:r>
              <a:rPr lang="tr-TR" sz="1600" dirty="0" err="1"/>
              <a:t>same</a:t>
            </a:r>
            <a:r>
              <a:rPr lang="tr-TR" sz="1600" dirty="0"/>
              <a:t> </a:t>
            </a:r>
            <a:r>
              <a:rPr lang="tr-TR" sz="1600" dirty="0" err="1"/>
              <a:t>phenomenon</a:t>
            </a:r>
            <a:r>
              <a:rPr lang="tr-TR" sz="1600" dirty="0"/>
              <a:t> in </a:t>
            </a:r>
            <a:r>
              <a:rPr lang="tr-TR" sz="1600" dirty="0" err="1"/>
              <a:t>Turkish</a:t>
            </a:r>
            <a:r>
              <a:rPr lang="tr-TR" sz="1600" dirty="0"/>
              <a:t>.</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41038653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r>
              <a:rPr lang="tr-TR" sz="1600" b="1" dirty="0"/>
              <a:t>Can, Ö. ve Kayabaşı, D. (2016). 'Türkçede {-</a:t>
            </a:r>
            <a:r>
              <a:rPr lang="tr-TR" sz="1600" b="1" dirty="0" err="1"/>
              <a:t>gA</a:t>
            </a:r>
            <a:r>
              <a:rPr lang="tr-TR" sz="1600" b="1" dirty="0"/>
              <a:t>/</a:t>
            </a:r>
            <a:r>
              <a:rPr lang="tr-TR" sz="1600" b="1" dirty="0" err="1"/>
              <a:t>Iç</a:t>
            </a:r>
            <a:r>
              <a:rPr lang="tr-TR" sz="1600" b="1" dirty="0"/>
              <a:t>} ve {-(I/A)ç} Biçimbirimleri: </a:t>
            </a:r>
            <a:r>
              <a:rPr lang="tr-TR" sz="1600" b="1" dirty="0" err="1"/>
              <a:t>Türetkenlik</a:t>
            </a:r>
            <a:r>
              <a:rPr lang="tr-TR" sz="1600" b="1" dirty="0"/>
              <a:t> Çerçevesinde </a:t>
            </a:r>
            <a:r>
              <a:rPr lang="tr-TR" sz="1600" b="1" dirty="0" err="1"/>
              <a:t>Eşsüremli</a:t>
            </a:r>
            <a:r>
              <a:rPr lang="tr-TR" sz="1600" b="1" dirty="0"/>
              <a:t> Bir Çalışma'. Dilbilim Araştırmaları Dergisi (1): 17-38</a:t>
            </a:r>
            <a:r>
              <a:rPr lang="tr-TR" sz="1600" b="1" dirty="0" smtClean="0"/>
              <a:t>.</a:t>
            </a:r>
          </a:p>
          <a:p>
            <a:pPr algn="just"/>
            <a:endParaRPr lang="en-US" sz="1600" b="1" dirty="0"/>
          </a:p>
          <a:p>
            <a:pPr marL="0" indent="0" algn="just">
              <a:buNone/>
            </a:pPr>
            <a:r>
              <a:rPr lang="tr-TR" sz="1600" dirty="0" err="1"/>
              <a:t>Türetim</a:t>
            </a:r>
            <a:r>
              <a:rPr lang="tr-TR" sz="1600" dirty="0"/>
              <a:t> süreçleri hem birbirlerine, hem de dillere göre </a:t>
            </a:r>
            <a:r>
              <a:rPr lang="tr-TR" sz="1600" dirty="0" err="1"/>
              <a:t>türetim</a:t>
            </a:r>
            <a:r>
              <a:rPr lang="tr-TR" sz="1600" dirty="0"/>
              <a:t> alanı ve sıklığı açısından farklılık göstermekte bu farklılık sözcük türetme sürecinin ne kadar işlek olduğunu ortaya koymaktadır; ancak, </a:t>
            </a:r>
            <a:r>
              <a:rPr lang="tr-TR" sz="1600" dirty="0" err="1"/>
              <a:t>türetkenlik</a:t>
            </a:r>
            <a:r>
              <a:rPr lang="tr-TR" sz="1600" dirty="0"/>
              <a:t> derecesi </a:t>
            </a:r>
            <a:r>
              <a:rPr lang="tr-TR" sz="1600" dirty="0" err="1"/>
              <a:t>türetken</a:t>
            </a:r>
            <a:r>
              <a:rPr lang="tr-TR" sz="1600" dirty="0"/>
              <a:t> olma ve olmama arasındaki açık biçimde tanımlanmış bir sınıra değil, bir derecelendirmeye dayandırılmaktadır (Uzun, 2006, s. 90). Çalışmamızın çıkış noktası BİLGİÇ, ÇALGIÇ ve YARGIÇ </a:t>
            </a:r>
            <a:r>
              <a:rPr lang="tr-TR" sz="1600" dirty="0" err="1"/>
              <a:t>sözcükbirimlerinde</a:t>
            </a:r>
            <a:r>
              <a:rPr lang="tr-TR" sz="1600" dirty="0"/>
              <a:t> açık bir taban ayrımı yapılamamasıdır. Bu sorunun çözümlenebilmesi için {-</a:t>
            </a:r>
            <a:r>
              <a:rPr lang="tr-TR" sz="1600" dirty="0" err="1"/>
              <a:t>gA</a:t>
            </a:r>
            <a:r>
              <a:rPr lang="tr-TR" sz="1600" dirty="0"/>
              <a:t>/</a:t>
            </a:r>
            <a:r>
              <a:rPr lang="tr-TR" sz="1600" dirty="0" err="1"/>
              <a:t>Iç</a:t>
            </a:r>
            <a:r>
              <a:rPr lang="tr-TR" sz="1600" dirty="0"/>
              <a:t>} ve {- (I/A)ç} biçimbirimlerinin birbirlerine göre </a:t>
            </a:r>
            <a:r>
              <a:rPr lang="tr-TR" sz="1600" dirty="0" err="1"/>
              <a:t>türetkenlik</a:t>
            </a:r>
            <a:r>
              <a:rPr lang="tr-TR" sz="1600" dirty="0"/>
              <a:t> derecelerinin ve </a:t>
            </a:r>
            <a:r>
              <a:rPr lang="tr-TR" sz="1600" dirty="0" err="1"/>
              <a:t>türetkenlik</a:t>
            </a:r>
            <a:r>
              <a:rPr lang="tr-TR" sz="1600" dirty="0"/>
              <a:t> alanlarını saptanması gerekliliği doğmuştur. Çalışmamızda söz konusu biçimbirimlerin </a:t>
            </a:r>
            <a:r>
              <a:rPr lang="tr-TR" sz="1600" dirty="0" err="1"/>
              <a:t>türetim</a:t>
            </a:r>
            <a:r>
              <a:rPr lang="tr-TR" sz="1600" dirty="0"/>
              <a:t> alanlarının ne olduğu, birbirlerine göre </a:t>
            </a:r>
            <a:r>
              <a:rPr lang="tr-TR" sz="1600" dirty="0" err="1"/>
              <a:t>türetkenlik</a:t>
            </a:r>
            <a:r>
              <a:rPr lang="tr-TR" sz="1600" dirty="0"/>
              <a:t> dereceleri, iç içe incelenip incelenmemeleri gerektiği ve çalışmamızın çıkış noktasını oluşturan </a:t>
            </a:r>
            <a:r>
              <a:rPr lang="tr-TR" sz="1600" dirty="0" err="1"/>
              <a:t>sözcükbirimlerin</a:t>
            </a:r>
            <a:r>
              <a:rPr lang="tr-TR" sz="1600" dirty="0"/>
              <a:t> taban ayrımının nasıl yapılacağı Dil Derneği'nin (2012) Türkçe </a:t>
            </a:r>
            <a:r>
              <a:rPr lang="tr-TR" sz="1600" dirty="0" err="1"/>
              <a:t>Sözlük'ü</a:t>
            </a:r>
            <a:r>
              <a:rPr lang="tr-TR" sz="1600" dirty="0"/>
              <a:t> olarak belirlenen veri tabanı çerçevesinde incelenmiş ve elde edilen veriler tartışılmıştır. Çalışmamızda, saptanan yeni bulguların yanı sıra, </a:t>
            </a:r>
            <a:r>
              <a:rPr lang="tr-TR" sz="1600" dirty="0" err="1"/>
              <a:t>alanyazındaki</a:t>
            </a:r>
            <a:r>
              <a:rPr lang="tr-TR" sz="1600" dirty="0"/>
              <a:t> bulguların geçerliliğinin sınanması ve </a:t>
            </a:r>
            <a:r>
              <a:rPr lang="tr-TR" sz="1600" dirty="0" err="1"/>
              <a:t>alanayazına</a:t>
            </a:r>
            <a:r>
              <a:rPr lang="tr-TR" sz="1600" dirty="0"/>
              <a:t> katkıda bulunulması amaçlanmıştır.</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2311885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r>
              <a:rPr lang="tr-TR" sz="1600" b="1" dirty="0" err="1"/>
              <a:t>Dijk</a:t>
            </a:r>
            <a:r>
              <a:rPr lang="tr-TR" sz="1600" b="1" dirty="0"/>
              <a:t>, </a:t>
            </a:r>
            <a:r>
              <a:rPr lang="tr-TR" sz="1600" b="1" dirty="0" err="1"/>
              <a:t>van</a:t>
            </a:r>
            <a:r>
              <a:rPr lang="tr-TR" sz="1600" b="1" dirty="0"/>
              <a:t> T.A. (1993). '</a:t>
            </a:r>
            <a:r>
              <a:rPr lang="tr-TR" sz="1600" b="1" dirty="0" err="1"/>
              <a:t>Principles</a:t>
            </a:r>
            <a:r>
              <a:rPr lang="tr-TR" sz="1600" b="1" dirty="0"/>
              <a:t> of </a:t>
            </a:r>
            <a:r>
              <a:rPr lang="tr-TR" sz="1600" b="1" dirty="0" err="1"/>
              <a:t>critical</a:t>
            </a:r>
            <a:r>
              <a:rPr lang="tr-TR" sz="1600" b="1" dirty="0"/>
              <a:t> </a:t>
            </a:r>
            <a:r>
              <a:rPr lang="tr-TR" sz="1600" b="1" dirty="0" err="1"/>
              <a:t>discourse</a:t>
            </a:r>
            <a:r>
              <a:rPr lang="tr-TR" sz="1600" b="1" dirty="0"/>
              <a:t> </a:t>
            </a:r>
            <a:r>
              <a:rPr lang="tr-TR" sz="1600" b="1" dirty="0" err="1"/>
              <a:t>analysis</a:t>
            </a:r>
            <a:r>
              <a:rPr lang="tr-TR" sz="1600" b="1" dirty="0"/>
              <a:t>'. </a:t>
            </a:r>
            <a:r>
              <a:rPr lang="tr-TR" sz="1600" b="1" dirty="0" err="1"/>
              <a:t>Discourse</a:t>
            </a:r>
            <a:r>
              <a:rPr lang="tr-TR" sz="1600" b="1" dirty="0"/>
              <a:t> &amp; </a:t>
            </a:r>
            <a:r>
              <a:rPr lang="tr-TR" sz="1600" b="1" dirty="0" err="1"/>
              <a:t>Society</a:t>
            </a:r>
            <a:r>
              <a:rPr lang="tr-TR" sz="1600" b="1" dirty="0"/>
              <a:t> 4(2): 249-283</a:t>
            </a:r>
            <a:r>
              <a:rPr lang="tr-TR" sz="1600" b="1" dirty="0" smtClean="0"/>
              <a:t>.</a:t>
            </a:r>
          </a:p>
          <a:p>
            <a:pPr algn="just"/>
            <a:endParaRPr lang="en-US" sz="1600" b="1" dirty="0"/>
          </a:p>
          <a:p>
            <a:pPr marL="0" indent="0" algn="just">
              <a:buNone/>
            </a:pPr>
            <a:r>
              <a:rPr lang="tr-TR" sz="1600" dirty="0" err="1"/>
              <a:t>This</a:t>
            </a:r>
            <a:r>
              <a:rPr lang="tr-TR" sz="1600" dirty="0"/>
              <a:t> </a:t>
            </a:r>
            <a:r>
              <a:rPr lang="tr-TR" sz="1600" dirty="0" err="1"/>
              <a:t>paper</a:t>
            </a:r>
            <a:r>
              <a:rPr lang="tr-TR" sz="1600" dirty="0"/>
              <a:t> </a:t>
            </a:r>
            <a:r>
              <a:rPr lang="tr-TR" sz="1600" dirty="0" err="1"/>
              <a:t>discusses</a:t>
            </a:r>
            <a:r>
              <a:rPr lang="tr-TR" sz="1600" dirty="0"/>
              <a:t> </a:t>
            </a:r>
            <a:r>
              <a:rPr lang="tr-TR" sz="1600" dirty="0" err="1"/>
              <a:t>some</a:t>
            </a:r>
            <a:r>
              <a:rPr lang="tr-TR" sz="1600" dirty="0"/>
              <a:t> </a:t>
            </a:r>
            <a:r>
              <a:rPr lang="tr-TR" sz="1600" dirty="0" err="1"/>
              <a:t>principles</a:t>
            </a:r>
            <a:r>
              <a:rPr lang="tr-TR" sz="1600" dirty="0"/>
              <a:t> of </a:t>
            </a:r>
            <a:r>
              <a:rPr lang="tr-TR" sz="1600" dirty="0" err="1"/>
              <a:t>critical</a:t>
            </a:r>
            <a:r>
              <a:rPr lang="tr-TR" sz="1600" dirty="0"/>
              <a:t> </a:t>
            </a:r>
            <a:r>
              <a:rPr lang="tr-TR" sz="1600" dirty="0" err="1"/>
              <a:t>discourse</a:t>
            </a:r>
            <a:r>
              <a:rPr lang="tr-TR" sz="1600" dirty="0"/>
              <a:t> </a:t>
            </a:r>
            <a:r>
              <a:rPr lang="tr-TR" sz="1600" dirty="0" err="1" smtClean="0"/>
              <a:t>analysis</a:t>
            </a:r>
            <a:r>
              <a:rPr lang="tr-TR" sz="1600" dirty="0"/>
              <a:t>, </a:t>
            </a:r>
            <a:r>
              <a:rPr lang="tr-TR" sz="1600" dirty="0" err="1"/>
              <a:t>such</a:t>
            </a:r>
            <a:r>
              <a:rPr lang="tr-TR" sz="1600" dirty="0"/>
              <a:t> as </a:t>
            </a:r>
            <a:r>
              <a:rPr lang="tr-TR" sz="1600" dirty="0" err="1"/>
              <a:t>the</a:t>
            </a:r>
            <a:r>
              <a:rPr lang="tr-TR" sz="1600" dirty="0"/>
              <a:t> </a:t>
            </a:r>
            <a:r>
              <a:rPr lang="tr-TR" sz="1600" dirty="0" err="1"/>
              <a:t>explicit</a:t>
            </a:r>
            <a:r>
              <a:rPr lang="tr-TR" sz="1600" dirty="0"/>
              <a:t> </a:t>
            </a:r>
            <a:r>
              <a:rPr lang="tr-TR" sz="1600" dirty="0" err="1"/>
              <a:t>sociopolitical</a:t>
            </a:r>
            <a:r>
              <a:rPr lang="tr-TR" sz="1600" dirty="0"/>
              <a:t> </a:t>
            </a:r>
            <a:r>
              <a:rPr lang="tr-TR" sz="1600" dirty="0" err="1"/>
              <a:t>stance</a:t>
            </a:r>
            <a:r>
              <a:rPr lang="tr-TR" sz="1600" dirty="0"/>
              <a:t> of </a:t>
            </a:r>
            <a:r>
              <a:rPr lang="tr-TR" sz="1600" dirty="0" err="1"/>
              <a:t>discourse</a:t>
            </a:r>
            <a:r>
              <a:rPr lang="tr-TR" sz="1600" dirty="0"/>
              <a:t> </a:t>
            </a:r>
            <a:r>
              <a:rPr lang="tr-TR" sz="1600" dirty="0" err="1"/>
              <a:t>analysts</a:t>
            </a:r>
            <a:r>
              <a:rPr lang="tr-TR" sz="1600" dirty="0"/>
              <a:t>, </a:t>
            </a:r>
            <a:r>
              <a:rPr lang="tr-TR" sz="1600" dirty="0" err="1"/>
              <a:t>and</a:t>
            </a:r>
            <a:r>
              <a:rPr lang="tr-TR" sz="1600" dirty="0"/>
              <a:t> a </a:t>
            </a:r>
            <a:r>
              <a:rPr lang="tr-TR" sz="1600" dirty="0" err="1"/>
              <a:t>focus</a:t>
            </a:r>
            <a:r>
              <a:rPr lang="tr-TR" sz="1600" dirty="0"/>
              <a:t> on </a:t>
            </a:r>
            <a:r>
              <a:rPr lang="tr-TR" sz="1600" dirty="0" err="1"/>
              <a:t>dominance</a:t>
            </a:r>
            <a:r>
              <a:rPr lang="tr-TR" sz="1600" dirty="0"/>
              <a:t> </a:t>
            </a:r>
            <a:r>
              <a:rPr lang="tr-TR" sz="1600" dirty="0" err="1"/>
              <a:t>relations</a:t>
            </a:r>
            <a:r>
              <a:rPr lang="tr-TR" sz="1600" dirty="0"/>
              <a:t> </a:t>
            </a:r>
            <a:r>
              <a:rPr lang="tr-TR" sz="1600" dirty="0" err="1"/>
              <a:t>by</a:t>
            </a:r>
            <a:r>
              <a:rPr lang="tr-TR" sz="1600" dirty="0"/>
              <a:t> elite </a:t>
            </a:r>
            <a:r>
              <a:rPr lang="tr-TR" sz="1600" dirty="0" err="1"/>
              <a:t>groups</a:t>
            </a:r>
            <a:r>
              <a:rPr lang="tr-TR" sz="1600" dirty="0"/>
              <a:t> </a:t>
            </a:r>
            <a:r>
              <a:rPr lang="tr-TR" sz="1600" dirty="0" err="1"/>
              <a:t>and</a:t>
            </a:r>
            <a:r>
              <a:rPr lang="tr-TR" sz="1600" dirty="0"/>
              <a:t> </a:t>
            </a:r>
            <a:r>
              <a:rPr lang="tr-TR" sz="1600" dirty="0" err="1"/>
              <a:t>institutions</a:t>
            </a:r>
            <a:r>
              <a:rPr lang="tr-TR" sz="1600" dirty="0"/>
              <a:t> as </a:t>
            </a:r>
            <a:r>
              <a:rPr lang="tr-TR" sz="1600" dirty="0" err="1"/>
              <a:t>they</a:t>
            </a:r>
            <a:r>
              <a:rPr lang="tr-TR" sz="1600" dirty="0"/>
              <a:t> </a:t>
            </a:r>
            <a:r>
              <a:rPr lang="tr-TR" sz="1600" dirty="0" err="1"/>
              <a:t>are</a:t>
            </a:r>
            <a:r>
              <a:rPr lang="tr-TR" sz="1600" dirty="0"/>
              <a:t> </a:t>
            </a:r>
            <a:r>
              <a:rPr lang="tr-TR" sz="1600" dirty="0" err="1"/>
              <a:t>being</a:t>
            </a:r>
            <a:r>
              <a:rPr lang="tr-TR" sz="1600" dirty="0"/>
              <a:t> </a:t>
            </a:r>
            <a:r>
              <a:rPr lang="tr-TR" sz="1600" dirty="0" err="1"/>
              <a:t>enacted</a:t>
            </a:r>
            <a:r>
              <a:rPr lang="tr-TR" sz="1600" dirty="0"/>
              <a:t>, </a:t>
            </a:r>
            <a:r>
              <a:rPr lang="tr-TR" sz="1600" dirty="0" err="1"/>
              <a:t>legitimated</a:t>
            </a:r>
            <a:r>
              <a:rPr lang="tr-TR" sz="1600" dirty="0"/>
              <a:t> </a:t>
            </a:r>
            <a:r>
              <a:rPr lang="tr-TR" sz="1600" dirty="0" err="1"/>
              <a:t>or</a:t>
            </a:r>
            <a:r>
              <a:rPr lang="tr-TR" sz="1600" dirty="0"/>
              <a:t> </a:t>
            </a:r>
            <a:r>
              <a:rPr lang="tr-TR" sz="1600" dirty="0" err="1"/>
              <a:t>otherwise</a:t>
            </a:r>
            <a:r>
              <a:rPr lang="tr-TR" sz="1600" dirty="0"/>
              <a:t> </a:t>
            </a:r>
            <a:r>
              <a:rPr lang="tr-TR" sz="1600" dirty="0" err="1"/>
              <a:t>reproduced</a:t>
            </a:r>
            <a:r>
              <a:rPr lang="tr-TR" sz="1600" dirty="0"/>
              <a:t> </a:t>
            </a:r>
            <a:r>
              <a:rPr lang="tr-TR" sz="1600" dirty="0" err="1"/>
              <a:t>by</a:t>
            </a:r>
            <a:r>
              <a:rPr lang="tr-TR" sz="1600" dirty="0"/>
              <a:t> </a:t>
            </a:r>
            <a:r>
              <a:rPr lang="tr-TR" sz="1600" dirty="0" err="1"/>
              <a:t>text</a:t>
            </a:r>
            <a:r>
              <a:rPr lang="tr-TR" sz="1600" dirty="0"/>
              <a:t> </a:t>
            </a:r>
            <a:r>
              <a:rPr lang="tr-TR" sz="1600" dirty="0" err="1"/>
              <a:t>and</a:t>
            </a:r>
            <a:r>
              <a:rPr lang="tr-TR" sz="1600" dirty="0"/>
              <a:t> talk. </a:t>
            </a:r>
            <a:r>
              <a:rPr lang="tr-TR" sz="1600" dirty="0" err="1"/>
              <a:t>One</a:t>
            </a:r>
            <a:r>
              <a:rPr lang="tr-TR" sz="1600" dirty="0"/>
              <a:t> of </a:t>
            </a:r>
            <a:r>
              <a:rPr lang="tr-TR" sz="1600" dirty="0" err="1"/>
              <a:t>the</a:t>
            </a:r>
            <a:r>
              <a:rPr lang="tr-TR" sz="1600" dirty="0"/>
              <a:t> </a:t>
            </a:r>
            <a:r>
              <a:rPr lang="tr-TR" sz="1600" dirty="0" err="1"/>
              <a:t>crucial</a:t>
            </a:r>
            <a:r>
              <a:rPr lang="tr-TR" sz="1600" dirty="0"/>
              <a:t> </a:t>
            </a:r>
            <a:r>
              <a:rPr lang="tr-TR" sz="1600" dirty="0" err="1"/>
              <a:t>elements</a:t>
            </a:r>
            <a:r>
              <a:rPr lang="tr-TR" sz="1600" dirty="0"/>
              <a:t> of </a:t>
            </a:r>
            <a:r>
              <a:rPr lang="tr-TR" sz="1600" dirty="0" err="1"/>
              <a:t>this</a:t>
            </a:r>
            <a:r>
              <a:rPr lang="tr-TR" sz="1600" dirty="0"/>
              <a:t> </a:t>
            </a:r>
            <a:r>
              <a:rPr lang="tr-TR" sz="1600" dirty="0" err="1"/>
              <a:t>analysis</a:t>
            </a:r>
            <a:r>
              <a:rPr lang="tr-TR" sz="1600" dirty="0"/>
              <a:t> of </a:t>
            </a:r>
            <a:r>
              <a:rPr lang="tr-TR" sz="1600" dirty="0" err="1"/>
              <a:t>the</a:t>
            </a:r>
            <a:r>
              <a:rPr lang="tr-TR" sz="1600" dirty="0"/>
              <a:t> </a:t>
            </a:r>
            <a:r>
              <a:rPr lang="tr-TR" sz="1600" dirty="0" err="1"/>
              <a:t>relations</a:t>
            </a:r>
            <a:r>
              <a:rPr lang="tr-TR" sz="1600" dirty="0"/>
              <a:t> </a:t>
            </a:r>
            <a:r>
              <a:rPr lang="tr-TR" sz="1600" dirty="0" err="1"/>
              <a:t>between</a:t>
            </a:r>
            <a:r>
              <a:rPr lang="tr-TR" sz="1600" dirty="0"/>
              <a:t> </a:t>
            </a:r>
            <a:r>
              <a:rPr lang="tr-TR" sz="1600" dirty="0" err="1"/>
              <a:t>power</a:t>
            </a:r>
            <a:r>
              <a:rPr lang="tr-TR" sz="1600" dirty="0"/>
              <a:t> </a:t>
            </a:r>
            <a:r>
              <a:rPr lang="tr-TR" sz="1600" dirty="0" err="1"/>
              <a:t>and</a:t>
            </a:r>
            <a:r>
              <a:rPr lang="tr-TR" sz="1600" dirty="0"/>
              <a:t> </a:t>
            </a:r>
            <a:r>
              <a:rPr lang="tr-TR" sz="1600" dirty="0" err="1"/>
              <a:t>discourse</a:t>
            </a:r>
            <a:r>
              <a:rPr lang="tr-TR" sz="1600" dirty="0"/>
              <a:t> is </a:t>
            </a:r>
            <a:r>
              <a:rPr lang="tr-TR" sz="1600" dirty="0" err="1"/>
              <a:t>the</a:t>
            </a:r>
            <a:r>
              <a:rPr lang="tr-TR" sz="1600" dirty="0"/>
              <a:t> </a:t>
            </a:r>
            <a:r>
              <a:rPr lang="tr-TR" sz="1600" dirty="0" err="1"/>
              <a:t>patterns</a:t>
            </a:r>
            <a:r>
              <a:rPr lang="tr-TR" sz="1600" dirty="0"/>
              <a:t> of </a:t>
            </a:r>
            <a:r>
              <a:rPr lang="tr-TR" sz="1600" dirty="0" err="1"/>
              <a:t>access</a:t>
            </a:r>
            <a:r>
              <a:rPr lang="tr-TR" sz="1600" dirty="0"/>
              <a:t> </a:t>
            </a:r>
            <a:r>
              <a:rPr lang="tr-TR" sz="1600" dirty="0" err="1"/>
              <a:t>to</a:t>
            </a:r>
            <a:r>
              <a:rPr lang="tr-TR" sz="1600" dirty="0"/>
              <a:t> (</a:t>
            </a:r>
            <a:r>
              <a:rPr lang="tr-TR" sz="1600" dirty="0" err="1"/>
              <a:t>public</a:t>
            </a:r>
            <a:r>
              <a:rPr lang="tr-TR" sz="1600" dirty="0"/>
              <a:t>) </a:t>
            </a:r>
            <a:r>
              <a:rPr lang="tr-TR" sz="1600" dirty="0" err="1"/>
              <a:t>discourse</a:t>
            </a:r>
            <a:r>
              <a:rPr lang="tr-TR" sz="1600" dirty="0"/>
              <a:t> </a:t>
            </a:r>
            <a:r>
              <a:rPr lang="tr-TR" sz="1600" dirty="0" err="1"/>
              <a:t>for</a:t>
            </a:r>
            <a:r>
              <a:rPr lang="tr-TR" sz="1600" dirty="0"/>
              <a:t> </a:t>
            </a:r>
            <a:r>
              <a:rPr lang="tr-TR" sz="1600" dirty="0" err="1"/>
              <a:t>different</a:t>
            </a:r>
            <a:r>
              <a:rPr lang="tr-TR" sz="1600" dirty="0"/>
              <a:t> </a:t>
            </a:r>
            <a:r>
              <a:rPr lang="tr-TR" sz="1600" dirty="0" err="1"/>
              <a:t>social</a:t>
            </a:r>
            <a:r>
              <a:rPr lang="tr-TR" sz="1600" dirty="0"/>
              <a:t> </a:t>
            </a:r>
            <a:r>
              <a:rPr lang="tr-TR" sz="1600" dirty="0" err="1"/>
              <a:t>groups</a:t>
            </a:r>
            <a:r>
              <a:rPr lang="tr-TR" sz="1600" dirty="0"/>
              <a:t>. </a:t>
            </a:r>
            <a:r>
              <a:rPr lang="tr-TR" sz="1600" dirty="0" err="1"/>
              <a:t>Theoretically</a:t>
            </a:r>
            <a:r>
              <a:rPr lang="tr-TR" sz="1600" dirty="0"/>
              <a:t> it is </a:t>
            </a:r>
            <a:r>
              <a:rPr lang="tr-TR" sz="1600" dirty="0" err="1"/>
              <a:t>shown</a:t>
            </a:r>
            <a:r>
              <a:rPr lang="tr-TR" sz="1600" dirty="0"/>
              <a:t> </a:t>
            </a:r>
            <a:r>
              <a:rPr lang="tr-TR" sz="1600" dirty="0" err="1"/>
              <a:t>that</a:t>
            </a:r>
            <a:r>
              <a:rPr lang="tr-TR" sz="1600" dirty="0"/>
              <a:t> in </a:t>
            </a:r>
            <a:r>
              <a:rPr lang="tr-TR" sz="1600" dirty="0" err="1"/>
              <a:t>order</a:t>
            </a:r>
            <a:r>
              <a:rPr lang="tr-TR" sz="1600" dirty="0"/>
              <a:t> </a:t>
            </a:r>
            <a:r>
              <a:rPr lang="tr-TR" sz="1600" dirty="0" err="1"/>
              <a:t>to</a:t>
            </a:r>
            <a:r>
              <a:rPr lang="tr-TR" sz="1600" dirty="0"/>
              <a:t> be </a:t>
            </a:r>
            <a:r>
              <a:rPr lang="tr-TR" sz="1600" dirty="0" err="1"/>
              <a:t>able</a:t>
            </a:r>
            <a:r>
              <a:rPr lang="tr-TR" sz="1600" dirty="0"/>
              <a:t> </a:t>
            </a:r>
            <a:r>
              <a:rPr lang="tr-TR" sz="1600" dirty="0" err="1"/>
              <a:t>to</a:t>
            </a:r>
            <a:r>
              <a:rPr lang="tr-TR" sz="1600" dirty="0"/>
              <a:t> </a:t>
            </a:r>
            <a:r>
              <a:rPr lang="tr-TR" sz="1600" dirty="0" err="1"/>
              <a:t>relate</a:t>
            </a:r>
            <a:r>
              <a:rPr lang="tr-TR" sz="1600" dirty="0"/>
              <a:t> </a:t>
            </a:r>
            <a:r>
              <a:rPr lang="tr-TR" sz="1600" dirty="0" err="1"/>
              <a:t>power</a:t>
            </a:r>
            <a:r>
              <a:rPr lang="tr-TR" sz="1600" dirty="0"/>
              <a:t> </a:t>
            </a:r>
            <a:r>
              <a:rPr lang="tr-TR" sz="1600" dirty="0" err="1"/>
              <a:t>and</a:t>
            </a:r>
            <a:r>
              <a:rPr lang="tr-TR" sz="1600" dirty="0"/>
              <a:t> </a:t>
            </a:r>
            <a:r>
              <a:rPr lang="tr-TR" sz="1600" dirty="0" err="1"/>
              <a:t>discourse</a:t>
            </a:r>
            <a:r>
              <a:rPr lang="tr-TR" sz="1600" dirty="0"/>
              <a:t> in an </a:t>
            </a:r>
            <a:r>
              <a:rPr lang="tr-TR" sz="1600" dirty="0" err="1"/>
              <a:t>explicit</a:t>
            </a:r>
            <a:r>
              <a:rPr lang="tr-TR" sz="1600" dirty="0"/>
              <a:t> </a:t>
            </a:r>
            <a:r>
              <a:rPr lang="tr-TR" sz="1600" dirty="0" err="1"/>
              <a:t>way</a:t>
            </a:r>
            <a:r>
              <a:rPr lang="tr-TR" sz="1600" dirty="0"/>
              <a:t>, </a:t>
            </a:r>
            <a:r>
              <a:rPr lang="tr-TR" sz="1600" dirty="0" err="1"/>
              <a:t>we</a:t>
            </a:r>
            <a:r>
              <a:rPr lang="tr-TR" sz="1600" dirty="0"/>
              <a:t> </a:t>
            </a:r>
            <a:r>
              <a:rPr lang="tr-TR" sz="1600" dirty="0" err="1"/>
              <a:t>need</a:t>
            </a:r>
            <a:r>
              <a:rPr lang="tr-TR" sz="1600" dirty="0"/>
              <a:t> </a:t>
            </a:r>
            <a:r>
              <a:rPr lang="tr-TR" sz="1600" dirty="0" err="1"/>
              <a:t>the</a:t>
            </a:r>
            <a:r>
              <a:rPr lang="tr-TR" sz="1600" dirty="0"/>
              <a:t> </a:t>
            </a:r>
            <a:r>
              <a:rPr lang="tr-TR" sz="1600" dirty="0" err="1"/>
              <a:t>cognitive</a:t>
            </a:r>
            <a:r>
              <a:rPr lang="tr-TR" sz="1600" dirty="0"/>
              <a:t> </a:t>
            </a:r>
            <a:r>
              <a:rPr lang="tr-TR" sz="1600" dirty="0" err="1"/>
              <a:t>interface</a:t>
            </a:r>
            <a:r>
              <a:rPr lang="tr-TR" sz="1600" dirty="0"/>
              <a:t> of </a:t>
            </a:r>
            <a:r>
              <a:rPr lang="tr-TR" sz="1600" dirty="0" err="1"/>
              <a:t>models</a:t>
            </a:r>
            <a:r>
              <a:rPr lang="tr-TR" sz="1600" dirty="0"/>
              <a:t>. </a:t>
            </a:r>
            <a:r>
              <a:rPr lang="tr-TR" sz="1600" dirty="0" err="1"/>
              <a:t>knowledge</a:t>
            </a:r>
            <a:r>
              <a:rPr lang="tr-TR" sz="1600" dirty="0"/>
              <a:t>, </a:t>
            </a:r>
            <a:r>
              <a:rPr lang="tr-TR" sz="1600" dirty="0" err="1"/>
              <a:t>attitudes</a:t>
            </a:r>
            <a:r>
              <a:rPr lang="tr-TR" sz="1600" dirty="0"/>
              <a:t> </a:t>
            </a:r>
            <a:r>
              <a:rPr lang="tr-TR" sz="1600" dirty="0" err="1"/>
              <a:t>and</a:t>
            </a:r>
            <a:r>
              <a:rPr lang="tr-TR" sz="1600" dirty="0"/>
              <a:t> </a:t>
            </a:r>
            <a:r>
              <a:rPr lang="tr-TR" sz="1600" dirty="0" err="1"/>
              <a:t>ideologies</a:t>
            </a:r>
            <a:r>
              <a:rPr lang="tr-TR" sz="1600" dirty="0"/>
              <a:t> </a:t>
            </a:r>
            <a:r>
              <a:rPr lang="tr-TR" sz="1600" dirty="0" err="1"/>
              <a:t>and</a:t>
            </a:r>
            <a:r>
              <a:rPr lang="tr-TR" sz="1600" dirty="0"/>
              <a:t> </a:t>
            </a:r>
            <a:r>
              <a:rPr lang="tr-TR" sz="1600" dirty="0" err="1"/>
              <a:t>other</a:t>
            </a:r>
            <a:r>
              <a:rPr lang="tr-TR" sz="1600" dirty="0"/>
              <a:t> </a:t>
            </a:r>
            <a:r>
              <a:rPr lang="tr-TR" sz="1600" dirty="0" err="1"/>
              <a:t>social</a:t>
            </a:r>
            <a:r>
              <a:rPr lang="tr-TR" sz="1600" dirty="0"/>
              <a:t> </a:t>
            </a:r>
            <a:r>
              <a:rPr lang="tr-TR" sz="1600" dirty="0" err="1"/>
              <a:t>representations</a:t>
            </a:r>
            <a:r>
              <a:rPr lang="tr-TR" sz="1600" dirty="0"/>
              <a:t> of </a:t>
            </a:r>
            <a:r>
              <a:rPr lang="tr-TR" sz="1600" dirty="0" err="1"/>
              <a:t>the</a:t>
            </a:r>
            <a:r>
              <a:rPr lang="tr-TR" sz="1600" dirty="0"/>
              <a:t> </a:t>
            </a:r>
            <a:r>
              <a:rPr lang="tr-TR" sz="1600" dirty="0" err="1"/>
              <a:t>social</a:t>
            </a:r>
            <a:r>
              <a:rPr lang="tr-TR" sz="1600" dirty="0"/>
              <a:t> </a:t>
            </a:r>
            <a:r>
              <a:rPr lang="tr-TR" sz="1600" dirty="0" err="1"/>
              <a:t>mind</a:t>
            </a:r>
            <a:r>
              <a:rPr lang="tr-TR" sz="1600" dirty="0"/>
              <a:t>, </a:t>
            </a:r>
            <a:r>
              <a:rPr lang="tr-TR" sz="1600" dirty="0" err="1"/>
              <a:t>which</a:t>
            </a:r>
            <a:r>
              <a:rPr lang="tr-TR" sz="1600" dirty="0"/>
              <a:t> </a:t>
            </a:r>
            <a:r>
              <a:rPr lang="tr-TR" sz="1600" dirty="0" err="1"/>
              <a:t>also</a:t>
            </a:r>
            <a:r>
              <a:rPr lang="tr-TR" sz="1600" dirty="0"/>
              <a:t> </a:t>
            </a:r>
            <a:r>
              <a:rPr lang="tr-TR" sz="1600" dirty="0" err="1"/>
              <a:t>relate</a:t>
            </a:r>
            <a:r>
              <a:rPr lang="tr-TR" sz="1600" dirty="0"/>
              <a:t> </a:t>
            </a:r>
            <a:r>
              <a:rPr lang="tr-TR" sz="1600" dirty="0" err="1"/>
              <a:t>the</a:t>
            </a:r>
            <a:r>
              <a:rPr lang="tr-TR" sz="1600" dirty="0"/>
              <a:t> </a:t>
            </a:r>
            <a:r>
              <a:rPr lang="tr-TR" sz="1600" dirty="0" err="1"/>
              <a:t>individual</a:t>
            </a:r>
            <a:r>
              <a:rPr lang="tr-TR" sz="1600" dirty="0"/>
              <a:t> </a:t>
            </a:r>
            <a:r>
              <a:rPr lang="tr-TR" sz="1600" dirty="0" err="1"/>
              <a:t>and</a:t>
            </a:r>
            <a:r>
              <a:rPr lang="tr-TR" sz="1600" dirty="0"/>
              <a:t> </a:t>
            </a:r>
            <a:r>
              <a:rPr lang="tr-TR" sz="1600" dirty="0" err="1"/>
              <a:t>the</a:t>
            </a:r>
            <a:r>
              <a:rPr lang="tr-TR" sz="1600" dirty="0"/>
              <a:t> </a:t>
            </a:r>
            <a:r>
              <a:rPr lang="tr-TR" sz="1600" dirty="0" err="1"/>
              <a:t>social</a:t>
            </a:r>
            <a:r>
              <a:rPr lang="tr-TR" sz="1600" dirty="0"/>
              <a:t>, </a:t>
            </a:r>
            <a:r>
              <a:rPr lang="tr-TR" sz="1600" dirty="0" err="1"/>
              <a:t>and</a:t>
            </a:r>
            <a:r>
              <a:rPr lang="tr-TR" sz="1600" dirty="0"/>
              <a:t> </a:t>
            </a:r>
            <a:r>
              <a:rPr lang="tr-TR" sz="1600" dirty="0" err="1"/>
              <a:t>the</a:t>
            </a:r>
            <a:r>
              <a:rPr lang="tr-TR" sz="1600" dirty="0"/>
              <a:t> </a:t>
            </a:r>
            <a:r>
              <a:rPr lang="tr-TR" sz="1600" dirty="0" err="1"/>
              <a:t>micro</a:t>
            </a:r>
            <a:r>
              <a:rPr lang="tr-TR" sz="1600" dirty="0"/>
              <a:t>- </a:t>
            </a:r>
            <a:r>
              <a:rPr lang="tr-TR" sz="1600" dirty="0" err="1"/>
              <a:t>and</a:t>
            </a:r>
            <a:r>
              <a:rPr lang="tr-TR" sz="1600" dirty="0"/>
              <a:t> </a:t>
            </a:r>
            <a:r>
              <a:rPr lang="tr-TR" sz="1600" dirty="0" err="1"/>
              <a:t>the</a:t>
            </a:r>
            <a:r>
              <a:rPr lang="tr-TR" sz="1600" dirty="0"/>
              <a:t> </a:t>
            </a:r>
            <a:r>
              <a:rPr lang="tr-TR" sz="1600" dirty="0" err="1"/>
              <a:t>macro-levels</a:t>
            </a:r>
            <a:r>
              <a:rPr lang="tr-TR" sz="1600" dirty="0"/>
              <a:t> of </a:t>
            </a:r>
            <a:r>
              <a:rPr lang="tr-TR" sz="1600" dirty="0" err="1"/>
              <a:t>social</a:t>
            </a:r>
            <a:r>
              <a:rPr lang="tr-TR" sz="1600" dirty="0"/>
              <a:t> </a:t>
            </a:r>
            <a:r>
              <a:rPr lang="tr-TR" sz="1600" dirty="0" err="1"/>
              <a:t>structure</a:t>
            </a:r>
            <a:r>
              <a:rPr lang="tr-TR" sz="1600" dirty="0"/>
              <a:t>. </a:t>
            </a:r>
            <a:r>
              <a:rPr lang="tr-TR" sz="1600" dirty="0" err="1"/>
              <a:t>Finally</a:t>
            </a:r>
            <a:r>
              <a:rPr lang="tr-TR" sz="1600" dirty="0"/>
              <a:t>, </a:t>
            </a:r>
            <a:r>
              <a:rPr lang="tr-TR" sz="1600" dirty="0" err="1"/>
              <a:t>the</a:t>
            </a:r>
            <a:r>
              <a:rPr lang="tr-TR" sz="1600" dirty="0"/>
              <a:t> </a:t>
            </a:r>
            <a:r>
              <a:rPr lang="tr-TR" sz="1600" dirty="0" err="1"/>
              <a:t>argu</a:t>
            </a:r>
            <a:r>
              <a:rPr lang="tr-TR" sz="1600" dirty="0"/>
              <a:t>- </a:t>
            </a:r>
            <a:r>
              <a:rPr lang="tr-TR" sz="1600" dirty="0" err="1"/>
              <a:t>ment</a:t>
            </a:r>
            <a:r>
              <a:rPr lang="tr-TR" sz="1600" dirty="0"/>
              <a:t> is </a:t>
            </a:r>
            <a:r>
              <a:rPr lang="tr-TR" sz="1600" dirty="0" err="1"/>
              <a:t>illustrated</a:t>
            </a:r>
            <a:r>
              <a:rPr lang="tr-TR" sz="1600" dirty="0"/>
              <a:t> </a:t>
            </a:r>
            <a:r>
              <a:rPr lang="tr-TR" sz="1600" dirty="0" err="1"/>
              <a:t>with</a:t>
            </a:r>
            <a:r>
              <a:rPr lang="tr-TR" sz="1600" dirty="0"/>
              <a:t> an </a:t>
            </a:r>
            <a:r>
              <a:rPr lang="tr-TR" sz="1600" dirty="0" err="1"/>
              <a:t>analysis</a:t>
            </a:r>
            <a:r>
              <a:rPr lang="tr-TR" sz="1600" dirty="0"/>
              <a:t> of </a:t>
            </a:r>
            <a:r>
              <a:rPr lang="tr-TR" sz="1600" dirty="0" err="1"/>
              <a:t>parliamentary</a:t>
            </a:r>
            <a:r>
              <a:rPr lang="tr-TR" sz="1600" dirty="0"/>
              <a:t> </a:t>
            </a:r>
            <a:r>
              <a:rPr lang="tr-TR" sz="1600" dirty="0" err="1"/>
              <a:t>debates</a:t>
            </a:r>
            <a:r>
              <a:rPr lang="tr-TR" sz="1600" dirty="0"/>
              <a:t> </a:t>
            </a:r>
            <a:r>
              <a:rPr lang="tr-TR" sz="1600" dirty="0" err="1"/>
              <a:t>about</a:t>
            </a:r>
            <a:r>
              <a:rPr lang="tr-TR" sz="1600" dirty="0"/>
              <a:t> </a:t>
            </a:r>
            <a:r>
              <a:rPr lang="tr-TR" sz="1600" dirty="0" err="1"/>
              <a:t>ethnic</a:t>
            </a:r>
            <a:r>
              <a:rPr lang="tr-TR" sz="1600" dirty="0"/>
              <a:t> </a:t>
            </a:r>
            <a:r>
              <a:rPr lang="tr-TR" sz="1600" dirty="0" err="1"/>
              <a:t>affairs</a:t>
            </a:r>
            <a:r>
              <a:rPr lang="tr-TR" sz="1600" dirty="0"/>
              <a:t>.</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40343176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r>
              <a:rPr lang="tr-TR" sz="1600" b="1" dirty="0" err="1"/>
              <a:t>Altınkamış</a:t>
            </a:r>
            <a:r>
              <a:rPr lang="tr-TR" sz="1600" b="1" dirty="0"/>
              <a:t>, F. ve Altan, A. (2016). 'Türkçede İlgi Tümceciklerinin Edinimine Kullanım Temelli Bir Yaklaşım'. Dilbilim Araştırmaları Dergisi (1): 17-38.</a:t>
            </a:r>
            <a:endParaRPr lang="en-US" sz="1600" b="1" dirty="0"/>
          </a:p>
          <a:p>
            <a:pPr algn="just"/>
            <a:endParaRPr lang="en-US" sz="1600" b="1" dirty="0"/>
          </a:p>
          <a:p>
            <a:pPr marL="0" indent="0" algn="just">
              <a:buNone/>
            </a:pPr>
            <a:r>
              <a:rPr lang="tr-TR" sz="1600" dirty="0"/>
              <a:t>Daha önce birçok farklı dilde yapılan çalışmalar ilgi tümceciklerinin ediniminin geç olduğunu ve bunun dilbilimsel karmaşıklığın bir göstergesi olduğunu ortaya koymuştur. Bu çalışma, Türkçedeki ilgi tümceciklerinin edinimi konusuna kullanım temelli bir çerçevede yaklaşmaktadır. Bu bağlamda, anne ve çocuk arasındaki doğal konuşma verilerinden oluşan üç farklı </a:t>
            </a:r>
            <a:r>
              <a:rPr lang="tr-TR" sz="1600" dirty="0" err="1"/>
              <a:t>veritabanı</a:t>
            </a:r>
            <a:r>
              <a:rPr lang="tr-TR" sz="1600" dirty="0"/>
              <a:t> (170 kayıt) incelenmiştir. Bu </a:t>
            </a:r>
            <a:r>
              <a:rPr lang="tr-TR" sz="1600" dirty="0" err="1"/>
              <a:t>veritabanında</a:t>
            </a:r>
            <a:r>
              <a:rPr lang="tr-TR" sz="1600" dirty="0"/>
              <a:t> yer alan çocukların yaş aralıkları 02;00-03;06, 01;00-02;04 ve 00;09-02;09’dır. Analizler hem çocukların konuşmalarında hem de annelerin çocuğa yönelik konuşmalarında ilgi tümcecikleri kullanımının oldukça nadir olduğunun altını çizmektedir. Daha önceki çalışmalarda ilgi tümceciklerinin dilbilimsel karmaşıklığı çocuklar tarafından geç edinimlerinin sebebi olarak belirtilmişken, bu çalışmanın sonuçları çocuğa yönelik girdilerde bu yapıların azlığının da bu yapıların geç ediniminin ve çocuklar tarafından az kullanımının bir öngörücüsü olduğunu ortaya koymaktadır. Bulgular, kullanım olarak benzer olan ve </a:t>
            </a:r>
            <a:r>
              <a:rPr lang="tr-TR" sz="1600" dirty="0" err="1"/>
              <a:t>biçimbilimsel</a:t>
            </a:r>
            <a:r>
              <a:rPr lang="tr-TR" sz="1600" dirty="0"/>
              <a:t> ve sözdizimsel olarak daha basit olan başka yapıların dilde </a:t>
            </a:r>
            <a:r>
              <a:rPr lang="tr-TR" sz="1600" dirty="0" err="1"/>
              <a:t>varolmasının</a:t>
            </a:r>
            <a:r>
              <a:rPr lang="tr-TR" sz="1600" dirty="0"/>
              <a:t> da </a:t>
            </a:r>
            <a:r>
              <a:rPr lang="tr-TR" sz="1600" dirty="0" err="1"/>
              <a:t>gözönüne</a:t>
            </a:r>
            <a:r>
              <a:rPr lang="tr-TR" sz="1600" dirty="0"/>
              <a:t> alınması gereken önemli bir husus olduğunu vurgulamaktadır. </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1469341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r>
              <a:rPr lang="tr-TR" sz="1600" b="1" dirty="0" err="1"/>
              <a:t>Eigsti</a:t>
            </a:r>
            <a:r>
              <a:rPr lang="tr-TR" sz="1600" b="1" dirty="0"/>
              <a:t>, M., </a:t>
            </a:r>
            <a:r>
              <a:rPr lang="tr-TR" sz="1600" b="1" dirty="0" err="1"/>
              <a:t>Marchena</a:t>
            </a:r>
            <a:r>
              <a:rPr lang="tr-TR" sz="1600" b="1" dirty="0"/>
              <a:t>, de A.B., </a:t>
            </a:r>
            <a:r>
              <a:rPr lang="tr-TR" sz="1600" b="1" dirty="0" err="1"/>
              <a:t>Schuh</a:t>
            </a:r>
            <a:r>
              <a:rPr lang="tr-TR" sz="1600" b="1" dirty="0"/>
              <a:t>, J. ve </a:t>
            </a:r>
            <a:r>
              <a:rPr lang="tr-TR" sz="1600" b="1" dirty="0" err="1"/>
              <a:t>Kelley</a:t>
            </a:r>
            <a:r>
              <a:rPr lang="tr-TR" sz="1600" b="1" dirty="0"/>
              <a:t>, E.A. (2011). 'Language </a:t>
            </a:r>
            <a:r>
              <a:rPr lang="tr-TR" sz="1600" b="1" dirty="0" err="1"/>
              <a:t>acquisition</a:t>
            </a:r>
            <a:r>
              <a:rPr lang="tr-TR" sz="1600" b="1" dirty="0"/>
              <a:t> in </a:t>
            </a:r>
            <a:r>
              <a:rPr lang="tr-TR" sz="1600" b="1" dirty="0" err="1"/>
              <a:t>autism</a:t>
            </a:r>
            <a:r>
              <a:rPr lang="tr-TR" sz="1600" b="1" dirty="0"/>
              <a:t> </a:t>
            </a:r>
            <a:r>
              <a:rPr lang="tr-TR" sz="1600" b="1" dirty="0" err="1"/>
              <a:t>spectrum</a:t>
            </a:r>
            <a:r>
              <a:rPr lang="tr-TR" sz="1600" b="1" dirty="0"/>
              <a:t> </a:t>
            </a:r>
            <a:r>
              <a:rPr lang="tr-TR" sz="1600" b="1" dirty="0" err="1"/>
              <a:t>disorders</a:t>
            </a:r>
            <a:r>
              <a:rPr lang="tr-TR" sz="1600" b="1" dirty="0"/>
              <a:t>: A </a:t>
            </a:r>
            <a:r>
              <a:rPr lang="tr-TR" sz="1600" b="1" dirty="0" err="1"/>
              <a:t>developmental</a:t>
            </a:r>
            <a:r>
              <a:rPr lang="tr-TR" sz="1600" b="1" dirty="0"/>
              <a:t> </a:t>
            </a:r>
            <a:r>
              <a:rPr lang="tr-TR" sz="1600" b="1" dirty="0" err="1"/>
              <a:t>review</a:t>
            </a:r>
            <a:r>
              <a:rPr lang="tr-TR" sz="1600" b="1" dirty="0"/>
              <a:t>'. </a:t>
            </a:r>
            <a:r>
              <a:rPr lang="tr-TR" sz="1600" b="1" dirty="0" err="1"/>
              <a:t>Research</a:t>
            </a:r>
            <a:r>
              <a:rPr lang="tr-TR" sz="1600" b="1" dirty="0"/>
              <a:t> in </a:t>
            </a:r>
            <a:r>
              <a:rPr lang="tr-TR" sz="1600" b="1" dirty="0" err="1"/>
              <a:t>Autism</a:t>
            </a:r>
            <a:r>
              <a:rPr lang="tr-TR" sz="1600" b="1" dirty="0"/>
              <a:t> </a:t>
            </a:r>
            <a:r>
              <a:rPr lang="tr-TR" sz="1600" b="1" dirty="0" err="1"/>
              <a:t>Spectrum</a:t>
            </a:r>
            <a:r>
              <a:rPr lang="tr-TR" sz="1600" b="1" dirty="0"/>
              <a:t> </a:t>
            </a:r>
            <a:r>
              <a:rPr lang="tr-TR" sz="1600" b="1" dirty="0" err="1"/>
              <a:t>Disorders</a:t>
            </a:r>
            <a:r>
              <a:rPr lang="tr-TR" sz="1600" b="1" dirty="0"/>
              <a:t> 5(2):681-691</a:t>
            </a:r>
            <a:r>
              <a:rPr lang="tr-TR" sz="1600" b="1" dirty="0" smtClean="0"/>
              <a:t>.</a:t>
            </a:r>
          </a:p>
          <a:p>
            <a:pPr algn="just"/>
            <a:endParaRPr lang="en-US" sz="1600" b="1" dirty="0"/>
          </a:p>
          <a:p>
            <a:pPr marL="0" indent="0" algn="just">
              <a:buNone/>
            </a:pPr>
            <a:r>
              <a:rPr lang="tr-TR" sz="1600" dirty="0" err="1"/>
              <a:t>This</a:t>
            </a:r>
            <a:r>
              <a:rPr lang="tr-TR" sz="1600" dirty="0"/>
              <a:t> </a:t>
            </a:r>
            <a:r>
              <a:rPr lang="tr-TR" sz="1600" dirty="0" err="1"/>
              <a:t>paper</a:t>
            </a:r>
            <a:r>
              <a:rPr lang="tr-TR" sz="1600" dirty="0"/>
              <a:t> </a:t>
            </a:r>
            <a:r>
              <a:rPr lang="tr-TR" sz="1600" dirty="0" err="1"/>
              <a:t>reviews</a:t>
            </a:r>
            <a:r>
              <a:rPr lang="tr-TR" sz="1600" dirty="0"/>
              <a:t> </a:t>
            </a:r>
            <a:r>
              <a:rPr lang="tr-TR" sz="1600" dirty="0" err="1"/>
              <a:t>the</a:t>
            </a:r>
            <a:r>
              <a:rPr lang="tr-TR" sz="1600" dirty="0"/>
              <a:t> </a:t>
            </a:r>
            <a:r>
              <a:rPr lang="tr-TR" sz="1600" dirty="0" err="1"/>
              <a:t>complex</a:t>
            </a:r>
            <a:r>
              <a:rPr lang="tr-TR" sz="1600" dirty="0"/>
              <a:t> </a:t>
            </a:r>
            <a:r>
              <a:rPr lang="tr-TR" sz="1600" dirty="0" err="1"/>
              <a:t>literature</a:t>
            </a:r>
            <a:r>
              <a:rPr lang="tr-TR" sz="1600" dirty="0"/>
              <a:t> on </a:t>
            </a:r>
            <a:r>
              <a:rPr lang="tr-TR" sz="1600" dirty="0" err="1"/>
              <a:t>language</a:t>
            </a:r>
            <a:r>
              <a:rPr lang="tr-TR" sz="1600" dirty="0"/>
              <a:t> </a:t>
            </a:r>
            <a:r>
              <a:rPr lang="tr-TR" sz="1600" dirty="0" err="1"/>
              <a:t>acquisition</a:t>
            </a:r>
            <a:r>
              <a:rPr lang="tr-TR" sz="1600" dirty="0"/>
              <a:t> in </a:t>
            </a:r>
            <a:r>
              <a:rPr lang="tr-TR" sz="1600" dirty="0" err="1"/>
              <a:t>the</a:t>
            </a:r>
            <a:r>
              <a:rPr lang="tr-TR" sz="1600" dirty="0"/>
              <a:t> </a:t>
            </a:r>
            <a:r>
              <a:rPr lang="tr-TR" sz="1600" dirty="0" err="1"/>
              <a:t>autism</a:t>
            </a:r>
            <a:r>
              <a:rPr lang="tr-TR" sz="1600" dirty="0"/>
              <a:t> </a:t>
            </a:r>
            <a:r>
              <a:rPr lang="tr-TR" sz="1600" dirty="0" err="1"/>
              <a:t>spectrum</a:t>
            </a:r>
            <a:r>
              <a:rPr lang="tr-TR" sz="1600" dirty="0"/>
              <a:t> </a:t>
            </a:r>
            <a:r>
              <a:rPr lang="tr-TR" sz="1600" dirty="0" err="1"/>
              <a:t>disorders</a:t>
            </a:r>
            <a:r>
              <a:rPr lang="tr-TR" sz="1600" dirty="0"/>
              <a:t> (ASD). </a:t>
            </a:r>
            <a:r>
              <a:rPr lang="tr-TR" sz="1600" dirty="0" err="1"/>
              <a:t>Because</a:t>
            </a:r>
            <a:r>
              <a:rPr lang="tr-TR" sz="1600" dirty="0"/>
              <a:t> of </a:t>
            </a:r>
            <a:r>
              <a:rPr lang="tr-TR" sz="1600" dirty="0" err="1"/>
              <a:t>the</a:t>
            </a:r>
            <a:r>
              <a:rPr lang="tr-TR" sz="1600" dirty="0"/>
              <a:t> </a:t>
            </a:r>
            <a:r>
              <a:rPr lang="tr-TR" sz="1600" dirty="0" err="1"/>
              <a:t>high</a:t>
            </a:r>
            <a:r>
              <a:rPr lang="tr-TR" sz="1600" dirty="0"/>
              <a:t> </a:t>
            </a:r>
            <a:r>
              <a:rPr lang="tr-TR" sz="1600" dirty="0" err="1"/>
              <a:t>degree</a:t>
            </a:r>
            <a:r>
              <a:rPr lang="tr-TR" sz="1600" dirty="0"/>
              <a:t> of </a:t>
            </a:r>
            <a:r>
              <a:rPr lang="tr-TR" sz="1600" dirty="0" err="1"/>
              <a:t>interest</a:t>
            </a:r>
            <a:r>
              <a:rPr lang="tr-TR" sz="1600" dirty="0"/>
              <a:t> in ASD in </a:t>
            </a:r>
            <a:r>
              <a:rPr lang="tr-TR" sz="1600" dirty="0" err="1"/>
              <a:t>the</a:t>
            </a:r>
            <a:r>
              <a:rPr lang="tr-TR" sz="1600" dirty="0"/>
              <a:t> </a:t>
            </a:r>
            <a:r>
              <a:rPr lang="tr-TR" sz="1600" dirty="0" err="1"/>
              <a:t>past</a:t>
            </a:r>
            <a:r>
              <a:rPr lang="tr-TR" sz="1600" dirty="0"/>
              <a:t> </a:t>
            </a:r>
            <a:r>
              <a:rPr lang="tr-TR" sz="1600" dirty="0" err="1"/>
              <a:t>decade</a:t>
            </a:r>
            <a:r>
              <a:rPr lang="tr-TR" sz="1600" dirty="0"/>
              <a:t>, </a:t>
            </a:r>
            <a:r>
              <a:rPr lang="tr-TR" sz="1600" dirty="0" err="1"/>
              <a:t>the</a:t>
            </a:r>
            <a:r>
              <a:rPr lang="tr-TR" sz="1600" dirty="0"/>
              <a:t> </a:t>
            </a:r>
            <a:r>
              <a:rPr lang="tr-TR" sz="1600" dirty="0" err="1"/>
              <a:t>field</a:t>
            </a:r>
            <a:r>
              <a:rPr lang="tr-TR" sz="1600" dirty="0"/>
              <a:t> has </a:t>
            </a:r>
            <a:r>
              <a:rPr lang="tr-TR" sz="1600" dirty="0" err="1"/>
              <a:t>been</a:t>
            </a:r>
            <a:r>
              <a:rPr lang="tr-TR" sz="1600" dirty="0"/>
              <a:t> </a:t>
            </a:r>
            <a:r>
              <a:rPr lang="tr-TR" sz="1600" dirty="0" err="1"/>
              <a:t>changing</a:t>
            </a:r>
            <a:r>
              <a:rPr lang="tr-TR" sz="1600" dirty="0"/>
              <a:t> </a:t>
            </a:r>
            <a:r>
              <a:rPr lang="tr-TR" sz="1600" dirty="0" err="1"/>
              <a:t>rapidly</a:t>
            </a:r>
            <a:r>
              <a:rPr lang="tr-TR" sz="1600" dirty="0"/>
              <a:t>, </a:t>
            </a:r>
            <a:r>
              <a:rPr lang="tr-TR" sz="1600" dirty="0" err="1"/>
              <a:t>with</a:t>
            </a:r>
            <a:r>
              <a:rPr lang="tr-TR" sz="1600" dirty="0"/>
              <a:t> </a:t>
            </a:r>
            <a:r>
              <a:rPr lang="tr-TR" sz="1600" dirty="0" err="1"/>
              <a:t>progress</a:t>
            </a:r>
            <a:r>
              <a:rPr lang="tr-TR" sz="1600" dirty="0"/>
              <a:t> in </a:t>
            </a:r>
            <a:r>
              <a:rPr lang="tr-TR" sz="1600" dirty="0" err="1"/>
              <a:t>both</a:t>
            </a:r>
            <a:r>
              <a:rPr lang="tr-TR" sz="1600" dirty="0"/>
              <a:t> </a:t>
            </a:r>
            <a:r>
              <a:rPr lang="tr-TR" sz="1600" dirty="0" err="1"/>
              <a:t>basic</a:t>
            </a:r>
            <a:r>
              <a:rPr lang="tr-TR" sz="1600" dirty="0"/>
              <a:t> </a:t>
            </a:r>
            <a:r>
              <a:rPr lang="tr-TR" sz="1600" dirty="0" err="1"/>
              <a:t>science</a:t>
            </a:r>
            <a:r>
              <a:rPr lang="tr-TR" sz="1600" dirty="0"/>
              <a:t> </a:t>
            </a:r>
            <a:r>
              <a:rPr lang="tr-TR" sz="1600" dirty="0" err="1"/>
              <a:t>and</a:t>
            </a:r>
            <a:r>
              <a:rPr lang="tr-TR" sz="1600" dirty="0"/>
              <a:t> </a:t>
            </a:r>
            <a:r>
              <a:rPr lang="tr-TR" sz="1600" dirty="0" err="1"/>
              <a:t>applied</a:t>
            </a:r>
            <a:r>
              <a:rPr lang="tr-TR" sz="1600" dirty="0"/>
              <a:t> </a:t>
            </a:r>
            <a:r>
              <a:rPr lang="tr-TR" sz="1600" dirty="0" err="1"/>
              <a:t>clinical</a:t>
            </a:r>
            <a:r>
              <a:rPr lang="tr-TR" sz="1600" dirty="0"/>
              <a:t> </a:t>
            </a:r>
            <a:r>
              <a:rPr lang="tr-TR" sz="1600" dirty="0" err="1"/>
              <a:t>areas</a:t>
            </a:r>
            <a:r>
              <a:rPr lang="tr-TR" sz="1600" dirty="0"/>
              <a:t>. </a:t>
            </a:r>
            <a:r>
              <a:rPr lang="tr-TR" sz="1600" dirty="0" err="1"/>
              <a:t>In</a:t>
            </a:r>
            <a:r>
              <a:rPr lang="tr-TR" sz="1600" dirty="0"/>
              <a:t> </a:t>
            </a:r>
            <a:r>
              <a:rPr lang="tr-TR" sz="1600" dirty="0" err="1"/>
              <a:t>addition</a:t>
            </a:r>
            <a:r>
              <a:rPr lang="tr-TR" sz="1600" dirty="0"/>
              <a:t>, </a:t>
            </a:r>
            <a:r>
              <a:rPr lang="tr-TR" sz="1600" dirty="0" err="1"/>
              <a:t>psycholinguistically-trained</a:t>
            </a:r>
            <a:r>
              <a:rPr lang="tr-TR" sz="1600" dirty="0"/>
              <a:t> </a:t>
            </a:r>
            <a:r>
              <a:rPr lang="tr-TR" sz="1600" dirty="0" err="1"/>
              <a:t>researchers</a:t>
            </a:r>
            <a:r>
              <a:rPr lang="tr-TR" sz="1600" dirty="0"/>
              <a:t> </a:t>
            </a:r>
            <a:r>
              <a:rPr lang="tr-TR" sz="1600" dirty="0" err="1"/>
              <a:t>have</a:t>
            </a:r>
            <a:r>
              <a:rPr lang="tr-TR" sz="1600" dirty="0"/>
              <a:t> </a:t>
            </a:r>
            <a:r>
              <a:rPr lang="tr-TR" sz="1600" dirty="0" err="1"/>
              <a:t>increasingly</a:t>
            </a:r>
            <a:r>
              <a:rPr lang="tr-TR" sz="1600" dirty="0"/>
              <a:t> </a:t>
            </a:r>
            <a:r>
              <a:rPr lang="tr-TR" sz="1600" dirty="0" err="1"/>
              <a:t>begun</a:t>
            </a:r>
            <a:r>
              <a:rPr lang="tr-TR" sz="1600" dirty="0"/>
              <a:t> </a:t>
            </a:r>
            <a:r>
              <a:rPr lang="tr-TR" sz="1600" dirty="0" err="1"/>
              <a:t>to</a:t>
            </a:r>
            <a:r>
              <a:rPr lang="tr-TR" sz="1600" dirty="0"/>
              <a:t> test </a:t>
            </a:r>
            <a:r>
              <a:rPr lang="tr-TR" sz="1600" dirty="0" err="1"/>
              <a:t>theories</a:t>
            </a:r>
            <a:r>
              <a:rPr lang="tr-TR" sz="1600" dirty="0"/>
              <a:t> of </a:t>
            </a:r>
            <a:r>
              <a:rPr lang="tr-TR" sz="1600" dirty="0" err="1"/>
              <a:t>language</a:t>
            </a:r>
            <a:r>
              <a:rPr lang="tr-TR" sz="1600" dirty="0"/>
              <a:t> </a:t>
            </a:r>
            <a:r>
              <a:rPr lang="tr-TR" sz="1600" dirty="0" err="1"/>
              <a:t>acquisition</a:t>
            </a:r>
            <a:r>
              <a:rPr lang="tr-TR" sz="1600" dirty="0"/>
              <a:t> in </a:t>
            </a:r>
            <a:r>
              <a:rPr lang="tr-TR" sz="1600" dirty="0" err="1"/>
              <a:t>studies</a:t>
            </a:r>
            <a:r>
              <a:rPr lang="tr-TR" sz="1600" dirty="0"/>
              <a:t> of ASD, </a:t>
            </a:r>
            <a:r>
              <a:rPr lang="tr-TR" sz="1600" dirty="0" err="1"/>
              <a:t>because</a:t>
            </a:r>
            <a:r>
              <a:rPr lang="tr-TR" sz="1600" dirty="0"/>
              <a:t> it is </a:t>
            </a:r>
            <a:r>
              <a:rPr lang="tr-TR" sz="1600" dirty="0" err="1"/>
              <a:t>characterized</a:t>
            </a:r>
            <a:r>
              <a:rPr lang="tr-TR" sz="1600" dirty="0"/>
              <a:t> </a:t>
            </a:r>
            <a:r>
              <a:rPr lang="tr-TR" sz="1600" dirty="0" err="1"/>
              <a:t>by</a:t>
            </a:r>
            <a:r>
              <a:rPr lang="tr-TR" sz="1600" dirty="0"/>
              <a:t> </a:t>
            </a:r>
            <a:r>
              <a:rPr lang="tr-TR" sz="1600" dirty="0" err="1"/>
              <a:t>meaningful</a:t>
            </a:r>
            <a:r>
              <a:rPr lang="tr-TR" sz="1600" dirty="0"/>
              <a:t> </a:t>
            </a:r>
            <a:r>
              <a:rPr lang="tr-TR" sz="1600" dirty="0" err="1"/>
              <a:t>differences</a:t>
            </a:r>
            <a:r>
              <a:rPr lang="tr-TR" sz="1600" dirty="0"/>
              <a:t> in </a:t>
            </a:r>
            <a:r>
              <a:rPr lang="tr-TR" sz="1600" dirty="0" err="1"/>
              <a:t>ability</a:t>
            </a:r>
            <a:r>
              <a:rPr lang="tr-TR" sz="1600" dirty="0"/>
              <a:t> </a:t>
            </a:r>
            <a:r>
              <a:rPr lang="tr-TR" sz="1600" dirty="0" err="1"/>
              <a:t>across</a:t>
            </a:r>
            <a:r>
              <a:rPr lang="tr-TR" sz="1600" dirty="0"/>
              <a:t> a </a:t>
            </a:r>
            <a:r>
              <a:rPr lang="tr-TR" sz="1600" dirty="0" err="1"/>
              <a:t>wide</a:t>
            </a:r>
            <a:r>
              <a:rPr lang="tr-TR" sz="1600" dirty="0"/>
              <a:t> </a:t>
            </a:r>
            <a:r>
              <a:rPr lang="tr-TR" sz="1600" dirty="0" err="1"/>
              <a:t>range</a:t>
            </a:r>
            <a:r>
              <a:rPr lang="tr-TR" sz="1600" dirty="0"/>
              <a:t> of </a:t>
            </a:r>
            <a:r>
              <a:rPr lang="tr-TR" sz="1600" dirty="0" err="1"/>
              <a:t>language</a:t>
            </a:r>
            <a:r>
              <a:rPr lang="tr-TR" sz="1600" dirty="0"/>
              <a:t>, </a:t>
            </a:r>
            <a:r>
              <a:rPr lang="tr-TR" sz="1600" dirty="0" err="1"/>
              <a:t>social</a:t>
            </a:r>
            <a:r>
              <a:rPr lang="tr-TR" sz="1600" dirty="0"/>
              <a:t>, </a:t>
            </a:r>
            <a:r>
              <a:rPr lang="tr-TR" sz="1600" dirty="0" err="1"/>
              <a:t>and</a:t>
            </a:r>
            <a:r>
              <a:rPr lang="tr-TR" sz="1600" dirty="0"/>
              <a:t> </a:t>
            </a:r>
            <a:r>
              <a:rPr lang="tr-TR" sz="1600" dirty="0" err="1"/>
              <a:t>cognitive</a:t>
            </a:r>
            <a:r>
              <a:rPr lang="tr-TR" sz="1600" dirty="0"/>
              <a:t> </a:t>
            </a:r>
            <a:r>
              <a:rPr lang="tr-TR" sz="1600" dirty="0" err="1"/>
              <a:t>domains</a:t>
            </a:r>
            <a:r>
              <a:rPr lang="tr-TR" sz="1600" dirty="0"/>
              <a:t>. As </a:t>
            </a:r>
            <a:r>
              <a:rPr lang="tr-TR" sz="1600" dirty="0" err="1"/>
              <a:t>such</a:t>
            </a:r>
            <a:r>
              <a:rPr lang="tr-TR" sz="1600" dirty="0"/>
              <a:t>, ASD has </a:t>
            </a:r>
            <a:r>
              <a:rPr lang="tr-TR" sz="1600" dirty="0" err="1"/>
              <a:t>served</a:t>
            </a:r>
            <a:r>
              <a:rPr lang="tr-TR" sz="1600" dirty="0"/>
              <a:t> as a “</a:t>
            </a:r>
            <a:r>
              <a:rPr lang="tr-TR" sz="1600" dirty="0" err="1"/>
              <a:t>natural</a:t>
            </a:r>
            <a:r>
              <a:rPr lang="tr-TR" sz="1600" dirty="0"/>
              <a:t> </a:t>
            </a:r>
            <a:r>
              <a:rPr lang="tr-TR" sz="1600" dirty="0" err="1"/>
              <a:t>laboratory</a:t>
            </a:r>
            <a:r>
              <a:rPr lang="tr-TR" sz="1600" dirty="0"/>
              <a:t>” in </a:t>
            </a:r>
            <a:r>
              <a:rPr lang="tr-TR" sz="1600" dirty="0" err="1"/>
              <a:t>which</a:t>
            </a:r>
            <a:r>
              <a:rPr lang="tr-TR" sz="1600" dirty="0"/>
              <a:t> </a:t>
            </a:r>
            <a:r>
              <a:rPr lang="tr-TR" sz="1600" dirty="0" err="1"/>
              <a:t>to</a:t>
            </a:r>
            <a:r>
              <a:rPr lang="tr-TR" sz="1600" dirty="0"/>
              <a:t> </a:t>
            </a:r>
            <a:r>
              <a:rPr lang="tr-TR" sz="1600" dirty="0" err="1"/>
              <a:t>explore</a:t>
            </a:r>
            <a:r>
              <a:rPr lang="tr-TR" sz="1600" dirty="0"/>
              <a:t> a </a:t>
            </a:r>
            <a:r>
              <a:rPr lang="tr-TR" sz="1600" dirty="0" err="1"/>
              <a:t>variety</a:t>
            </a:r>
            <a:r>
              <a:rPr lang="tr-TR" sz="1600" dirty="0"/>
              <a:t> of </a:t>
            </a:r>
            <a:r>
              <a:rPr lang="tr-TR" sz="1600" dirty="0" err="1"/>
              <a:t>theories</a:t>
            </a:r>
            <a:r>
              <a:rPr lang="tr-TR" sz="1600" dirty="0"/>
              <a:t> of </a:t>
            </a:r>
            <a:r>
              <a:rPr lang="tr-TR" sz="1600" dirty="0" err="1"/>
              <a:t>language</a:t>
            </a:r>
            <a:r>
              <a:rPr lang="tr-TR" sz="1600" dirty="0"/>
              <a:t> </a:t>
            </a:r>
            <a:r>
              <a:rPr lang="tr-TR" sz="1600" dirty="0" err="1"/>
              <a:t>acquisition</a:t>
            </a:r>
            <a:r>
              <a:rPr lang="tr-TR" sz="1600" dirty="0"/>
              <a:t>. </a:t>
            </a:r>
            <a:r>
              <a:rPr lang="tr-TR" sz="1600" dirty="0" err="1"/>
              <a:t>We</a:t>
            </a:r>
            <a:r>
              <a:rPr lang="tr-TR" sz="1600" dirty="0"/>
              <a:t> </a:t>
            </a:r>
            <a:r>
              <a:rPr lang="tr-TR" sz="1600" dirty="0" err="1"/>
              <a:t>provide</a:t>
            </a:r>
            <a:r>
              <a:rPr lang="tr-TR" sz="1600" dirty="0"/>
              <a:t> an </a:t>
            </a:r>
            <a:r>
              <a:rPr lang="tr-TR" sz="1600" dirty="0" err="1"/>
              <a:t>overview</a:t>
            </a:r>
            <a:r>
              <a:rPr lang="tr-TR" sz="1600" dirty="0"/>
              <a:t> of </a:t>
            </a:r>
            <a:r>
              <a:rPr lang="tr-TR" sz="1600" dirty="0" err="1"/>
              <a:t>the</a:t>
            </a:r>
            <a:r>
              <a:rPr lang="tr-TR" sz="1600" dirty="0"/>
              <a:t> </a:t>
            </a:r>
            <a:r>
              <a:rPr lang="tr-TR" sz="1600" dirty="0" err="1"/>
              <a:t>current</a:t>
            </a:r>
            <a:r>
              <a:rPr lang="tr-TR" sz="1600" dirty="0"/>
              <a:t> </a:t>
            </a:r>
            <a:r>
              <a:rPr lang="tr-TR" sz="1600" dirty="0" err="1"/>
              <a:t>state</a:t>
            </a:r>
            <a:r>
              <a:rPr lang="tr-TR" sz="1600" dirty="0"/>
              <a:t> of </a:t>
            </a:r>
            <a:r>
              <a:rPr lang="tr-TR" sz="1600" dirty="0" err="1"/>
              <a:t>knowledge</a:t>
            </a:r>
            <a:r>
              <a:rPr lang="tr-TR" sz="1600" dirty="0"/>
              <a:t> of </a:t>
            </a:r>
            <a:r>
              <a:rPr lang="tr-TR" sz="1600" dirty="0" err="1"/>
              <a:t>language</a:t>
            </a:r>
            <a:r>
              <a:rPr lang="tr-TR" sz="1600" dirty="0"/>
              <a:t> </a:t>
            </a:r>
            <a:r>
              <a:rPr lang="tr-TR" sz="1600" dirty="0" err="1"/>
              <a:t>acquisition</a:t>
            </a:r>
            <a:r>
              <a:rPr lang="tr-TR" sz="1600" dirty="0"/>
              <a:t> in </a:t>
            </a:r>
            <a:r>
              <a:rPr lang="tr-TR" sz="1600" dirty="0" err="1"/>
              <a:t>autism</a:t>
            </a:r>
            <a:r>
              <a:rPr lang="tr-TR" sz="1600" dirty="0"/>
              <a:t> </a:t>
            </a:r>
            <a:r>
              <a:rPr lang="tr-TR" sz="1600" dirty="0" err="1"/>
              <a:t>spectrum</a:t>
            </a:r>
            <a:r>
              <a:rPr lang="tr-TR" sz="1600" dirty="0"/>
              <a:t> </a:t>
            </a:r>
            <a:r>
              <a:rPr lang="tr-TR" sz="1600" dirty="0" err="1"/>
              <a:t>disorders</a:t>
            </a:r>
            <a:r>
              <a:rPr lang="tr-TR" sz="1600" dirty="0"/>
              <a:t>, </a:t>
            </a:r>
            <a:r>
              <a:rPr lang="tr-TR" sz="1600" dirty="0" err="1"/>
              <a:t>also</a:t>
            </a:r>
            <a:r>
              <a:rPr lang="tr-TR" sz="1600" dirty="0"/>
              <a:t> </a:t>
            </a:r>
            <a:r>
              <a:rPr lang="tr-TR" sz="1600" dirty="0" err="1"/>
              <a:t>noting</a:t>
            </a:r>
            <a:r>
              <a:rPr lang="tr-TR" sz="1600" dirty="0"/>
              <a:t> </a:t>
            </a:r>
            <a:r>
              <a:rPr lang="tr-TR" sz="1600" dirty="0" err="1"/>
              <a:t>gaps</a:t>
            </a:r>
            <a:r>
              <a:rPr lang="tr-TR" sz="1600" dirty="0"/>
              <a:t> in </a:t>
            </a:r>
            <a:r>
              <a:rPr lang="tr-TR" sz="1600" dirty="0" err="1"/>
              <a:t>our</a:t>
            </a:r>
            <a:r>
              <a:rPr lang="tr-TR" sz="1600" dirty="0"/>
              <a:t> </a:t>
            </a:r>
            <a:r>
              <a:rPr lang="tr-TR" sz="1600" dirty="0" err="1"/>
              <a:t>current</a:t>
            </a:r>
            <a:r>
              <a:rPr lang="tr-TR" sz="1600" dirty="0"/>
              <a:t> </a:t>
            </a:r>
            <a:r>
              <a:rPr lang="tr-TR" sz="1600" dirty="0" err="1"/>
              <a:t>knowledge</a:t>
            </a:r>
            <a:r>
              <a:rPr lang="tr-TR" sz="1600" dirty="0"/>
              <a:t>. </a:t>
            </a:r>
            <a:r>
              <a:rPr lang="tr-TR" sz="1600" dirty="0" err="1"/>
              <a:t>We</a:t>
            </a:r>
            <a:r>
              <a:rPr lang="tr-TR" sz="1600" dirty="0"/>
              <a:t> </a:t>
            </a:r>
            <a:r>
              <a:rPr lang="tr-TR" sz="1600" dirty="0" err="1"/>
              <a:t>also</a:t>
            </a:r>
            <a:r>
              <a:rPr lang="tr-TR" sz="1600" dirty="0"/>
              <a:t> </a:t>
            </a:r>
            <a:r>
              <a:rPr lang="tr-TR" sz="1600" dirty="0" err="1"/>
              <a:t>review</a:t>
            </a:r>
            <a:r>
              <a:rPr lang="tr-TR" sz="1600" dirty="0"/>
              <a:t> </a:t>
            </a:r>
            <a:r>
              <a:rPr lang="tr-TR" sz="1600" dirty="0" err="1"/>
              <a:t>implications</a:t>
            </a:r>
            <a:r>
              <a:rPr lang="tr-TR" sz="1600" dirty="0"/>
              <a:t> of </a:t>
            </a:r>
            <a:r>
              <a:rPr lang="tr-TR" sz="1600" dirty="0" err="1"/>
              <a:t>this</a:t>
            </a:r>
            <a:r>
              <a:rPr lang="tr-TR" sz="1600" dirty="0"/>
              <a:t> </a:t>
            </a:r>
            <a:r>
              <a:rPr lang="tr-TR" sz="1600" dirty="0" err="1"/>
              <a:t>work</a:t>
            </a:r>
            <a:r>
              <a:rPr lang="tr-TR" sz="1600" dirty="0"/>
              <a:t> </a:t>
            </a:r>
            <a:r>
              <a:rPr lang="tr-TR" sz="1600" dirty="0" err="1"/>
              <a:t>for</a:t>
            </a:r>
            <a:r>
              <a:rPr lang="tr-TR" sz="1600" dirty="0"/>
              <a:t> </a:t>
            </a:r>
            <a:r>
              <a:rPr lang="tr-TR" sz="1600" dirty="0" err="1"/>
              <a:t>theories</a:t>
            </a:r>
            <a:r>
              <a:rPr lang="tr-TR" sz="1600" dirty="0"/>
              <a:t> of </a:t>
            </a:r>
            <a:r>
              <a:rPr lang="tr-TR" sz="1600" dirty="0" err="1"/>
              <a:t>typical</a:t>
            </a:r>
            <a:r>
              <a:rPr lang="tr-TR" sz="1600" dirty="0"/>
              <a:t> </a:t>
            </a:r>
            <a:r>
              <a:rPr lang="tr-TR" sz="1600" dirty="0" err="1"/>
              <a:t>language</a:t>
            </a:r>
            <a:r>
              <a:rPr lang="tr-TR" sz="1600" dirty="0"/>
              <a:t> </a:t>
            </a:r>
            <a:r>
              <a:rPr lang="tr-TR" sz="1600" dirty="0" err="1"/>
              <a:t>acquisition</a:t>
            </a:r>
            <a:r>
              <a:rPr lang="tr-TR" sz="1600" dirty="0"/>
              <a:t>, </a:t>
            </a:r>
            <a:r>
              <a:rPr lang="tr-TR" sz="1600" dirty="0" err="1"/>
              <a:t>and</a:t>
            </a:r>
            <a:r>
              <a:rPr lang="tr-TR" sz="1600" dirty="0"/>
              <a:t> </a:t>
            </a:r>
            <a:r>
              <a:rPr lang="tr-TR" sz="1600" dirty="0" err="1"/>
              <a:t>discuss</a:t>
            </a:r>
            <a:r>
              <a:rPr lang="tr-TR" sz="1600" dirty="0"/>
              <a:t> </a:t>
            </a:r>
            <a:r>
              <a:rPr lang="tr-TR" sz="1600" dirty="0" err="1"/>
              <a:t>some</a:t>
            </a:r>
            <a:r>
              <a:rPr lang="tr-TR" sz="1600" dirty="0"/>
              <a:t> </a:t>
            </a:r>
            <a:r>
              <a:rPr lang="tr-TR" sz="1600" dirty="0" err="1"/>
              <a:t>promising</a:t>
            </a:r>
            <a:r>
              <a:rPr lang="tr-TR" sz="1600" dirty="0"/>
              <a:t> </a:t>
            </a:r>
            <a:r>
              <a:rPr lang="tr-TR" sz="1600" dirty="0" err="1"/>
              <a:t>future</a:t>
            </a:r>
            <a:r>
              <a:rPr lang="tr-TR" sz="1600" dirty="0"/>
              <a:t> </a:t>
            </a:r>
            <a:r>
              <a:rPr lang="tr-TR" sz="1600" dirty="0" err="1"/>
              <a:t>directions</a:t>
            </a:r>
            <a:r>
              <a:rPr lang="tr-TR" sz="1600" dirty="0"/>
              <a:t>. </a:t>
            </a:r>
            <a:r>
              <a:rPr lang="tr-TR" sz="1600" dirty="0" err="1"/>
              <a:t>While</a:t>
            </a:r>
            <a:r>
              <a:rPr lang="tr-TR" sz="1600" dirty="0"/>
              <a:t> </a:t>
            </a:r>
            <a:r>
              <a:rPr lang="tr-TR" sz="1600" dirty="0" err="1"/>
              <a:t>the</a:t>
            </a:r>
            <a:r>
              <a:rPr lang="tr-TR" sz="1600" dirty="0"/>
              <a:t> </a:t>
            </a:r>
            <a:r>
              <a:rPr lang="tr-TR" sz="1600" dirty="0" err="1"/>
              <a:t>pragmatic</a:t>
            </a:r>
            <a:r>
              <a:rPr lang="tr-TR" sz="1600" dirty="0"/>
              <a:t> </a:t>
            </a:r>
            <a:r>
              <a:rPr lang="tr-TR" sz="1600" dirty="0" err="1"/>
              <a:t>deficits</a:t>
            </a:r>
            <a:r>
              <a:rPr lang="tr-TR" sz="1600" dirty="0"/>
              <a:t> </a:t>
            </a:r>
            <a:r>
              <a:rPr lang="tr-TR" sz="1600" dirty="0" err="1"/>
              <a:t>that</a:t>
            </a:r>
            <a:r>
              <a:rPr lang="tr-TR" sz="1600" dirty="0"/>
              <a:t> </a:t>
            </a:r>
            <a:r>
              <a:rPr lang="tr-TR" sz="1600" dirty="0" err="1"/>
              <a:t>characterize</a:t>
            </a:r>
            <a:r>
              <a:rPr lang="tr-TR" sz="1600" dirty="0"/>
              <a:t> </a:t>
            </a:r>
            <a:r>
              <a:rPr lang="tr-TR" sz="1600" dirty="0" err="1"/>
              <a:t>autism</a:t>
            </a:r>
            <a:r>
              <a:rPr lang="tr-TR" sz="1600" dirty="0"/>
              <a:t> </a:t>
            </a:r>
            <a:r>
              <a:rPr lang="tr-TR" sz="1600" dirty="0" err="1"/>
              <a:t>spectrum</a:t>
            </a:r>
            <a:r>
              <a:rPr lang="tr-TR" sz="1600" dirty="0"/>
              <a:t> </a:t>
            </a:r>
            <a:r>
              <a:rPr lang="tr-TR" sz="1600" dirty="0" err="1"/>
              <a:t>disorders</a:t>
            </a:r>
            <a:r>
              <a:rPr lang="tr-TR" sz="1600" dirty="0"/>
              <a:t> </a:t>
            </a:r>
            <a:r>
              <a:rPr lang="tr-TR" sz="1600" dirty="0" err="1"/>
              <a:t>are</a:t>
            </a:r>
            <a:r>
              <a:rPr lang="tr-TR" sz="1600" dirty="0"/>
              <a:t> </a:t>
            </a:r>
            <a:r>
              <a:rPr lang="tr-TR" sz="1600" dirty="0" err="1"/>
              <a:t>widely</a:t>
            </a:r>
            <a:r>
              <a:rPr lang="tr-TR" sz="1600" dirty="0"/>
              <a:t> </a:t>
            </a:r>
            <a:r>
              <a:rPr lang="tr-TR" sz="1600" dirty="0" err="1"/>
              <a:t>acknowledged</a:t>
            </a:r>
            <a:r>
              <a:rPr lang="tr-TR" sz="1600" dirty="0"/>
              <a:t>, </a:t>
            </a:r>
            <a:r>
              <a:rPr lang="tr-TR" sz="1600" dirty="0" err="1"/>
              <a:t>both</a:t>
            </a:r>
            <a:r>
              <a:rPr lang="tr-TR" sz="1600" dirty="0"/>
              <a:t> </a:t>
            </a:r>
            <a:r>
              <a:rPr lang="tr-TR" sz="1600" dirty="0" err="1"/>
              <a:t>clinicians</a:t>
            </a:r>
            <a:r>
              <a:rPr lang="tr-TR" sz="1600" dirty="0"/>
              <a:t> </a:t>
            </a:r>
            <a:r>
              <a:rPr lang="tr-TR" sz="1600" dirty="0" err="1"/>
              <a:t>and</a:t>
            </a:r>
            <a:r>
              <a:rPr lang="tr-TR" sz="1600" dirty="0"/>
              <a:t> </a:t>
            </a:r>
            <a:r>
              <a:rPr lang="tr-TR" sz="1600" dirty="0" err="1"/>
              <a:t>researchers</a:t>
            </a:r>
            <a:r>
              <a:rPr lang="tr-TR" sz="1600" dirty="0"/>
              <a:t> </a:t>
            </a:r>
            <a:r>
              <a:rPr lang="tr-TR" sz="1600" dirty="0" err="1"/>
              <a:t>should</a:t>
            </a:r>
            <a:r>
              <a:rPr lang="tr-TR" sz="1600" dirty="0"/>
              <a:t> </a:t>
            </a:r>
            <a:r>
              <a:rPr lang="tr-TR" sz="1600" dirty="0" err="1"/>
              <a:t>consider</a:t>
            </a:r>
            <a:r>
              <a:rPr lang="tr-TR" sz="1600" dirty="0"/>
              <a:t> </a:t>
            </a:r>
            <a:r>
              <a:rPr lang="tr-TR" sz="1600" dirty="0" err="1"/>
              <a:t>the</a:t>
            </a:r>
            <a:r>
              <a:rPr lang="tr-TR" sz="1600" dirty="0"/>
              <a:t> </a:t>
            </a:r>
            <a:r>
              <a:rPr lang="tr-TR" sz="1600" dirty="0" err="1"/>
              <a:t>phonological</a:t>
            </a:r>
            <a:r>
              <a:rPr lang="tr-TR" sz="1600" dirty="0"/>
              <a:t> </a:t>
            </a:r>
            <a:r>
              <a:rPr lang="tr-TR" sz="1600" dirty="0" err="1"/>
              <a:t>and</a:t>
            </a:r>
            <a:r>
              <a:rPr lang="tr-TR" sz="1600" dirty="0"/>
              <a:t> </a:t>
            </a:r>
            <a:r>
              <a:rPr lang="tr-TR" sz="1600" dirty="0" err="1"/>
              <a:t>morphosyntactic</a:t>
            </a:r>
            <a:r>
              <a:rPr lang="tr-TR" sz="1600" dirty="0"/>
              <a:t> </a:t>
            </a:r>
            <a:r>
              <a:rPr lang="tr-TR" sz="1600" dirty="0" err="1"/>
              <a:t>differences</a:t>
            </a:r>
            <a:r>
              <a:rPr lang="tr-TR" sz="1600" dirty="0"/>
              <a:t> </a:t>
            </a:r>
            <a:r>
              <a:rPr lang="tr-TR" sz="1600" dirty="0" err="1"/>
              <a:t>that</a:t>
            </a:r>
            <a:r>
              <a:rPr lang="tr-TR" sz="1600" dirty="0"/>
              <a:t> </a:t>
            </a:r>
            <a:r>
              <a:rPr lang="tr-TR" sz="1600" dirty="0" err="1"/>
              <a:t>likely</a:t>
            </a:r>
            <a:r>
              <a:rPr lang="tr-TR" sz="1600" dirty="0"/>
              <a:t> </a:t>
            </a:r>
            <a:r>
              <a:rPr lang="tr-TR" sz="1600" dirty="0" err="1"/>
              <a:t>play</a:t>
            </a:r>
            <a:r>
              <a:rPr lang="tr-TR" sz="1600" dirty="0"/>
              <a:t> an </a:t>
            </a:r>
            <a:r>
              <a:rPr lang="tr-TR" sz="1600" dirty="0" err="1"/>
              <a:t>important</a:t>
            </a:r>
            <a:r>
              <a:rPr lang="tr-TR" sz="1600" dirty="0"/>
              <a:t> role in </a:t>
            </a:r>
            <a:r>
              <a:rPr lang="tr-TR" sz="1600" dirty="0" err="1"/>
              <a:t>language</a:t>
            </a:r>
            <a:r>
              <a:rPr lang="tr-TR" sz="1600" dirty="0"/>
              <a:t> </a:t>
            </a:r>
            <a:r>
              <a:rPr lang="tr-TR" sz="1600" dirty="0" err="1"/>
              <a:t>comprehension</a:t>
            </a:r>
            <a:r>
              <a:rPr lang="tr-TR" sz="1600" dirty="0"/>
              <a:t> </a:t>
            </a:r>
            <a:r>
              <a:rPr lang="tr-TR" sz="1600" dirty="0" err="1"/>
              <a:t>and</a:t>
            </a:r>
            <a:r>
              <a:rPr lang="tr-TR" sz="1600" dirty="0"/>
              <a:t> </a:t>
            </a:r>
            <a:r>
              <a:rPr lang="tr-TR" sz="1600" dirty="0" err="1"/>
              <a:t>production</a:t>
            </a:r>
            <a:r>
              <a:rPr lang="tr-TR" sz="1600" dirty="0"/>
              <a:t> </a:t>
            </a:r>
            <a:r>
              <a:rPr lang="tr-TR" sz="1600" dirty="0" err="1"/>
              <a:t>for</a:t>
            </a:r>
            <a:r>
              <a:rPr lang="tr-TR" sz="1600" dirty="0"/>
              <a:t> </a:t>
            </a:r>
            <a:r>
              <a:rPr lang="tr-TR" sz="1600" dirty="0" err="1"/>
              <a:t>affected</a:t>
            </a:r>
            <a:r>
              <a:rPr lang="tr-TR" sz="1600" dirty="0"/>
              <a:t> </a:t>
            </a:r>
            <a:r>
              <a:rPr lang="tr-TR" sz="1600" dirty="0" err="1"/>
              <a:t>children</a:t>
            </a:r>
            <a:r>
              <a:rPr lang="tr-TR" sz="1600" dirty="0"/>
              <a:t>.</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4192466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a:r>
              <a:rPr lang="tr-TR" sz="1600" b="1" dirty="0" err="1"/>
              <a:t>Höhle</a:t>
            </a:r>
            <a:r>
              <a:rPr lang="tr-TR" sz="1600" b="1" dirty="0"/>
              <a:t>, B. (2009). '</a:t>
            </a:r>
            <a:r>
              <a:rPr lang="tr-TR" sz="1600" b="1" dirty="0" err="1"/>
              <a:t>Bootstrapping</a:t>
            </a:r>
            <a:r>
              <a:rPr lang="tr-TR" sz="1600" b="1" dirty="0"/>
              <a:t> </a:t>
            </a:r>
            <a:r>
              <a:rPr lang="tr-TR" sz="1600" b="1" dirty="0" err="1"/>
              <a:t>mechanisms</a:t>
            </a:r>
            <a:r>
              <a:rPr lang="tr-TR" sz="1600" b="1" dirty="0"/>
              <a:t> in first </a:t>
            </a:r>
            <a:r>
              <a:rPr lang="tr-TR" sz="1600" b="1" dirty="0" err="1"/>
              <a:t>language</a:t>
            </a:r>
            <a:r>
              <a:rPr lang="tr-TR" sz="1600" b="1" dirty="0"/>
              <a:t> </a:t>
            </a:r>
            <a:r>
              <a:rPr lang="tr-TR" sz="1600" b="1" dirty="0" err="1"/>
              <a:t>acquisition</a:t>
            </a:r>
            <a:r>
              <a:rPr lang="tr-TR" sz="1600" b="1" dirty="0"/>
              <a:t>'. </a:t>
            </a:r>
            <a:r>
              <a:rPr lang="tr-TR" sz="1600" b="1" dirty="0" err="1"/>
              <a:t>Linguistics</a:t>
            </a:r>
            <a:r>
              <a:rPr lang="tr-TR" sz="1600" b="1" dirty="0"/>
              <a:t> 47(2): 359-382</a:t>
            </a:r>
            <a:r>
              <a:rPr lang="tr-TR" sz="1600" b="1" dirty="0" smtClean="0"/>
              <a:t>.</a:t>
            </a:r>
          </a:p>
          <a:p>
            <a:pPr algn="just"/>
            <a:endParaRPr lang="en-US" sz="1600" b="1" dirty="0"/>
          </a:p>
          <a:p>
            <a:pPr marL="0" indent="0" algn="just">
              <a:buNone/>
            </a:pPr>
            <a:r>
              <a:rPr lang="tr-TR" sz="1600" dirty="0" err="1"/>
              <a:t>In</a:t>
            </a:r>
            <a:r>
              <a:rPr lang="tr-TR" sz="1600" dirty="0"/>
              <a:t> </a:t>
            </a:r>
            <a:r>
              <a:rPr lang="tr-TR" sz="1600" dirty="0" err="1"/>
              <a:t>the</a:t>
            </a:r>
            <a:r>
              <a:rPr lang="tr-TR" sz="1600" dirty="0"/>
              <a:t> </a:t>
            </a:r>
            <a:r>
              <a:rPr lang="tr-TR" sz="1600" dirty="0" err="1"/>
              <a:t>field</a:t>
            </a:r>
            <a:r>
              <a:rPr lang="tr-TR" sz="1600" dirty="0"/>
              <a:t> of </a:t>
            </a:r>
            <a:r>
              <a:rPr lang="tr-TR" sz="1600" dirty="0" err="1"/>
              <a:t>language</a:t>
            </a:r>
            <a:r>
              <a:rPr lang="tr-TR" sz="1600" dirty="0"/>
              <a:t> </a:t>
            </a:r>
            <a:r>
              <a:rPr lang="tr-TR" sz="1600" dirty="0" err="1"/>
              <a:t>acquisition</a:t>
            </a:r>
            <a:r>
              <a:rPr lang="tr-TR" sz="1600" dirty="0"/>
              <a:t> </a:t>
            </a:r>
            <a:r>
              <a:rPr lang="tr-TR" sz="1600" dirty="0" err="1"/>
              <a:t>the</a:t>
            </a:r>
            <a:r>
              <a:rPr lang="tr-TR" sz="1600" dirty="0"/>
              <a:t> </a:t>
            </a:r>
            <a:r>
              <a:rPr lang="tr-TR" sz="1600" dirty="0" err="1"/>
              <a:t>term</a:t>
            </a:r>
            <a:r>
              <a:rPr lang="tr-TR" sz="1600" dirty="0"/>
              <a:t> </a:t>
            </a:r>
            <a:r>
              <a:rPr lang="tr-TR" sz="1600" dirty="0" err="1"/>
              <a:t>bootstrapping</a:t>
            </a:r>
            <a:r>
              <a:rPr lang="tr-TR" sz="1600" dirty="0"/>
              <a:t> </a:t>
            </a:r>
            <a:r>
              <a:rPr lang="tr-TR" sz="1600" dirty="0" err="1"/>
              <a:t>stands</a:t>
            </a:r>
            <a:r>
              <a:rPr lang="tr-TR" sz="1600" dirty="0"/>
              <a:t> </a:t>
            </a:r>
            <a:r>
              <a:rPr lang="tr-TR" sz="1600" dirty="0" err="1"/>
              <a:t>for</a:t>
            </a:r>
            <a:r>
              <a:rPr lang="tr-TR" sz="1600" dirty="0"/>
              <a:t> </a:t>
            </a:r>
            <a:r>
              <a:rPr lang="tr-TR" sz="1600" dirty="0" err="1"/>
              <a:t>the</a:t>
            </a:r>
            <a:r>
              <a:rPr lang="tr-TR" sz="1600" dirty="0"/>
              <a:t> </a:t>
            </a:r>
            <a:r>
              <a:rPr lang="tr-TR" sz="1600" dirty="0" err="1"/>
              <a:t>assumption</a:t>
            </a:r>
            <a:r>
              <a:rPr lang="tr-TR" sz="1600" dirty="0"/>
              <a:t> </a:t>
            </a:r>
            <a:r>
              <a:rPr lang="tr-TR" sz="1600" dirty="0" err="1"/>
              <a:t>that</a:t>
            </a:r>
            <a:r>
              <a:rPr lang="tr-TR" sz="1600" dirty="0"/>
              <a:t> </a:t>
            </a:r>
            <a:r>
              <a:rPr lang="tr-TR" sz="1600" dirty="0" err="1"/>
              <a:t>the</a:t>
            </a:r>
            <a:r>
              <a:rPr lang="tr-TR" sz="1600" dirty="0"/>
              <a:t> </a:t>
            </a:r>
            <a:r>
              <a:rPr lang="tr-TR" sz="1600" dirty="0" err="1"/>
              <a:t>child</a:t>
            </a:r>
            <a:r>
              <a:rPr lang="tr-TR" sz="1600" dirty="0"/>
              <a:t> is </a:t>
            </a:r>
            <a:r>
              <a:rPr lang="tr-TR" sz="1600" dirty="0" err="1"/>
              <a:t>genetically</a:t>
            </a:r>
            <a:r>
              <a:rPr lang="tr-TR" sz="1600" dirty="0"/>
              <a:t> </a:t>
            </a:r>
            <a:r>
              <a:rPr lang="tr-TR" sz="1600" dirty="0" err="1"/>
              <a:t>equipped</a:t>
            </a:r>
            <a:r>
              <a:rPr lang="tr-TR" sz="1600" dirty="0"/>
              <a:t> </a:t>
            </a:r>
            <a:r>
              <a:rPr lang="tr-TR" sz="1600" dirty="0" err="1"/>
              <a:t>with</a:t>
            </a:r>
            <a:r>
              <a:rPr lang="tr-TR" sz="1600" dirty="0"/>
              <a:t> a </a:t>
            </a:r>
            <a:r>
              <a:rPr lang="tr-TR" sz="1600" dirty="0" err="1"/>
              <a:t>specific</a:t>
            </a:r>
            <a:r>
              <a:rPr lang="tr-TR" sz="1600" dirty="0"/>
              <a:t> program </a:t>
            </a:r>
            <a:r>
              <a:rPr lang="tr-TR" sz="1600" dirty="0" err="1"/>
              <a:t>to</a:t>
            </a:r>
            <a:r>
              <a:rPr lang="tr-TR" sz="1600" dirty="0"/>
              <a:t> </a:t>
            </a:r>
            <a:r>
              <a:rPr lang="tr-TR" sz="1600" dirty="0" err="1"/>
              <a:t>get</a:t>
            </a:r>
            <a:r>
              <a:rPr lang="tr-TR" sz="1600" dirty="0"/>
              <a:t> </a:t>
            </a:r>
            <a:r>
              <a:rPr lang="tr-TR" sz="1600" dirty="0" err="1"/>
              <a:t>the</a:t>
            </a:r>
            <a:r>
              <a:rPr lang="tr-TR" sz="1600" dirty="0"/>
              <a:t> </a:t>
            </a:r>
            <a:r>
              <a:rPr lang="tr-TR" sz="1600" dirty="0" err="1"/>
              <a:t>process</a:t>
            </a:r>
            <a:r>
              <a:rPr lang="tr-TR" sz="1600" dirty="0"/>
              <a:t> of </a:t>
            </a:r>
            <a:r>
              <a:rPr lang="tr-TR" sz="1600" dirty="0" err="1"/>
              <a:t>language</a:t>
            </a:r>
            <a:r>
              <a:rPr lang="tr-TR" sz="1600" dirty="0"/>
              <a:t> </a:t>
            </a:r>
            <a:r>
              <a:rPr lang="tr-TR" sz="1600" dirty="0" err="1"/>
              <a:t>acquisition</a:t>
            </a:r>
            <a:r>
              <a:rPr lang="tr-TR" sz="1600" dirty="0"/>
              <a:t> </a:t>
            </a:r>
            <a:r>
              <a:rPr lang="tr-TR" sz="1600" dirty="0" err="1"/>
              <a:t>started</a:t>
            </a:r>
            <a:r>
              <a:rPr lang="tr-TR" sz="1600" dirty="0"/>
              <a:t>. </a:t>
            </a:r>
            <a:r>
              <a:rPr lang="tr-TR" sz="1600" dirty="0" err="1"/>
              <a:t>Originally</a:t>
            </a:r>
            <a:r>
              <a:rPr lang="tr-TR" sz="1600" dirty="0"/>
              <a:t> set </a:t>
            </a:r>
            <a:r>
              <a:rPr lang="tr-TR" sz="1600" dirty="0" err="1"/>
              <a:t>within</a:t>
            </a:r>
            <a:r>
              <a:rPr lang="tr-TR" sz="1600" dirty="0"/>
              <a:t> </a:t>
            </a:r>
            <a:r>
              <a:rPr lang="tr-TR" sz="1600" dirty="0" err="1"/>
              <a:t>the</a:t>
            </a:r>
            <a:r>
              <a:rPr lang="tr-TR" sz="1600" dirty="0"/>
              <a:t> </a:t>
            </a:r>
            <a:r>
              <a:rPr lang="tr-TR" sz="1600" dirty="0" err="1"/>
              <a:t>principles</a:t>
            </a:r>
            <a:r>
              <a:rPr lang="tr-TR" sz="1600" dirty="0"/>
              <a:t> </a:t>
            </a:r>
            <a:r>
              <a:rPr lang="tr-TR" sz="1600" dirty="0" err="1"/>
              <a:t>and</a:t>
            </a:r>
            <a:r>
              <a:rPr lang="tr-TR" sz="1600" dirty="0"/>
              <a:t> </a:t>
            </a:r>
            <a:r>
              <a:rPr lang="tr-TR" sz="1600" dirty="0" err="1"/>
              <a:t>parameters</a:t>
            </a:r>
            <a:r>
              <a:rPr lang="tr-TR" sz="1600" dirty="0"/>
              <a:t> </a:t>
            </a:r>
            <a:r>
              <a:rPr lang="tr-TR" sz="1600" dirty="0" err="1"/>
              <a:t>framework</a:t>
            </a:r>
            <a:r>
              <a:rPr lang="tr-TR" sz="1600" dirty="0"/>
              <a:t> </a:t>
            </a:r>
            <a:r>
              <a:rPr lang="tr-TR" sz="1600" dirty="0" err="1"/>
              <a:t>bootstrapping</a:t>
            </a:r>
            <a:r>
              <a:rPr lang="tr-TR" sz="1600" dirty="0"/>
              <a:t> </a:t>
            </a:r>
            <a:r>
              <a:rPr lang="tr-TR" sz="1600" dirty="0" err="1"/>
              <a:t>mechanism</a:t>
            </a:r>
            <a:r>
              <a:rPr lang="tr-TR" sz="1600" dirty="0"/>
              <a:t> </a:t>
            </a:r>
            <a:r>
              <a:rPr lang="tr-TR" sz="1600" dirty="0" err="1"/>
              <a:t>are</a:t>
            </a:r>
            <a:r>
              <a:rPr lang="tr-TR" sz="1600" dirty="0"/>
              <a:t> </a:t>
            </a:r>
            <a:r>
              <a:rPr lang="tr-TR" sz="1600" dirty="0" err="1"/>
              <a:t>considered</a:t>
            </a:r>
            <a:r>
              <a:rPr lang="tr-TR" sz="1600" dirty="0"/>
              <a:t> as a </a:t>
            </a:r>
            <a:r>
              <a:rPr lang="tr-TR" sz="1600" dirty="0" err="1"/>
              <a:t>linkage</a:t>
            </a:r>
            <a:r>
              <a:rPr lang="tr-TR" sz="1600" dirty="0"/>
              <a:t> </a:t>
            </a:r>
            <a:r>
              <a:rPr lang="tr-TR" sz="1600" dirty="0" err="1"/>
              <a:t>between</a:t>
            </a:r>
            <a:r>
              <a:rPr lang="tr-TR" sz="1600" dirty="0"/>
              <a:t> </a:t>
            </a:r>
            <a:r>
              <a:rPr lang="tr-TR" sz="1600" dirty="0" err="1"/>
              <a:t>properties</a:t>
            </a:r>
            <a:r>
              <a:rPr lang="tr-TR" sz="1600" dirty="0"/>
              <a:t> of </a:t>
            </a:r>
            <a:r>
              <a:rPr lang="tr-TR" sz="1600" dirty="0" err="1"/>
              <a:t>the</a:t>
            </a:r>
            <a:r>
              <a:rPr lang="tr-TR" sz="1600" dirty="0"/>
              <a:t> </a:t>
            </a:r>
            <a:r>
              <a:rPr lang="tr-TR" sz="1600" dirty="0" err="1"/>
              <a:t>specific</a:t>
            </a:r>
            <a:r>
              <a:rPr lang="tr-TR" sz="1600" dirty="0"/>
              <a:t> </a:t>
            </a:r>
            <a:r>
              <a:rPr lang="tr-TR" sz="1600" dirty="0" err="1"/>
              <a:t>language</a:t>
            </a:r>
            <a:r>
              <a:rPr lang="tr-TR" sz="1600" dirty="0"/>
              <a:t> </a:t>
            </a:r>
            <a:r>
              <a:rPr lang="tr-TR" sz="1600" dirty="0" err="1"/>
              <a:t>the</a:t>
            </a:r>
            <a:r>
              <a:rPr lang="tr-TR" sz="1600" dirty="0"/>
              <a:t> </a:t>
            </a:r>
            <a:r>
              <a:rPr lang="tr-TR" sz="1600" dirty="0" err="1"/>
              <a:t>child</a:t>
            </a:r>
            <a:r>
              <a:rPr lang="tr-TR" sz="1600" dirty="0"/>
              <a:t> is </a:t>
            </a:r>
            <a:r>
              <a:rPr lang="tr-TR" sz="1600" dirty="0" err="1"/>
              <a:t>exposed</a:t>
            </a:r>
            <a:r>
              <a:rPr lang="tr-TR" sz="1600" dirty="0"/>
              <a:t> </a:t>
            </a:r>
            <a:r>
              <a:rPr lang="tr-TR" sz="1600" dirty="0" err="1"/>
              <a:t>to</a:t>
            </a:r>
            <a:r>
              <a:rPr lang="tr-TR" sz="1600" dirty="0"/>
              <a:t> </a:t>
            </a:r>
            <a:r>
              <a:rPr lang="tr-TR" sz="1600" dirty="0" err="1"/>
              <a:t>and</a:t>
            </a:r>
            <a:r>
              <a:rPr lang="tr-TR" sz="1600" dirty="0"/>
              <a:t> </a:t>
            </a:r>
            <a:r>
              <a:rPr lang="tr-TR" sz="1600" dirty="0" err="1"/>
              <a:t>pre-existing</a:t>
            </a:r>
            <a:r>
              <a:rPr lang="tr-TR" sz="1600" dirty="0"/>
              <a:t> </a:t>
            </a:r>
            <a:r>
              <a:rPr lang="tr-TR" sz="1600" dirty="0" err="1"/>
              <a:t>linguistic</a:t>
            </a:r>
            <a:r>
              <a:rPr lang="tr-TR" sz="1600" dirty="0"/>
              <a:t> </a:t>
            </a:r>
            <a:r>
              <a:rPr lang="tr-TR" sz="1600" dirty="0" err="1"/>
              <a:t>knowledge</a:t>
            </a:r>
            <a:r>
              <a:rPr lang="tr-TR" sz="1600" dirty="0"/>
              <a:t> </a:t>
            </a:r>
            <a:r>
              <a:rPr lang="tr-TR" sz="1600" dirty="0" err="1"/>
              <a:t>provided</a:t>
            </a:r>
            <a:r>
              <a:rPr lang="tr-TR" sz="1600" dirty="0"/>
              <a:t> </a:t>
            </a:r>
            <a:r>
              <a:rPr lang="tr-TR" sz="1600" dirty="0" err="1"/>
              <a:t>by</a:t>
            </a:r>
            <a:r>
              <a:rPr lang="tr-TR" sz="1600" dirty="0"/>
              <a:t> </a:t>
            </a:r>
            <a:r>
              <a:rPr lang="tr-TR" sz="1600" dirty="0" err="1"/>
              <a:t>universal</a:t>
            </a:r>
            <a:r>
              <a:rPr lang="tr-TR" sz="1600" dirty="0"/>
              <a:t> </a:t>
            </a:r>
            <a:r>
              <a:rPr lang="tr-TR" sz="1600" dirty="0" err="1"/>
              <a:t>grammar</a:t>
            </a:r>
            <a:r>
              <a:rPr lang="tr-TR" sz="1600" dirty="0"/>
              <a:t>. </a:t>
            </a:r>
            <a:r>
              <a:rPr lang="tr-TR" sz="1600" dirty="0" err="1"/>
              <a:t>In</a:t>
            </a:r>
            <a:r>
              <a:rPr lang="tr-TR" sz="1600" dirty="0"/>
              <a:t> a </a:t>
            </a:r>
            <a:r>
              <a:rPr lang="tr-TR" sz="1600" dirty="0" err="1"/>
              <a:t>different</a:t>
            </a:r>
            <a:r>
              <a:rPr lang="tr-TR" sz="1600" dirty="0"/>
              <a:t> </a:t>
            </a:r>
            <a:r>
              <a:rPr lang="tr-TR" sz="1600" dirty="0" err="1"/>
              <a:t>view</a:t>
            </a:r>
            <a:r>
              <a:rPr lang="tr-TR" sz="1600" dirty="0"/>
              <a:t> — </a:t>
            </a:r>
            <a:r>
              <a:rPr lang="tr-TR" sz="1600" dirty="0" err="1"/>
              <a:t>primarily</a:t>
            </a:r>
            <a:r>
              <a:rPr lang="tr-TR" sz="1600" dirty="0"/>
              <a:t> </a:t>
            </a:r>
            <a:r>
              <a:rPr lang="tr-TR" sz="1600" dirty="0" err="1"/>
              <a:t>developed</a:t>
            </a:r>
            <a:r>
              <a:rPr lang="tr-TR" sz="1600" dirty="0"/>
              <a:t> </a:t>
            </a:r>
            <a:r>
              <a:rPr lang="tr-TR" sz="1600" dirty="0" err="1"/>
              <a:t>within</a:t>
            </a:r>
            <a:r>
              <a:rPr lang="tr-TR" sz="1600" dirty="0"/>
              <a:t> </a:t>
            </a:r>
            <a:r>
              <a:rPr lang="tr-TR" sz="1600" dirty="0" err="1"/>
              <a:t>the</a:t>
            </a:r>
            <a:r>
              <a:rPr lang="tr-TR" sz="1600" dirty="0"/>
              <a:t> </a:t>
            </a:r>
            <a:r>
              <a:rPr lang="tr-TR" sz="1600" dirty="0" err="1"/>
              <a:t>so-called</a:t>
            </a:r>
            <a:r>
              <a:rPr lang="tr-TR" sz="1600" dirty="0"/>
              <a:t> </a:t>
            </a:r>
            <a:r>
              <a:rPr lang="tr-TR" sz="1600" dirty="0" err="1"/>
              <a:t>prosodic</a:t>
            </a:r>
            <a:r>
              <a:rPr lang="tr-TR" sz="1600" dirty="0"/>
              <a:t> </a:t>
            </a:r>
            <a:r>
              <a:rPr lang="tr-TR" sz="1600" dirty="0" err="1"/>
              <a:t>bootstrapping</a:t>
            </a:r>
            <a:r>
              <a:rPr lang="tr-TR" sz="1600" dirty="0"/>
              <a:t> </a:t>
            </a:r>
            <a:r>
              <a:rPr lang="tr-TR" sz="1600" dirty="0" err="1"/>
              <a:t>account</a:t>
            </a:r>
            <a:r>
              <a:rPr lang="tr-TR" sz="1600" dirty="0"/>
              <a:t> — </a:t>
            </a:r>
            <a:r>
              <a:rPr lang="tr-TR" sz="1600" dirty="0" err="1"/>
              <a:t>bootstrapping</a:t>
            </a:r>
            <a:r>
              <a:rPr lang="tr-TR" sz="1600" dirty="0"/>
              <a:t> </a:t>
            </a:r>
            <a:r>
              <a:rPr lang="tr-TR" sz="1600" dirty="0" err="1"/>
              <a:t>mechanism</a:t>
            </a:r>
            <a:r>
              <a:rPr lang="tr-TR" sz="1600" dirty="0"/>
              <a:t> </a:t>
            </a:r>
            <a:r>
              <a:rPr lang="tr-TR" sz="1600" dirty="0" err="1"/>
              <a:t>direct</a:t>
            </a:r>
            <a:r>
              <a:rPr lang="tr-TR" sz="1600" dirty="0"/>
              <a:t> </a:t>
            </a:r>
            <a:r>
              <a:rPr lang="tr-TR" sz="1600" dirty="0" err="1"/>
              <a:t>the</a:t>
            </a:r>
            <a:r>
              <a:rPr lang="tr-TR" sz="1600" dirty="0"/>
              <a:t> </a:t>
            </a:r>
            <a:r>
              <a:rPr lang="tr-TR" sz="1600" dirty="0" err="1"/>
              <a:t>child’s</a:t>
            </a:r>
            <a:r>
              <a:rPr lang="tr-TR" sz="1600" dirty="0"/>
              <a:t> </a:t>
            </a:r>
            <a:r>
              <a:rPr lang="tr-TR" sz="1600" dirty="0" err="1"/>
              <a:t>processing</a:t>
            </a:r>
            <a:r>
              <a:rPr lang="tr-TR" sz="1600" dirty="0"/>
              <a:t> of </a:t>
            </a:r>
            <a:r>
              <a:rPr lang="tr-TR" sz="1600" dirty="0" err="1"/>
              <a:t>the</a:t>
            </a:r>
            <a:r>
              <a:rPr lang="tr-TR" sz="1600" dirty="0"/>
              <a:t> </a:t>
            </a:r>
            <a:r>
              <a:rPr lang="tr-TR" sz="1600" dirty="0" err="1"/>
              <a:t>input</a:t>
            </a:r>
            <a:r>
              <a:rPr lang="tr-TR" sz="1600" dirty="0"/>
              <a:t> </a:t>
            </a:r>
            <a:r>
              <a:rPr lang="tr-TR" sz="1600" dirty="0" err="1"/>
              <a:t>thereby</a:t>
            </a:r>
            <a:r>
              <a:rPr lang="tr-TR" sz="1600" dirty="0"/>
              <a:t> </a:t>
            </a:r>
            <a:r>
              <a:rPr lang="tr-TR" sz="1600" dirty="0" err="1"/>
              <a:t>constraining</a:t>
            </a:r>
            <a:r>
              <a:rPr lang="tr-TR" sz="1600" dirty="0"/>
              <a:t> </a:t>
            </a:r>
            <a:r>
              <a:rPr lang="tr-TR" sz="1600" dirty="0" err="1"/>
              <a:t>the</a:t>
            </a:r>
            <a:r>
              <a:rPr lang="tr-TR" sz="1600" dirty="0"/>
              <a:t> </a:t>
            </a:r>
            <a:r>
              <a:rPr lang="tr-TR" sz="1600" dirty="0" err="1"/>
              <a:t>child’s</a:t>
            </a:r>
            <a:r>
              <a:rPr lang="tr-TR" sz="1600" dirty="0"/>
              <a:t> </a:t>
            </a:r>
            <a:r>
              <a:rPr lang="tr-TR" sz="1600" dirty="0" err="1"/>
              <a:t>learning</a:t>
            </a:r>
            <a:r>
              <a:rPr lang="tr-TR" sz="1600" dirty="0"/>
              <a:t> in a </a:t>
            </a:r>
            <a:r>
              <a:rPr lang="tr-TR" sz="1600" dirty="0" err="1"/>
              <a:t>linguistically</a:t>
            </a:r>
            <a:r>
              <a:rPr lang="tr-TR" sz="1600" dirty="0"/>
              <a:t> </a:t>
            </a:r>
            <a:r>
              <a:rPr lang="tr-TR" sz="1600" dirty="0" err="1"/>
              <a:t>relevant</a:t>
            </a:r>
            <a:r>
              <a:rPr lang="tr-TR" sz="1600" dirty="0"/>
              <a:t> </a:t>
            </a:r>
            <a:r>
              <a:rPr lang="tr-TR" sz="1600" dirty="0" err="1"/>
              <a:t>way</a:t>
            </a:r>
            <a:r>
              <a:rPr lang="tr-TR" sz="1600" dirty="0"/>
              <a:t>. </a:t>
            </a:r>
            <a:r>
              <a:rPr lang="tr-TR" sz="1600" dirty="0" err="1"/>
              <a:t>Thus</a:t>
            </a:r>
            <a:r>
              <a:rPr lang="tr-TR" sz="1600" dirty="0"/>
              <a:t>, </a:t>
            </a:r>
            <a:r>
              <a:rPr lang="tr-TR" sz="1600" dirty="0" err="1"/>
              <a:t>the</a:t>
            </a:r>
            <a:r>
              <a:rPr lang="tr-TR" sz="1600" dirty="0"/>
              <a:t> </a:t>
            </a:r>
            <a:r>
              <a:rPr lang="tr-TR" sz="1600" dirty="0" err="1"/>
              <a:t>attendance</a:t>
            </a:r>
            <a:r>
              <a:rPr lang="tr-TR" sz="1600" dirty="0"/>
              <a:t> </a:t>
            </a:r>
            <a:r>
              <a:rPr lang="tr-TR" sz="1600" dirty="0" err="1"/>
              <a:t>to</a:t>
            </a:r>
            <a:r>
              <a:rPr lang="tr-TR" sz="1600" dirty="0"/>
              <a:t> </a:t>
            </a:r>
            <a:r>
              <a:rPr lang="tr-TR" sz="1600" dirty="0" err="1"/>
              <a:t>specific</a:t>
            </a:r>
            <a:r>
              <a:rPr lang="tr-TR" sz="1600" dirty="0"/>
              <a:t> </a:t>
            </a:r>
            <a:r>
              <a:rPr lang="tr-TR" sz="1600" dirty="0" err="1"/>
              <a:t>input</a:t>
            </a:r>
            <a:r>
              <a:rPr lang="tr-TR" sz="1600" dirty="0"/>
              <a:t> </a:t>
            </a:r>
            <a:r>
              <a:rPr lang="tr-TR" sz="1600" dirty="0" err="1"/>
              <a:t>cues</a:t>
            </a:r>
            <a:r>
              <a:rPr lang="tr-TR" sz="1600" dirty="0"/>
              <a:t> </a:t>
            </a:r>
            <a:r>
              <a:rPr lang="tr-TR" sz="1600" dirty="0" err="1"/>
              <a:t>provides</a:t>
            </a:r>
            <a:r>
              <a:rPr lang="tr-TR" sz="1600" dirty="0"/>
              <a:t> </a:t>
            </a:r>
            <a:r>
              <a:rPr lang="tr-TR" sz="1600" dirty="0" err="1"/>
              <a:t>the</a:t>
            </a:r>
            <a:r>
              <a:rPr lang="tr-TR" sz="1600" dirty="0"/>
              <a:t> </a:t>
            </a:r>
            <a:r>
              <a:rPr lang="tr-TR" sz="1600" dirty="0" err="1"/>
              <a:t>child</a:t>
            </a:r>
            <a:r>
              <a:rPr lang="tr-TR" sz="1600" dirty="0"/>
              <a:t> </a:t>
            </a:r>
            <a:r>
              <a:rPr lang="tr-TR" sz="1600" dirty="0" err="1"/>
              <a:t>with</a:t>
            </a:r>
            <a:r>
              <a:rPr lang="tr-TR" sz="1600" dirty="0"/>
              <a:t> </a:t>
            </a:r>
            <a:r>
              <a:rPr lang="tr-TR" sz="1600" dirty="0" err="1"/>
              <a:t>information</a:t>
            </a:r>
            <a:r>
              <a:rPr lang="tr-TR" sz="1600" dirty="0"/>
              <a:t> </a:t>
            </a:r>
            <a:r>
              <a:rPr lang="tr-TR" sz="1600" dirty="0" err="1"/>
              <a:t>to</a:t>
            </a:r>
            <a:r>
              <a:rPr lang="tr-TR" sz="1600" dirty="0"/>
              <a:t> </a:t>
            </a:r>
            <a:r>
              <a:rPr lang="tr-TR" sz="1600" dirty="0" err="1"/>
              <a:t>segment</a:t>
            </a:r>
            <a:r>
              <a:rPr lang="tr-TR" sz="1600" dirty="0"/>
              <a:t> </a:t>
            </a:r>
            <a:r>
              <a:rPr lang="tr-TR" sz="1600" dirty="0" err="1"/>
              <a:t>the</a:t>
            </a:r>
            <a:r>
              <a:rPr lang="tr-TR" sz="1600" dirty="0"/>
              <a:t> </a:t>
            </a:r>
            <a:r>
              <a:rPr lang="tr-TR" sz="1600" dirty="0" err="1"/>
              <a:t>input</a:t>
            </a:r>
            <a:r>
              <a:rPr lang="tr-TR" sz="1600" dirty="0"/>
              <a:t> in </a:t>
            </a:r>
            <a:r>
              <a:rPr lang="tr-TR" sz="1600" dirty="0" err="1"/>
              <a:t>linguistically</a:t>
            </a:r>
            <a:r>
              <a:rPr lang="tr-TR" sz="1600" dirty="0"/>
              <a:t> </a:t>
            </a:r>
            <a:r>
              <a:rPr lang="tr-TR" sz="1600" dirty="0" err="1"/>
              <a:t>relevant</a:t>
            </a:r>
            <a:r>
              <a:rPr lang="tr-TR" sz="1600" dirty="0"/>
              <a:t> </a:t>
            </a:r>
            <a:r>
              <a:rPr lang="tr-TR" sz="1600" dirty="0" err="1"/>
              <a:t>units</a:t>
            </a:r>
            <a:r>
              <a:rPr lang="tr-TR" sz="1600" dirty="0"/>
              <a:t> </a:t>
            </a:r>
            <a:r>
              <a:rPr lang="tr-TR" sz="1600" dirty="0" err="1"/>
              <a:t>which</a:t>
            </a:r>
            <a:r>
              <a:rPr lang="tr-TR" sz="1600" dirty="0"/>
              <a:t> </a:t>
            </a:r>
            <a:r>
              <a:rPr lang="tr-TR" sz="1600" dirty="0" err="1"/>
              <a:t>constitute</a:t>
            </a:r>
            <a:r>
              <a:rPr lang="tr-TR" sz="1600" dirty="0"/>
              <a:t> </a:t>
            </a:r>
            <a:r>
              <a:rPr lang="tr-TR" sz="1600" dirty="0" err="1"/>
              <a:t>restricted</a:t>
            </a:r>
            <a:r>
              <a:rPr lang="tr-TR" sz="1600" dirty="0"/>
              <a:t> </a:t>
            </a:r>
            <a:r>
              <a:rPr lang="tr-TR" sz="1600" dirty="0" err="1"/>
              <a:t>domains</a:t>
            </a:r>
            <a:r>
              <a:rPr lang="tr-TR" sz="1600" dirty="0"/>
              <a:t> </a:t>
            </a:r>
            <a:r>
              <a:rPr lang="tr-TR" sz="1600" dirty="0" err="1"/>
              <a:t>for</a:t>
            </a:r>
            <a:r>
              <a:rPr lang="tr-TR" sz="1600" dirty="0"/>
              <a:t> </a:t>
            </a:r>
            <a:r>
              <a:rPr lang="tr-TR" sz="1600" dirty="0" err="1"/>
              <a:t>more</a:t>
            </a:r>
            <a:r>
              <a:rPr lang="tr-TR" sz="1600" dirty="0"/>
              <a:t> general </a:t>
            </a:r>
            <a:r>
              <a:rPr lang="tr-TR" sz="1600" dirty="0" err="1"/>
              <a:t>learning</a:t>
            </a:r>
            <a:r>
              <a:rPr lang="tr-TR" sz="1600" dirty="0"/>
              <a:t> </a:t>
            </a:r>
            <a:r>
              <a:rPr lang="tr-TR" sz="1600" dirty="0" err="1"/>
              <a:t>mechanism</a:t>
            </a:r>
            <a:r>
              <a:rPr lang="tr-TR" sz="1600" dirty="0"/>
              <a:t> </a:t>
            </a:r>
            <a:r>
              <a:rPr lang="tr-TR" sz="1600" dirty="0" err="1"/>
              <a:t>like</a:t>
            </a:r>
            <a:r>
              <a:rPr lang="tr-TR" sz="1600" dirty="0"/>
              <a:t> </a:t>
            </a:r>
            <a:r>
              <a:rPr lang="tr-TR" sz="1600" dirty="0" err="1"/>
              <a:t>e.g</a:t>
            </a:r>
            <a:r>
              <a:rPr lang="tr-TR" sz="1600" dirty="0"/>
              <a:t>., </a:t>
            </a:r>
            <a:r>
              <a:rPr lang="tr-TR" sz="1600" dirty="0" err="1"/>
              <a:t>distributional</a:t>
            </a:r>
            <a:r>
              <a:rPr lang="tr-TR" sz="1600" dirty="0"/>
              <a:t> </a:t>
            </a:r>
            <a:r>
              <a:rPr lang="tr-TR" sz="1600" dirty="0" err="1"/>
              <a:t>learning</a:t>
            </a:r>
            <a:r>
              <a:rPr lang="tr-TR" sz="1600" dirty="0"/>
              <a:t>. </a:t>
            </a:r>
            <a:r>
              <a:rPr lang="tr-TR" sz="1600" dirty="0" err="1"/>
              <a:t>The</a:t>
            </a:r>
            <a:r>
              <a:rPr lang="tr-TR" sz="1600" dirty="0"/>
              <a:t> </a:t>
            </a:r>
            <a:r>
              <a:rPr lang="tr-TR" sz="1600" dirty="0" err="1"/>
              <a:t>paper</a:t>
            </a:r>
            <a:r>
              <a:rPr lang="tr-TR" sz="1600" dirty="0"/>
              <a:t> </a:t>
            </a:r>
            <a:r>
              <a:rPr lang="tr-TR" sz="1600" dirty="0" err="1"/>
              <a:t>will</a:t>
            </a:r>
            <a:r>
              <a:rPr lang="tr-TR" sz="1600" dirty="0"/>
              <a:t> </a:t>
            </a:r>
            <a:r>
              <a:rPr lang="tr-TR" sz="1600" dirty="0" err="1"/>
              <a:t>present</a:t>
            </a:r>
            <a:r>
              <a:rPr lang="tr-TR" sz="1600" dirty="0"/>
              <a:t> a </a:t>
            </a:r>
            <a:r>
              <a:rPr lang="tr-TR" sz="1600" dirty="0" err="1"/>
              <a:t>review</a:t>
            </a:r>
            <a:r>
              <a:rPr lang="tr-TR" sz="1600" dirty="0"/>
              <a:t> of </a:t>
            </a:r>
            <a:r>
              <a:rPr lang="tr-TR" sz="1600" dirty="0" err="1"/>
              <a:t>empirical</a:t>
            </a:r>
            <a:r>
              <a:rPr lang="tr-TR" sz="1600" dirty="0"/>
              <a:t> </a:t>
            </a:r>
            <a:r>
              <a:rPr lang="tr-TR" sz="1600" dirty="0" err="1"/>
              <a:t>findings</a:t>
            </a:r>
            <a:r>
              <a:rPr lang="tr-TR" sz="1600" dirty="0"/>
              <a:t> </a:t>
            </a:r>
            <a:r>
              <a:rPr lang="tr-TR" sz="1600" dirty="0" err="1"/>
              <a:t>that</a:t>
            </a:r>
            <a:r>
              <a:rPr lang="tr-TR" sz="1600" dirty="0"/>
              <a:t> </a:t>
            </a:r>
            <a:r>
              <a:rPr lang="tr-TR" sz="1600" dirty="0" err="1"/>
              <a:t>show</a:t>
            </a:r>
            <a:r>
              <a:rPr lang="tr-TR" sz="1600" dirty="0"/>
              <a:t> </a:t>
            </a:r>
            <a:r>
              <a:rPr lang="tr-TR" sz="1600" dirty="0" err="1"/>
              <a:t>that</a:t>
            </a:r>
            <a:r>
              <a:rPr lang="tr-TR" sz="1600" dirty="0"/>
              <a:t> </a:t>
            </a:r>
            <a:r>
              <a:rPr lang="tr-TR" sz="1600" dirty="0" err="1"/>
              <a:t>children</a:t>
            </a:r>
            <a:r>
              <a:rPr lang="tr-TR" sz="1600" dirty="0"/>
              <a:t> </a:t>
            </a:r>
            <a:r>
              <a:rPr lang="tr-TR" sz="1600" dirty="0" err="1"/>
              <a:t>are</a:t>
            </a:r>
            <a:r>
              <a:rPr lang="tr-TR" sz="1600" dirty="0"/>
              <a:t> in </a:t>
            </a:r>
            <a:r>
              <a:rPr lang="tr-TR" sz="1600" dirty="0" err="1"/>
              <a:t>fact</a:t>
            </a:r>
            <a:r>
              <a:rPr lang="tr-TR" sz="1600" dirty="0"/>
              <a:t> </a:t>
            </a:r>
            <a:r>
              <a:rPr lang="tr-TR" sz="1600" dirty="0" err="1"/>
              <a:t>equipped</a:t>
            </a:r>
            <a:r>
              <a:rPr lang="tr-TR" sz="1600" dirty="0"/>
              <a:t> </a:t>
            </a:r>
            <a:r>
              <a:rPr lang="tr-TR" sz="1600" dirty="0" err="1"/>
              <a:t>with</a:t>
            </a:r>
            <a:r>
              <a:rPr lang="tr-TR" sz="1600" dirty="0"/>
              <a:t> </a:t>
            </a:r>
            <a:r>
              <a:rPr lang="tr-TR" sz="1600" dirty="0" err="1"/>
              <a:t>highly</a:t>
            </a:r>
            <a:r>
              <a:rPr lang="tr-TR" sz="1600" dirty="0"/>
              <a:t> </a:t>
            </a:r>
            <a:r>
              <a:rPr lang="tr-TR" sz="1600" dirty="0" err="1"/>
              <a:t>sensitive</a:t>
            </a:r>
            <a:r>
              <a:rPr lang="tr-TR" sz="1600" dirty="0"/>
              <a:t> </a:t>
            </a:r>
            <a:r>
              <a:rPr lang="tr-TR" sz="1600" dirty="0" err="1"/>
              <a:t>and</a:t>
            </a:r>
            <a:r>
              <a:rPr lang="tr-TR" sz="1600" dirty="0"/>
              <a:t> </a:t>
            </a:r>
            <a:r>
              <a:rPr lang="tr-TR" sz="1600" dirty="0" err="1"/>
              <a:t>efficent</a:t>
            </a:r>
            <a:r>
              <a:rPr lang="tr-TR" sz="1600" dirty="0"/>
              <a:t> </a:t>
            </a:r>
            <a:r>
              <a:rPr lang="tr-TR" sz="1600" dirty="0" err="1"/>
              <a:t>mechanism</a:t>
            </a:r>
            <a:r>
              <a:rPr lang="tr-TR" sz="1600" dirty="0"/>
              <a:t> </a:t>
            </a:r>
            <a:r>
              <a:rPr lang="tr-TR" sz="1600" dirty="0" err="1"/>
              <a:t>to</a:t>
            </a:r>
            <a:r>
              <a:rPr lang="tr-TR" sz="1600" dirty="0"/>
              <a:t> </a:t>
            </a:r>
            <a:r>
              <a:rPr lang="tr-TR" sz="1600" dirty="0" err="1"/>
              <a:t>process</a:t>
            </a:r>
            <a:r>
              <a:rPr lang="tr-TR" sz="1600" dirty="0"/>
              <a:t> </a:t>
            </a:r>
            <a:r>
              <a:rPr lang="tr-TR" sz="1600" dirty="0" err="1"/>
              <a:t>their</a:t>
            </a:r>
            <a:r>
              <a:rPr lang="tr-TR" sz="1600" dirty="0"/>
              <a:t> </a:t>
            </a:r>
            <a:r>
              <a:rPr lang="tr-TR" sz="1600" dirty="0" err="1"/>
              <a:t>speech</a:t>
            </a:r>
            <a:r>
              <a:rPr lang="tr-TR" sz="1600" dirty="0"/>
              <a:t> </a:t>
            </a:r>
            <a:r>
              <a:rPr lang="tr-TR" sz="1600" dirty="0" err="1"/>
              <a:t>input</a:t>
            </a:r>
            <a:r>
              <a:rPr lang="tr-TR" sz="1600" dirty="0"/>
              <a:t> </a:t>
            </a:r>
            <a:r>
              <a:rPr lang="tr-TR" sz="1600" dirty="0" err="1"/>
              <a:t>which</a:t>
            </a:r>
            <a:r>
              <a:rPr lang="tr-TR" sz="1600" dirty="0"/>
              <a:t> </a:t>
            </a:r>
            <a:r>
              <a:rPr lang="tr-TR" sz="1600" dirty="0" err="1"/>
              <a:t>initially</a:t>
            </a:r>
            <a:r>
              <a:rPr lang="tr-TR" sz="1600" dirty="0"/>
              <a:t> </a:t>
            </a:r>
            <a:r>
              <a:rPr lang="tr-TR" sz="1600" dirty="0" err="1"/>
              <a:t>seem</a:t>
            </a:r>
            <a:r>
              <a:rPr lang="tr-TR" sz="1600" dirty="0"/>
              <a:t> </a:t>
            </a:r>
            <a:r>
              <a:rPr lang="tr-TR" sz="1600" dirty="0" err="1"/>
              <a:t>to</a:t>
            </a:r>
            <a:r>
              <a:rPr lang="tr-TR" sz="1600" dirty="0"/>
              <a:t> be </a:t>
            </a:r>
            <a:r>
              <a:rPr lang="tr-TR" sz="1600" dirty="0" err="1"/>
              <a:t>biased</a:t>
            </a:r>
            <a:r>
              <a:rPr lang="tr-TR" sz="1600" dirty="0"/>
              <a:t> </a:t>
            </a:r>
            <a:r>
              <a:rPr lang="tr-TR" sz="1600" dirty="0" err="1"/>
              <a:t>to</a:t>
            </a:r>
            <a:r>
              <a:rPr lang="tr-TR" sz="1600" dirty="0"/>
              <a:t> </a:t>
            </a:r>
            <a:r>
              <a:rPr lang="tr-TR" sz="1600" dirty="0" err="1"/>
              <a:t>prosodic</a:t>
            </a:r>
            <a:r>
              <a:rPr lang="tr-TR" sz="1600" dirty="0"/>
              <a:t> </a:t>
            </a:r>
            <a:r>
              <a:rPr lang="tr-TR" sz="1600" dirty="0" err="1"/>
              <a:t>information</a:t>
            </a:r>
            <a:r>
              <a:rPr lang="tr-TR" sz="1600" dirty="0"/>
              <a:t>. </a:t>
            </a:r>
            <a:r>
              <a:rPr lang="tr-TR" sz="1600" dirty="0" err="1"/>
              <a:t>It</a:t>
            </a:r>
            <a:r>
              <a:rPr lang="tr-TR" sz="1600" dirty="0"/>
              <a:t> </a:t>
            </a:r>
            <a:r>
              <a:rPr lang="tr-TR" sz="1600" dirty="0" err="1"/>
              <a:t>will</a:t>
            </a:r>
            <a:r>
              <a:rPr lang="tr-TR" sz="1600" dirty="0"/>
              <a:t> be </a:t>
            </a:r>
            <a:r>
              <a:rPr lang="tr-TR" sz="1600" dirty="0" err="1"/>
              <a:t>argued</a:t>
            </a:r>
            <a:r>
              <a:rPr lang="tr-TR" sz="1600" dirty="0"/>
              <a:t> </a:t>
            </a:r>
            <a:r>
              <a:rPr lang="tr-TR" sz="1600" dirty="0" err="1"/>
              <a:t>that</a:t>
            </a:r>
            <a:r>
              <a:rPr lang="tr-TR" sz="1600" dirty="0"/>
              <a:t> </a:t>
            </a:r>
            <a:r>
              <a:rPr lang="tr-TR" sz="1600" dirty="0" err="1"/>
              <a:t>further</a:t>
            </a:r>
            <a:r>
              <a:rPr lang="tr-TR" sz="1600" dirty="0"/>
              <a:t> </a:t>
            </a:r>
            <a:r>
              <a:rPr lang="tr-TR" sz="1600" dirty="0" err="1"/>
              <a:t>research</a:t>
            </a:r>
            <a:r>
              <a:rPr lang="tr-TR" sz="1600" dirty="0"/>
              <a:t> </a:t>
            </a:r>
            <a:r>
              <a:rPr lang="tr-TR" sz="1600" dirty="0" err="1"/>
              <a:t>within</a:t>
            </a:r>
            <a:r>
              <a:rPr lang="tr-TR" sz="1600" dirty="0"/>
              <a:t> </a:t>
            </a:r>
            <a:r>
              <a:rPr lang="tr-TR" sz="1600" dirty="0" err="1"/>
              <a:t>this</a:t>
            </a:r>
            <a:r>
              <a:rPr lang="tr-TR" sz="1600" dirty="0"/>
              <a:t> </a:t>
            </a:r>
            <a:r>
              <a:rPr lang="tr-TR" sz="1600" dirty="0" err="1"/>
              <a:t>framework</a:t>
            </a:r>
            <a:r>
              <a:rPr lang="tr-TR" sz="1600" dirty="0"/>
              <a:t> has </a:t>
            </a:r>
            <a:r>
              <a:rPr lang="tr-TR" sz="1600" dirty="0" err="1"/>
              <a:t>to</a:t>
            </a:r>
            <a:r>
              <a:rPr lang="tr-TR" sz="1600" dirty="0"/>
              <a:t> </a:t>
            </a:r>
            <a:r>
              <a:rPr lang="tr-TR" sz="1600" dirty="0" err="1"/>
              <a:t>deal</a:t>
            </a:r>
            <a:r>
              <a:rPr lang="tr-TR" sz="1600" dirty="0"/>
              <a:t> </a:t>
            </a:r>
            <a:r>
              <a:rPr lang="tr-TR" sz="1600" dirty="0" err="1"/>
              <a:t>with</a:t>
            </a:r>
            <a:r>
              <a:rPr lang="tr-TR" sz="1600" dirty="0"/>
              <a:t> </a:t>
            </a:r>
            <a:r>
              <a:rPr lang="tr-TR" sz="1600" dirty="0" err="1"/>
              <a:t>the</a:t>
            </a:r>
            <a:r>
              <a:rPr lang="tr-TR" sz="1600" dirty="0"/>
              <a:t> </a:t>
            </a:r>
            <a:r>
              <a:rPr lang="tr-TR" sz="1600" dirty="0" err="1"/>
              <a:t>reliability</a:t>
            </a:r>
            <a:r>
              <a:rPr lang="tr-TR" sz="1600" dirty="0"/>
              <a:t> of </a:t>
            </a:r>
            <a:r>
              <a:rPr lang="tr-TR" sz="1600" dirty="0" err="1"/>
              <a:t>the</a:t>
            </a:r>
            <a:r>
              <a:rPr lang="tr-TR" sz="1600" dirty="0"/>
              <a:t> </a:t>
            </a:r>
            <a:r>
              <a:rPr lang="tr-TR" sz="1600" dirty="0" err="1"/>
              <a:t>proposed</a:t>
            </a:r>
            <a:r>
              <a:rPr lang="tr-TR" sz="1600" dirty="0"/>
              <a:t> </a:t>
            </a:r>
            <a:r>
              <a:rPr lang="tr-TR" sz="1600" dirty="0" err="1"/>
              <a:t>relevant</a:t>
            </a:r>
            <a:r>
              <a:rPr lang="tr-TR" sz="1600" dirty="0"/>
              <a:t> </a:t>
            </a:r>
            <a:r>
              <a:rPr lang="tr-TR" sz="1600" dirty="0" err="1"/>
              <a:t>input</a:t>
            </a:r>
            <a:r>
              <a:rPr lang="tr-TR" sz="1600" dirty="0"/>
              <a:t> </a:t>
            </a:r>
            <a:r>
              <a:rPr lang="tr-TR" sz="1600" dirty="0" err="1"/>
              <a:t>cues</a:t>
            </a:r>
            <a:r>
              <a:rPr lang="tr-TR" sz="1600" dirty="0"/>
              <a:t> </a:t>
            </a:r>
            <a:r>
              <a:rPr lang="tr-TR" sz="1600" dirty="0" err="1"/>
              <a:t>despite</a:t>
            </a:r>
            <a:r>
              <a:rPr lang="tr-TR" sz="1600" dirty="0"/>
              <a:t> </a:t>
            </a:r>
            <a:r>
              <a:rPr lang="tr-TR" sz="1600" dirty="0" err="1"/>
              <a:t>crosslinguistic</a:t>
            </a:r>
            <a:r>
              <a:rPr lang="tr-TR" sz="1600" dirty="0"/>
              <a:t> </a:t>
            </a:r>
            <a:r>
              <a:rPr lang="tr-TR" sz="1600" dirty="0" err="1"/>
              <a:t>variation</a:t>
            </a:r>
            <a:r>
              <a:rPr lang="tr-TR" sz="1600" dirty="0"/>
              <a:t> </a:t>
            </a:r>
            <a:r>
              <a:rPr lang="tr-TR" sz="1600" dirty="0" err="1"/>
              <a:t>and</a:t>
            </a:r>
            <a:r>
              <a:rPr lang="tr-TR" sz="1600" dirty="0"/>
              <a:t> </a:t>
            </a:r>
            <a:r>
              <a:rPr lang="tr-TR" sz="1600" dirty="0" err="1"/>
              <a:t>with</a:t>
            </a:r>
            <a:r>
              <a:rPr lang="tr-TR" sz="1600" dirty="0"/>
              <a:t> </a:t>
            </a:r>
            <a:r>
              <a:rPr lang="tr-TR" sz="1600" dirty="0" err="1"/>
              <a:t>children’s</a:t>
            </a:r>
            <a:r>
              <a:rPr lang="tr-TR" sz="1600" dirty="0"/>
              <a:t> </a:t>
            </a:r>
            <a:r>
              <a:rPr lang="tr-TR" sz="1600" dirty="0" err="1"/>
              <a:t>ability</a:t>
            </a:r>
            <a:r>
              <a:rPr lang="tr-TR" sz="1600" dirty="0"/>
              <a:t> </a:t>
            </a:r>
            <a:r>
              <a:rPr lang="tr-TR" sz="1600" dirty="0" err="1"/>
              <a:t>to</a:t>
            </a:r>
            <a:r>
              <a:rPr lang="tr-TR" sz="1600" dirty="0"/>
              <a:t> </a:t>
            </a:r>
            <a:r>
              <a:rPr lang="tr-TR" sz="1600" dirty="0" err="1"/>
              <a:t>overcome</a:t>
            </a:r>
            <a:r>
              <a:rPr lang="tr-TR" sz="1600" dirty="0"/>
              <a:t> an </a:t>
            </a:r>
            <a:r>
              <a:rPr lang="tr-TR" sz="1600" dirty="0" err="1"/>
              <a:t>initial</a:t>
            </a:r>
            <a:r>
              <a:rPr lang="tr-TR" sz="1600" dirty="0"/>
              <a:t> </a:t>
            </a:r>
            <a:r>
              <a:rPr lang="tr-TR" sz="1600" dirty="0" err="1"/>
              <a:t>reliance</a:t>
            </a:r>
            <a:r>
              <a:rPr lang="tr-TR" sz="1600" dirty="0"/>
              <a:t> on </a:t>
            </a:r>
            <a:r>
              <a:rPr lang="tr-TR" sz="1600" dirty="0" err="1"/>
              <a:t>single</a:t>
            </a:r>
            <a:r>
              <a:rPr lang="tr-TR" sz="1600" dirty="0"/>
              <a:t> </a:t>
            </a:r>
            <a:r>
              <a:rPr lang="tr-TR" sz="1600" dirty="0" err="1"/>
              <a:t>cues</a:t>
            </a:r>
            <a:r>
              <a:rPr lang="tr-TR" sz="1600" dirty="0"/>
              <a:t> in </a:t>
            </a:r>
            <a:r>
              <a:rPr lang="tr-TR" sz="1600" dirty="0" err="1"/>
              <a:t>favor</a:t>
            </a:r>
            <a:r>
              <a:rPr lang="tr-TR" sz="1600" dirty="0"/>
              <a:t> of an </a:t>
            </a:r>
            <a:r>
              <a:rPr lang="tr-TR" sz="1600" dirty="0" err="1"/>
              <a:t>integration</a:t>
            </a:r>
            <a:r>
              <a:rPr lang="tr-TR" sz="1600" dirty="0"/>
              <a:t> of </a:t>
            </a:r>
            <a:r>
              <a:rPr lang="tr-TR" sz="1600" dirty="0" err="1"/>
              <a:t>different</a:t>
            </a:r>
            <a:r>
              <a:rPr lang="tr-TR" sz="1600" dirty="0"/>
              <a:t> </a:t>
            </a:r>
            <a:r>
              <a:rPr lang="tr-TR" sz="1600" dirty="0" err="1"/>
              <a:t>sources</a:t>
            </a:r>
            <a:r>
              <a:rPr lang="tr-TR" sz="1600" dirty="0"/>
              <a:t> of </a:t>
            </a:r>
            <a:r>
              <a:rPr lang="tr-TR" sz="1600" dirty="0" err="1"/>
              <a:t>information</a:t>
            </a:r>
            <a:r>
              <a:rPr lang="tr-TR" sz="1600" dirty="0"/>
              <a:t>.</a:t>
            </a:r>
            <a:endParaRPr lang="en-US" sz="16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180492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Autofit/>
          </a:bodyPr>
          <a:lstStyle/>
          <a:p>
            <a:pPr algn="just" fontAlgn="base"/>
            <a:r>
              <a:rPr lang="tr-TR" sz="1600" b="1" dirty="0" err="1"/>
              <a:t>Gropen</a:t>
            </a:r>
            <a:r>
              <a:rPr lang="tr-TR" sz="1600" b="1" dirty="0"/>
              <a:t>, J., </a:t>
            </a:r>
            <a:r>
              <a:rPr lang="tr-TR" sz="1600" b="1" dirty="0" err="1"/>
              <a:t>Pinker</a:t>
            </a:r>
            <a:r>
              <a:rPr lang="tr-TR" sz="1600" b="1" dirty="0"/>
              <a:t>, S., </a:t>
            </a:r>
            <a:r>
              <a:rPr lang="tr-TR" sz="1600" b="1" dirty="0" err="1"/>
              <a:t>Hollander</a:t>
            </a:r>
            <a:r>
              <a:rPr lang="tr-TR" sz="1600" b="1" dirty="0"/>
              <a:t>, M. ve </a:t>
            </a:r>
            <a:r>
              <a:rPr lang="tr-TR" sz="1600" b="1" dirty="0" err="1"/>
              <a:t>Goldberg</a:t>
            </a:r>
            <a:r>
              <a:rPr lang="tr-TR" sz="1600" b="1" dirty="0"/>
              <a:t>, R. (1991). '</a:t>
            </a:r>
            <a:r>
              <a:rPr lang="tr-TR" sz="1600" b="1" dirty="0" err="1"/>
              <a:t>Affectedness</a:t>
            </a:r>
            <a:r>
              <a:rPr lang="tr-TR" sz="1600" b="1" dirty="0"/>
              <a:t> </a:t>
            </a:r>
            <a:r>
              <a:rPr lang="tr-TR" sz="1600" b="1" dirty="0" err="1"/>
              <a:t>and</a:t>
            </a:r>
            <a:r>
              <a:rPr lang="tr-TR" sz="1600" b="1" dirty="0"/>
              <a:t> </a:t>
            </a:r>
            <a:r>
              <a:rPr lang="tr-TR" sz="1600" b="1" dirty="0" err="1"/>
              <a:t>direct</a:t>
            </a:r>
            <a:r>
              <a:rPr lang="tr-TR" sz="1600" b="1" dirty="0"/>
              <a:t> </a:t>
            </a:r>
            <a:r>
              <a:rPr lang="tr-TR" sz="1600" b="1" dirty="0" err="1"/>
              <a:t>objects</a:t>
            </a:r>
            <a:r>
              <a:rPr lang="tr-TR" sz="1600" b="1" dirty="0"/>
              <a:t>: </a:t>
            </a:r>
            <a:r>
              <a:rPr lang="tr-TR" sz="1600" b="1" dirty="0" err="1"/>
              <a:t>The</a:t>
            </a:r>
            <a:r>
              <a:rPr lang="tr-TR" sz="1600" b="1" dirty="0"/>
              <a:t> role of </a:t>
            </a:r>
            <a:r>
              <a:rPr lang="tr-TR" sz="1600" b="1" dirty="0" err="1"/>
              <a:t>lexical</a:t>
            </a:r>
            <a:r>
              <a:rPr lang="tr-TR" sz="1600" b="1" dirty="0"/>
              <a:t> </a:t>
            </a:r>
            <a:r>
              <a:rPr lang="tr-TR" sz="1600" b="1" dirty="0" err="1"/>
              <a:t>semantics</a:t>
            </a:r>
            <a:r>
              <a:rPr lang="tr-TR" sz="1600" b="1" dirty="0"/>
              <a:t> in </a:t>
            </a:r>
            <a:r>
              <a:rPr lang="tr-TR" sz="1600" b="1" dirty="0" err="1"/>
              <a:t>the</a:t>
            </a:r>
            <a:r>
              <a:rPr lang="tr-TR" sz="1600" b="1" dirty="0"/>
              <a:t> </a:t>
            </a:r>
            <a:r>
              <a:rPr lang="tr-TR" sz="1600" b="1" dirty="0" err="1"/>
              <a:t>acquisition</a:t>
            </a:r>
            <a:r>
              <a:rPr lang="tr-TR" sz="1600" b="1" dirty="0"/>
              <a:t> of </a:t>
            </a:r>
            <a:r>
              <a:rPr lang="tr-TR" sz="1600" b="1" dirty="0" err="1"/>
              <a:t>verb</a:t>
            </a:r>
            <a:r>
              <a:rPr lang="tr-TR" sz="1600" b="1" dirty="0"/>
              <a:t> </a:t>
            </a:r>
            <a:r>
              <a:rPr lang="tr-TR" sz="1600" b="1" dirty="0" err="1"/>
              <a:t>argument</a:t>
            </a:r>
            <a:r>
              <a:rPr lang="tr-TR" sz="1600" b="1" dirty="0"/>
              <a:t> </a:t>
            </a:r>
            <a:r>
              <a:rPr lang="tr-TR" sz="1600" b="1" dirty="0" err="1"/>
              <a:t>structure</a:t>
            </a:r>
            <a:r>
              <a:rPr lang="tr-TR" sz="1600" b="1" dirty="0"/>
              <a:t>'. </a:t>
            </a:r>
            <a:r>
              <a:rPr lang="tr-TR" sz="1600" b="1" dirty="0" err="1"/>
              <a:t>Cognition</a:t>
            </a:r>
            <a:r>
              <a:rPr lang="tr-TR" sz="1600" b="1" dirty="0"/>
              <a:t> 41(1-3): 153-195</a:t>
            </a:r>
            <a:r>
              <a:rPr lang="tr-TR" sz="1600" b="1" dirty="0" smtClean="0"/>
              <a:t>.</a:t>
            </a:r>
          </a:p>
          <a:p>
            <a:pPr marL="0" indent="0" algn="just" fontAlgn="base">
              <a:buNone/>
            </a:pPr>
            <a:r>
              <a:rPr lang="tr-TR" sz="1300" dirty="0" smtClean="0"/>
              <a:t>How </a:t>
            </a:r>
            <a:r>
              <a:rPr lang="tr-TR" sz="1300" dirty="0"/>
              <a:t>do </a:t>
            </a:r>
            <a:r>
              <a:rPr lang="tr-TR" sz="1300" dirty="0" err="1"/>
              <a:t>speakers</a:t>
            </a:r>
            <a:r>
              <a:rPr lang="tr-TR" sz="1300" dirty="0"/>
              <a:t> </a:t>
            </a:r>
            <a:r>
              <a:rPr lang="tr-TR" sz="1300" dirty="0" err="1"/>
              <a:t>predict</a:t>
            </a:r>
            <a:r>
              <a:rPr lang="tr-TR" sz="1300" dirty="0"/>
              <a:t> </a:t>
            </a:r>
            <a:r>
              <a:rPr lang="tr-TR" sz="1300" dirty="0" err="1"/>
              <a:t>the</a:t>
            </a:r>
            <a:r>
              <a:rPr lang="tr-TR" sz="1300" dirty="0"/>
              <a:t> </a:t>
            </a:r>
            <a:r>
              <a:rPr lang="tr-TR" sz="1300" dirty="0" err="1"/>
              <a:t>syntax</a:t>
            </a:r>
            <a:r>
              <a:rPr lang="tr-TR" sz="1300" dirty="0"/>
              <a:t> of a </a:t>
            </a:r>
            <a:r>
              <a:rPr lang="tr-TR" sz="1300" dirty="0" err="1"/>
              <a:t>verb</a:t>
            </a:r>
            <a:r>
              <a:rPr lang="tr-TR" sz="1300" dirty="0"/>
              <a:t> </a:t>
            </a:r>
            <a:r>
              <a:rPr lang="tr-TR" sz="1300" dirty="0" err="1"/>
              <a:t>from</a:t>
            </a:r>
            <a:r>
              <a:rPr lang="tr-TR" sz="1300" dirty="0"/>
              <a:t> </a:t>
            </a:r>
            <a:r>
              <a:rPr lang="tr-TR" sz="1300" dirty="0" err="1"/>
              <a:t>its</a:t>
            </a:r>
            <a:r>
              <a:rPr lang="tr-TR" sz="1300" dirty="0"/>
              <a:t> </a:t>
            </a:r>
            <a:r>
              <a:rPr lang="tr-TR" sz="1300" dirty="0" err="1"/>
              <a:t>meaning</a:t>
            </a:r>
            <a:r>
              <a:rPr lang="tr-TR" sz="1300" dirty="0"/>
              <a:t>? </a:t>
            </a:r>
            <a:r>
              <a:rPr lang="tr-TR" sz="1300" dirty="0" err="1"/>
              <a:t>Traditional</a:t>
            </a:r>
            <a:r>
              <a:rPr lang="tr-TR" sz="1300" dirty="0"/>
              <a:t> </a:t>
            </a:r>
            <a:r>
              <a:rPr lang="tr-TR" sz="1300" dirty="0" err="1"/>
              <a:t>theories</a:t>
            </a:r>
            <a:r>
              <a:rPr lang="tr-TR" sz="1300" dirty="0"/>
              <a:t> </a:t>
            </a:r>
            <a:r>
              <a:rPr lang="tr-TR" sz="1300" dirty="0" err="1"/>
              <a:t>posit</a:t>
            </a:r>
            <a:r>
              <a:rPr lang="tr-TR" sz="1300" dirty="0"/>
              <a:t> </a:t>
            </a:r>
            <a:r>
              <a:rPr lang="tr-TR" sz="1300" dirty="0" err="1"/>
              <a:t>that</a:t>
            </a:r>
            <a:r>
              <a:rPr lang="tr-TR" sz="1300" dirty="0"/>
              <a:t> </a:t>
            </a:r>
            <a:r>
              <a:rPr lang="tr-TR" sz="1300" dirty="0" err="1"/>
              <a:t>syntactically</a:t>
            </a:r>
            <a:r>
              <a:rPr lang="tr-TR" sz="1300" dirty="0"/>
              <a:t> </a:t>
            </a:r>
            <a:r>
              <a:rPr lang="tr-TR" sz="1300" dirty="0" err="1"/>
              <a:t>relevant</a:t>
            </a:r>
            <a:r>
              <a:rPr lang="tr-TR" sz="1300" dirty="0"/>
              <a:t> </a:t>
            </a:r>
            <a:r>
              <a:rPr lang="tr-TR" sz="1300" dirty="0" err="1"/>
              <a:t>information</a:t>
            </a:r>
            <a:r>
              <a:rPr lang="tr-TR" sz="1300" dirty="0"/>
              <a:t> </a:t>
            </a:r>
            <a:r>
              <a:rPr lang="tr-TR" sz="1300" dirty="0" err="1"/>
              <a:t>about</a:t>
            </a:r>
            <a:r>
              <a:rPr lang="tr-TR" sz="1300" dirty="0"/>
              <a:t> </a:t>
            </a:r>
            <a:r>
              <a:rPr lang="tr-TR" sz="1300" dirty="0" err="1"/>
              <a:t>semantic</a:t>
            </a:r>
            <a:r>
              <a:rPr lang="tr-TR" sz="1300" dirty="0"/>
              <a:t> </a:t>
            </a:r>
            <a:r>
              <a:rPr lang="tr-TR" sz="1300" dirty="0" err="1"/>
              <a:t>arguments</a:t>
            </a:r>
            <a:r>
              <a:rPr lang="tr-TR" sz="1300" dirty="0"/>
              <a:t> </a:t>
            </a:r>
            <a:r>
              <a:rPr lang="tr-TR" sz="1300" dirty="0" err="1"/>
              <a:t>consists</a:t>
            </a:r>
            <a:r>
              <a:rPr lang="tr-TR" sz="1300" dirty="0"/>
              <a:t> of a </a:t>
            </a:r>
            <a:r>
              <a:rPr lang="tr-TR" sz="1300" dirty="0" err="1"/>
              <a:t>list</a:t>
            </a:r>
            <a:r>
              <a:rPr lang="tr-TR" sz="1300" dirty="0"/>
              <a:t> of </a:t>
            </a:r>
            <a:r>
              <a:rPr lang="tr-TR" sz="1300" dirty="0" err="1"/>
              <a:t>thematic</a:t>
            </a:r>
            <a:r>
              <a:rPr lang="tr-TR" sz="1300" dirty="0"/>
              <a:t> </a:t>
            </a:r>
            <a:r>
              <a:rPr lang="tr-TR" sz="1300" dirty="0" err="1"/>
              <a:t>roles</a:t>
            </a:r>
            <a:r>
              <a:rPr lang="tr-TR" sz="1300" dirty="0"/>
              <a:t> </a:t>
            </a:r>
            <a:r>
              <a:rPr lang="tr-TR" sz="1300" dirty="0" err="1"/>
              <a:t>like</a:t>
            </a:r>
            <a:r>
              <a:rPr lang="tr-TR" sz="1300" dirty="0"/>
              <a:t> “</a:t>
            </a:r>
            <a:r>
              <a:rPr lang="tr-TR" sz="1300" dirty="0" err="1"/>
              <a:t>agent</a:t>
            </a:r>
            <a:r>
              <a:rPr lang="tr-TR" sz="1300" dirty="0"/>
              <a:t>”, “</a:t>
            </a:r>
            <a:r>
              <a:rPr lang="tr-TR" sz="1300" dirty="0" err="1"/>
              <a:t>theme</a:t>
            </a:r>
            <a:r>
              <a:rPr lang="tr-TR" sz="1300" dirty="0"/>
              <a:t>”, </a:t>
            </a:r>
            <a:r>
              <a:rPr lang="tr-TR" sz="1300" dirty="0" err="1"/>
              <a:t>and</a:t>
            </a:r>
            <a:r>
              <a:rPr lang="tr-TR" sz="1300" dirty="0"/>
              <a:t> “</a:t>
            </a:r>
            <a:r>
              <a:rPr lang="tr-TR" sz="1300" dirty="0" err="1"/>
              <a:t>goal</a:t>
            </a:r>
            <a:r>
              <a:rPr lang="tr-TR" sz="1300" dirty="0"/>
              <a:t>”, </a:t>
            </a:r>
            <a:r>
              <a:rPr lang="tr-TR" sz="1300" dirty="0" err="1"/>
              <a:t>which</a:t>
            </a:r>
            <a:r>
              <a:rPr lang="tr-TR" sz="1300" dirty="0"/>
              <a:t> </a:t>
            </a:r>
            <a:r>
              <a:rPr lang="tr-TR" sz="1300" dirty="0" err="1"/>
              <a:t>are</a:t>
            </a:r>
            <a:r>
              <a:rPr lang="tr-TR" sz="1300" dirty="0"/>
              <a:t> </a:t>
            </a:r>
            <a:r>
              <a:rPr lang="tr-TR" sz="1300" dirty="0" err="1"/>
              <a:t>linked</a:t>
            </a:r>
            <a:r>
              <a:rPr lang="tr-TR" sz="1300" dirty="0"/>
              <a:t> </a:t>
            </a:r>
            <a:r>
              <a:rPr lang="tr-TR" sz="1300" dirty="0" err="1"/>
              <a:t>onto</a:t>
            </a:r>
            <a:r>
              <a:rPr lang="tr-TR" sz="1300" dirty="0"/>
              <a:t> a </a:t>
            </a:r>
            <a:r>
              <a:rPr lang="tr-TR" sz="1300" dirty="0" err="1"/>
              <a:t>hierarchy</a:t>
            </a:r>
            <a:r>
              <a:rPr lang="tr-TR" sz="1300" dirty="0"/>
              <a:t> of </a:t>
            </a:r>
            <a:r>
              <a:rPr lang="tr-TR" sz="1300" dirty="0" err="1"/>
              <a:t>grammatical</a:t>
            </a:r>
            <a:r>
              <a:rPr lang="tr-TR" sz="1300" dirty="0"/>
              <a:t> </a:t>
            </a:r>
            <a:r>
              <a:rPr lang="tr-TR" sz="1300" dirty="0" err="1"/>
              <a:t>positions</a:t>
            </a:r>
            <a:r>
              <a:rPr lang="tr-TR" sz="1300" dirty="0"/>
              <a:t> </a:t>
            </a:r>
            <a:r>
              <a:rPr lang="tr-TR" sz="1300" dirty="0" err="1"/>
              <a:t>like</a:t>
            </a:r>
            <a:r>
              <a:rPr lang="tr-TR" sz="1300" dirty="0"/>
              <a:t> </a:t>
            </a:r>
            <a:r>
              <a:rPr lang="tr-TR" sz="1300" dirty="0" err="1"/>
              <a:t>subject</a:t>
            </a:r>
            <a:r>
              <a:rPr lang="tr-TR" sz="1300" dirty="0"/>
              <a:t>, </a:t>
            </a:r>
            <a:r>
              <a:rPr lang="tr-TR" sz="1300" dirty="0" err="1"/>
              <a:t>object</a:t>
            </a:r>
            <a:r>
              <a:rPr lang="tr-TR" sz="1300" dirty="0"/>
              <a:t> </a:t>
            </a:r>
            <a:r>
              <a:rPr lang="tr-TR" sz="1300" dirty="0" err="1"/>
              <a:t>and</a:t>
            </a:r>
            <a:r>
              <a:rPr lang="tr-TR" sz="1300" dirty="0"/>
              <a:t> </a:t>
            </a:r>
            <a:r>
              <a:rPr lang="tr-TR" sz="1300" dirty="0" err="1"/>
              <a:t>oblique</a:t>
            </a:r>
            <a:r>
              <a:rPr lang="tr-TR" sz="1300" dirty="0"/>
              <a:t> </a:t>
            </a:r>
            <a:r>
              <a:rPr lang="tr-TR" sz="1300" dirty="0" err="1"/>
              <a:t>object</a:t>
            </a:r>
            <a:r>
              <a:rPr lang="tr-TR" sz="1300" dirty="0"/>
              <a:t>. </a:t>
            </a:r>
            <a:r>
              <a:rPr lang="tr-TR" sz="1300" dirty="0" err="1"/>
              <a:t>For</a:t>
            </a:r>
            <a:r>
              <a:rPr lang="tr-TR" sz="1300" dirty="0"/>
              <a:t> </a:t>
            </a:r>
            <a:r>
              <a:rPr lang="tr-TR" sz="1300" dirty="0" err="1"/>
              <a:t>verbs</a:t>
            </a:r>
            <a:r>
              <a:rPr lang="tr-TR" sz="1300" dirty="0"/>
              <a:t> </a:t>
            </a:r>
            <a:r>
              <a:rPr lang="tr-TR" sz="1300" dirty="0" err="1"/>
              <a:t>involving</a:t>
            </a:r>
            <a:r>
              <a:rPr lang="tr-TR" sz="1300" dirty="0"/>
              <a:t> </a:t>
            </a:r>
            <a:r>
              <a:rPr lang="tr-TR" sz="1300" dirty="0" err="1"/>
              <a:t>motion</a:t>
            </a:r>
            <a:r>
              <a:rPr lang="tr-TR" sz="1300" dirty="0"/>
              <a:t>, </a:t>
            </a:r>
            <a:r>
              <a:rPr lang="tr-TR" sz="1300" dirty="0" err="1"/>
              <a:t>the</a:t>
            </a:r>
            <a:r>
              <a:rPr lang="tr-TR" sz="1300" dirty="0"/>
              <a:t> </a:t>
            </a:r>
            <a:r>
              <a:rPr lang="tr-TR" sz="1300" dirty="0" err="1"/>
              <a:t>entity</a:t>
            </a:r>
            <a:r>
              <a:rPr lang="tr-TR" sz="1300" dirty="0"/>
              <a:t> </a:t>
            </a:r>
            <a:r>
              <a:rPr lang="tr-TR" sz="1300" dirty="0" err="1"/>
              <a:t>caused</a:t>
            </a:r>
            <a:r>
              <a:rPr lang="tr-TR" sz="1300" dirty="0"/>
              <a:t> </a:t>
            </a:r>
            <a:r>
              <a:rPr lang="tr-TR" sz="1300" dirty="0" err="1"/>
              <a:t>to</a:t>
            </a:r>
            <a:r>
              <a:rPr lang="tr-TR" sz="1300" dirty="0"/>
              <a:t> </a:t>
            </a:r>
            <a:r>
              <a:rPr lang="tr-TR" sz="1300" dirty="0" err="1"/>
              <a:t>move</a:t>
            </a:r>
            <a:r>
              <a:rPr lang="tr-TR" sz="1300" dirty="0"/>
              <a:t> is </a:t>
            </a:r>
            <a:r>
              <a:rPr lang="tr-TR" sz="1300" dirty="0" err="1"/>
              <a:t>defined</a:t>
            </a:r>
            <a:r>
              <a:rPr lang="tr-TR" sz="1300" dirty="0"/>
              <a:t> as </a:t>
            </a:r>
            <a:r>
              <a:rPr lang="tr-TR" sz="1300" dirty="0" err="1"/>
              <a:t>the</a:t>
            </a:r>
            <a:r>
              <a:rPr lang="tr-TR" sz="1300" dirty="0"/>
              <a:t> “</a:t>
            </a:r>
            <a:r>
              <a:rPr lang="tr-TR" sz="1300" dirty="0" err="1"/>
              <a:t>theme</a:t>
            </a:r>
            <a:r>
              <a:rPr lang="tr-TR" sz="1300" dirty="0"/>
              <a:t>” </a:t>
            </a:r>
            <a:r>
              <a:rPr lang="tr-TR" sz="1300" dirty="0" err="1"/>
              <a:t>or</a:t>
            </a:r>
            <a:r>
              <a:rPr lang="tr-TR" sz="1300" dirty="0"/>
              <a:t> “</a:t>
            </a:r>
            <a:r>
              <a:rPr lang="tr-TR" sz="1300" dirty="0" err="1"/>
              <a:t>patient</a:t>
            </a:r>
            <a:r>
              <a:rPr lang="tr-TR" sz="1300" dirty="0"/>
              <a:t>” </a:t>
            </a:r>
            <a:r>
              <a:rPr lang="tr-TR" sz="1300" dirty="0" err="1"/>
              <a:t>and</a:t>
            </a:r>
            <a:r>
              <a:rPr lang="tr-TR" sz="1300" dirty="0"/>
              <a:t> </a:t>
            </a:r>
            <a:r>
              <a:rPr lang="tr-TR" sz="1300" dirty="0" err="1"/>
              <a:t>linked</a:t>
            </a:r>
            <a:r>
              <a:rPr lang="tr-TR" sz="1300" dirty="0"/>
              <a:t> </a:t>
            </a:r>
            <a:r>
              <a:rPr lang="tr-TR" sz="1300" dirty="0" err="1"/>
              <a:t>to</a:t>
            </a:r>
            <a:r>
              <a:rPr lang="tr-TR" sz="1300" dirty="0"/>
              <a:t> </a:t>
            </a:r>
            <a:r>
              <a:rPr lang="tr-TR" sz="1300" dirty="0" err="1"/>
              <a:t>the</a:t>
            </a:r>
            <a:r>
              <a:rPr lang="tr-TR" sz="1300" dirty="0"/>
              <a:t> </a:t>
            </a:r>
            <a:r>
              <a:rPr lang="tr-TR" sz="1300" dirty="0" err="1"/>
              <a:t>object</a:t>
            </a:r>
            <a:r>
              <a:rPr lang="tr-TR" sz="1300" dirty="0"/>
              <a:t>. </a:t>
            </a:r>
            <a:r>
              <a:rPr lang="tr-TR" sz="1300" dirty="0" err="1"/>
              <a:t>However</a:t>
            </a:r>
            <a:r>
              <a:rPr lang="tr-TR" sz="1300" dirty="0"/>
              <a:t>, </a:t>
            </a:r>
            <a:r>
              <a:rPr lang="tr-TR" sz="1300" dirty="0" err="1"/>
              <a:t>this</a:t>
            </a:r>
            <a:r>
              <a:rPr lang="tr-TR" sz="1300" dirty="0"/>
              <a:t> </a:t>
            </a:r>
            <a:r>
              <a:rPr lang="tr-TR" sz="1300" dirty="0" err="1"/>
              <a:t>fails</a:t>
            </a:r>
            <a:r>
              <a:rPr lang="tr-TR" sz="1300" dirty="0"/>
              <a:t> </a:t>
            </a:r>
            <a:r>
              <a:rPr lang="tr-TR" sz="1300" dirty="0" err="1"/>
              <a:t>for</a:t>
            </a:r>
            <a:r>
              <a:rPr lang="tr-TR" sz="1300" dirty="0"/>
              <a:t> </a:t>
            </a:r>
            <a:r>
              <a:rPr lang="tr-TR" sz="1300" dirty="0" err="1"/>
              <a:t>many</a:t>
            </a:r>
            <a:r>
              <a:rPr lang="tr-TR" sz="1300" dirty="0"/>
              <a:t> </a:t>
            </a:r>
            <a:r>
              <a:rPr lang="tr-TR" sz="1300" dirty="0" err="1"/>
              <a:t>common</a:t>
            </a:r>
            <a:r>
              <a:rPr lang="tr-TR" sz="1300" dirty="0"/>
              <a:t> </a:t>
            </a:r>
            <a:r>
              <a:rPr lang="tr-TR" sz="1300" dirty="0" err="1"/>
              <a:t>verbs</a:t>
            </a:r>
            <a:r>
              <a:rPr lang="tr-TR" sz="1300" dirty="0"/>
              <a:t>, as in ∗</a:t>
            </a:r>
            <a:r>
              <a:rPr lang="tr-TR" sz="1300" dirty="0" err="1"/>
              <a:t>fill</a:t>
            </a:r>
            <a:r>
              <a:rPr lang="tr-TR" sz="1300" dirty="0"/>
              <a:t> </a:t>
            </a:r>
            <a:r>
              <a:rPr lang="tr-TR" sz="1300" dirty="0" err="1"/>
              <a:t>water</a:t>
            </a:r>
            <a:r>
              <a:rPr lang="tr-TR" sz="1300" dirty="0"/>
              <a:t> </a:t>
            </a:r>
            <a:r>
              <a:rPr lang="tr-TR" sz="1300" dirty="0" err="1"/>
              <a:t>into</a:t>
            </a:r>
            <a:r>
              <a:rPr lang="tr-TR" sz="1300" dirty="0"/>
              <a:t> </a:t>
            </a:r>
            <a:r>
              <a:rPr lang="tr-TR" sz="1300" dirty="0" err="1"/>
              <a:t>the</a:t>
            </a:r>
            <a:r>
              <a:rPr lang="tr-TR" sz="1300" dirty="0"/>
              <a:t> </a:t>
            </a:r>
            <a:r>
              <a:rPr lang="tr-TR" sz="1300" dirty="0" err="1"/>
              <a:t>glass</a:t>
            </a:r>
            <a:r>
              <a:rPr lang="tr-TR" sz="1300" dirty="0"/>
              <a:t> </a:t>
            </a:r>
            <a:r>
              <a:rPr lang="tr-TR" sz="1300" dirty="0" err="1"/>
              <a:t>and</a:t>
            </a:r>
            <a:r>
              <a:rPr lang="tr-TR" sz="1300" dirty="0"/>
              <a:t> ∗</a:t>
            </a:r>
            <a:r>
              <a:rPr lang="tr-TR" sz="1300" dirty="0" err="1"/>
              <a:t>cover</a:t>
            </a:r>
            <a:r>
              <a:rPr lang="tr-TR" sz="1300" dirty="0"/>
              <a:t> a </a:t>
            </a:r>
            <a:r>
              <a:rPr lang="tr-TR" sz="1300" dirty="0" err="1"/>
              <a:t>sheet</a:t>
            </a:r>
            <a:r>
              <a:rPr lang="tr-TR" sz="1300" dirty="0"/>
              <a:t> </a:t>
            </a:r>
            <a:r>
              <a:rPr lang="tr-TR" sz="1300" dirty="0" err="1"/>
              <a:t>onto</a:t>
            </a:r>
            <a:r>
              <a:rPr lang="tr-TR" sz="1300" dirty="0"/>
              <a:t> </a:t>
            </a:r>
            <a:r>
              <a:rPr lang="tr-TR" sz="1300" dirty="0" err="1"/>
              <a:t>the</a:t>
            </a:r>
            <a:r>
              <a:rPr lang="tr-TR" sz="1300" dirty="0"/>
              <a:t> </a:t>
            </a:r>
            <a:r>
              <a:rPr lang="tr-TR" sz="1300" dirty="0" err="1"/>
              <a:t>bed</a:t>
            </a:r>
            <a:r>
              <a:rPr lang="tr-TR" sz="1300" dirty="0"/>
              <a:t>. </a:t>
            </a:r>
            <a:r>
              <a:rPr lang="tr-TR" sz="1300" dirty="0" err="1"/>
              <a:t>In</a:t>
            </a:r>
            <a:r>
              <a:rPr lang="tr-TR" sz="1300" dirty="0"/>
              <a:t> </a:t>
            </a:r>
            <a:r>
              <a:rPr lang="tr-TR" sz="1300" dirty="0" err="1"/>
              <a:t>more</a:t>
            </a:r>
            <a:r>
              <a:rPr lang="tr-TR" sz="1300" dirty="0"/>
              <a:t> </a:t>
            </a:r>
            <a:r>
              <a:rPr lang="tr-TR" sz="1300" dirty="0" err="1"/>
              <a:t>recent</a:t>
            </a:r>
            <a:r>
              <a:rPr lang="tr-TR" sz="1300" dirty="0"/>
              <a:t> </a:t>
            </a:r>
            <a:r>
              <a:rPr lang="tr-TR" sz="1300" dirty="0" err="1"/>
              <a:t>theories</a:t>
            </a:r>
            <a:r>
              <a:rPr lang="tr-TR" sz="1300" dirty="0"/>
              <a:t> </a:t>
            </a:r>
            <a:r>
              <a:rPr lang="tr-TR" sz="1300" dirty="0" err="1"/>
              <a:t>verbs</a:t>
            </a:r>
            <a:r>
              <a:rPr lang="tr-TR" sz="1300" dirty="0"/>
              <a:t>' </a:t>
            </a:r>
            <a:r>
              <a:rPr lang="tr-TR" sz="1300" dirty="0" err="1"/>
              <a:t>meanings</a:t>
            </a:r>
            <a:r>
              <a:rPr lang="tr-TR" sz="1300" dirty="0"/>
              <a:t> </a:t>
            </a:r>
            <a:r>
              <a:rPr lang="tr-TR" sz="1300" dirty="0" err="1"/>
              <a:t>are</a:t>
            </a:r>
            <a:r>
              <a:rPr lang="tr-TR" sz="1300" dirty="0"/>
              <a:t> </a:t>
            </a:r>
            <a:r>
              <a:rPr lang="tr-TR" sz="1300" dirty="0" err="1"/>
              <a:t>multidimensional</a:t>
            </a:r>
            <a:r>
              <a:rPr lang="tr-TR" sz="1300" dirty="0"/>
              <a:t> </a:t>
            </a:r>
            <a:r>
              <a:rPr lang="tr-TR" sz="1300" dirty="0" err="1"/>
              <a:t>structures</a:t>
            </a:r>
            <a:r>
              <a:rPr lang="tr-TR" sz="1300" dirty="0"/>
              <a:t> in </a:t>
            </a:r>
            <a:r>
              <a:rPr lang="tr-TR" sz="1300" dirty="0" err="1"/>
              <a:t>which</a:t>
            </a:r>
            <a:r>
              <a:rPr lang="tr-TR" sz="1300" dirty="0"/>
              <a:t> </a:t>
            </a:r>
            <a:r>
              <a:rPr lang="tr-TR" sz="1300" dirty="0" err="1"/>
              <a:t>the</a:t>
            </a:r>
            <a:r>
              <a:rPr lang="tr-TR" sz="1300" dirty="0"/>
              <a:t> </a:t>
            </a:r>
            <a:r>
              <a:rPr lang="tr-TR" sz="1300" dirty="0" err="1"/>
              <a:t>motions</a:t>
            </a:r>
            <a:r>
              <a:rPr lang="tr-TR" sz="1300" dirty="0"/>
              <a:t>, </a:t>
            </a:r>
            <a:r>
              <a:rPr lang="tr-TR" sz="1300" dirty="0" err="1"/>
              <a:t>changes</a:t>
            </a:r>
            <a:r>
              <a:rPr lang="tr-TR" sz="1300" dirty="0"/>
              <a:t>, </a:t>
            </a:r>
            <a:r>
              <a:rPr lang="tr-TR" sz="1300" dirty="0" err="1"/>
              <a:t>and</a:t>
            </a:r>
            <a:r>
              <a:rPr lang="tr-TR" sz="1300" dirty="0"/>
              <a:t> </a:t>
            </a:r>
            <a:r>
              <a:rPr lang="tr-TR" sz="1300" dirty="0" err="1"/>
              <a:t>other</a:t>
            </a:r>
            <a:r>
              <a:rPr lang="tr-TR" sz="1300" dirty="0"/>
              <a:t> </a:t>
            </a:r>
            <a:r>
              <a:rPr lang="tr-TR" sz="1300" dirty="0" err="1"/>
              <a:t>events</a:t>
            </a:r>
            <a:r>
              <a:rPr lang="tr-TR" sz="1300" dirty="0"/>
              <a:t> can be </a:t>
            </a:r>
            <a:r>
              <a:rPr lang="tr-TR" sz="1300" dirty="0" err="1"/>
              <a:t>represented</a:t>
            </a:r>
            <a:r>
              <a:rPr lang="tr-TR" sz="1300" dirty="0"/>
              <a:t> in </a:t>
            </a:r>
            <a:r>
              <a:rPr lang="tr-TR" sz="1300" dirty="0" err="1"/>
              <a:t>separate</a:t>
            </a:r>
            <a:r>
              <a:rPr lang="tr-TR" sz="1300" dirty="0"/>
              <a:t> but </a:t>
            </a:r>
            <a:r>
              <a:rPr lang="tr-TR" sz="1300" dirty="0" err="1"/>
              <a:t>connected</a:t>
            </a:r>
            <a:r>
              <a:rPr lang="tr-TR" sz="1300" dirty="0"/>
              <a:t> </a:t>
            </a:r>
            <a:r>
              <a:rPr lang="tr-TR" sz="1300" dirty="0" err="1"/>
              <a:t>substructures</a:t>
            </a:r>
            <a:r>
              <a:rPr lang="tr-TR" sz="1300" dirty="0"/>
              <a:t>; </a:t>
            </a:r>
            <a:r>
              <a:rPr lang="tr-TR" sz="1300" dirty="0" err="1"/>
              <a:t>linking</a:t>
            </a:r>
            <a:r>
              <a:rPr lang="tr-TR" sz="1300" dirty="0"/>
              <a:t> </a:t>
            </a:r>
            <a:r>
              <a:rPr lang="tr-TR" sz="1300" dirty="0" err="1"/>
              <a:t>rules</a:t>
            </a:r>
            <a:r>
              <a:rPr lang="tr-TR" sz="1300" dirty="0"/>
              <a:t> </a:t>
            </a:r>
            <a:r>
              <a:rPr lang="tr-TR" sz="1300" dirty="0" err="1"/>
              <a:t>are</a:t>
            </a:r>
            <a:r>
              <a:rPr lang="tr-TR" sz="1300" dirty="0"/>
              <a:t> </a:t>
            </a:r>
            <a:r>
              <a:rPr lang="tr-TR" sz="1300" dirty="0" err="1"/>
              <a:t>sensitive</a:t>
            </a:r>
            <a:r>
              <a:rPr lang="tr-TR" sz="1300" dirty="0"/>
              <a:t> </a:t>
            </a:r>
            <a:r>
              <a:rPr lang="tr-TR" sz="1300" dirty="0" err="1"/>
              <a:t>to</a:t>
            </a:r>
            <a:r>
              <a:rPr lang="tr-TR" sz="1300" dirty="0"/>
              <a:t> </a:t>
            </a:r>
            <a:r>
              <a:rPr lang="tr-TR" sz="1300" dirty="0" err="1"/>
              <a:t>the</a:t>
            </a:r>
            <a:r>
              <a:rPr lang="tr-TR" sz="1300" dirty="0"/>
              <a:t> </a:t>
            </a:r>
            <a:r>
              <a:rPr lang="tr-TR" sz="1300" dirty="0" err="1"/>
              <a:t>position</a:t>
            </a:r>
            <a:r>
              <a:rPr lang="tr-TR" sz="1300" dirty="0"/>
              <a:t> of an </a:t>
            </a:r>
            <a:r>
              <a:rPr lang="tr-TR" sz="1300" dirty="0" err="1"/>
              <a:t>argument</a:t>
            </a:r>
            <a:r>
              <a:rPr lang="tr-TR" sz="1300" dirty="0"/>
              <a:t> in a </a:t>
            </a:r>
            <a:r>
              <a:rPr lang="tr-TR" sz="1300" dirty="0" err="1"/>
              <a:t>particular</a:t>
            </a:r>
            <a:r>
              <a:rPr lang="tr-TR" sz="1300" dirty="0"/>
              <a:t> </a:t>
            </a:r>
            <a:r>
              <a:rPr lang="tr-TR" sz="1300" dirty="0" err="1"/>
              <a:t>configuration</a:t>
            </a:r>
            <a:r>
              <a:rPr lang="tr-TR" sz="1300" dirty="0"/>
              <a:t>. </a:t>
            </a:r>
            <a:r>
              <a:rPr lang="tr-TR" sz="1300" dirty="0" err="1"/>
              <a:t>The</a:t>
            </a:r>
            <a:r>
              <a:rPr lang="tr-TR" sz="1300" dirty="0"/>
              <a:t> </a:t>
            </a:r>
            <a:r>
              <a:rPr lang="tr-TR" sz="1300" dirty="0" err="1"/>
              <a:t>verbs</a:t>
            </a:r>
            <a:r>
              <a:rPr lang="tr-TR" sz="1300" dirty="0"/>
              <a:t>' </a:t>
            </a:r>
            <a:r>
              <a:rPr lang="tr-TR" sz="1300" dirty="0" err="1"/>
              <a:t>object</a:t>
            </a:r>
            <a:r>
              <a:rPr lang="tr-TR" sz="1300" dirty="0"/>
              <a:t> </a:t>
            </a:r>
            <a:r>
              <a:rPr lang="tr-TR" sz="1300" dirty="0" err="1"/>
              <a:t>would</a:t>
            </a:r>
            <a:r>
              <a:rPr lang="tr-TR" sz="1300" dirty="0"/>
              <a:t> be </a:t>
            </a:r>
            <a:r>
              <a:rPr lang="tr-TR" sz="1300" dirty="0" err="1"/>
              <a:t>linked</a:t>
            </a:r>
            <a:r>
              <a:rPr lang="tr-TR" sz="1300" dirty="0"/>
              <a:t> not </a:t>
            </a:r>
            <a:r>
              <a:rPr lang="tr-TR" sz="1300" dirty="0" err="1"/>
              <a:t>to</a:t>
            </a:r>
            <a:r>
              <a:rPr lang="tr-TR" sz="1300" dirty="0"/>
              <a:t> </a:t>
            </a:r>
            <a:r>
              <a:rPr lang="tr-TR" sz="1300" dirty="0" err="1"/>
              <a:t>the</a:t>
            </a:r>
            <a:r>
              <a:rPr lang="tr-TR" sz="1300" dirty="0"/>
              <a:t> </a:t>
            </a:r>
            <a:r>
              <a:rPr lang="tr-TR" sz="1300" dirty="0" err="1"/>
              <a:t>moving</a:t>
            </a:r>
            <a:r>
              <a:rPr lang="tr-TR" sz="1300" dirty="0"/>
              <a:t> </a:t>
            </a:r>
            <a:r>
              <a:rPr lang="tr-TR" sz="1300" dirty="0" err="1"/>
              <a:t>entity</a:t>
            </a:r>
            <a:r>
              <a:rPr lang="tr-TR" sz="1300" dirty="0"/>
              <a:t> but </a:t>
            </a:r>
            <a:r>
              <a:rPr lang="tr-TR" sz="1300" dirty="0" err="1"/>
              <a:t>to</a:t>
            </a:r>
            <a:r>
              <a:rPr lang="tr-TR" sz="1300" dirty="0"/>
              <a:t> </a:t>
            </a:r>
            <a:r>
              <a:rPr lang="tr-TR" sz="1300" dirty="0" err="1"/>
              <a:t>the</a:t>
            </a:r>
            <a:r>
              <a:rPr lang="tr-TR" sz="1300" dirty="0"/>
              <a:t> </a:t>
            </a:r>
            <a:r>
              <a:rPr lang="tr-TR" sz="1300" dirty="0" err="1"/>
              <a:t>argument</a:t>
            </a:r>
            <a:r>
              <a:rPr lang="tr-TR" sz="1300" dirty="0"/>
              <a:t> </a:t>
            </a:r>
            <a:r>
              <a:rPr lang="tr-TR" sz="1300" dirty="0" err="1"/>
              <a:t>specified</a:t>
            </a:r>
            <a:r>
              <a:rPr lang="tr-TR" sz="1300" dirty="0"/>
              <a:t> as “</a:t>
            </a:r>
            <a:r>
              <a:rPr lang="tr-TR" sz="1300" dirty="0" err="1"/>
              <a:t>affected</a:t>
            </a:r>
            <a:r>
              <a:rPr lang="tr-TR" sz="1300" dirty="0"/>
              <a:t>” </a:t>
            </a:r>
            <a:r>
              <a:rPr lang="tr-TR" sz="1300" dirty="0" err="1"/>
              <a:t>or</a:t>
            </a:r>
            <a:r>
              <a:rPr lang="tr-TR" sz="1300" dirty="0"/>
              <a:t> </a:t>
            </a:r>
            <a:r>
              <a:rPr lang="tr-TR" sz="1300" dirty="0" err="1"/>
              <a:t>caused</a:t>
            </a:r>
            <a:r>
              <a:rPr lang="tr-TR" sz="1300" dirty="0"/>
              <a:t> </a:t>
            </a:r>
            <a:r>
              <a:rPr lang="tr-TR" sz="1300" dirty="0" err="1"/>
              <a:t>to</a:t>
            </a:r>
            <a:r>
              <a:rPr lang="tr-TR" sz="1300" dirty="0"/>
              <a:t> </a:t>
            </a:r>
            <a:r>
              <a:rPr lang="tr-TR" sz="1300" dirty="0" err="1"/>
              <a:t>change</a:t>
            </a:r>
            <a:r>
              <a:rPr lang="tr-TR" sz="1300" dirty="0"/>
              <a:t> as </a:t>
            </a:r>
            <a:r>
              <a:rPr lang="tr-TR" sz="1300" dirty="0" err="1"/>
              <a:t>the</a:t>
            </a:r>
            <a:r>
              <a:rPr lang="tr-TR" sz="1300" dirty="0"/>
              <a:t> main </a:t>
            </a:r>
            <a:r>
              <a:rPr lang="tr-TR" sz="1300" dirty="0" err="1"/>
              <a:t>event</a:t>
            </a:r>
            <a:r>
              <a:rPr lang="tr-TR" sz="1300" dirty="0"/>
              <a:t> in </a:t>
            </a:r>
            <a:r>
              <a:rPr lang="tr-TR" sz="1300" dirty="0" err="1"/>
              <a:t>the</a:t>
            </a:r>
            <a:r>
              <a:rPr lang="tr-TR" sz="1300" dirty="0"/>
              <a:t> </a:t>
            </a:r>
            <a:r>
              <a:rPr lang="tr-TR" sz="1300" dirty="0" err="1"/>
              <a:t>verbs</a:t>
            </a:r>
            <a:r>
              <a:rPr lang="tr-TR" sz="1300" dirty="0"/>
              <a:t>' </a:t>
            </a:r>
            <a:r>
              <a:rPr lang="tr-TR" sz="1300" dirty="0" err="1"/>
              <a:t>meaning</a:t>
            </a:r>
            <a:r>
              <a:rPr lang="tr-TR" sz="1300" dirty="0"/>
              <a:t>. </a:t>
            </a:r>
            <a:r>
              <a:rPr lang="tr-TR" sz="1300" dirty="0" err="1"/>
              <a:t>The</a:t>
            </a:r>
            <a:r>
              <a:rPr lang="tr-TR" sz="1300" dirty="0"/>
              <a:t> </a:t>
            </a:r>
            <a:r>
              <a:rPr lang="tr-TR" sz="1300" dirty="0" err="1"/>
              <a:t>change</a:t>
            </a:r>
            <a:r>
              <a:rPr lang="tr-TR" sz="1300" dirty="0"/>
              <a:t> can </a:t>
            </a:r>
            <a:r>
              <a:rPr lang="tr-TR" sz="1300" dirty="0" err="1"/>
              <a:t>either</a:t>
            </a:r>
            <a:r>
              <a:rPr lang="tr-TR" sz="1300" dirty="0"/>
              <a:t> be </a:t>
            </a:r>
            <a:r>
              <a:rPr lang="tr-TR" sz="1300" dirty="0" err="1"/>
              <a:t>one</a:t>
            </a:r>
            <a:r>
              <a:rPr lang="tr-TR" sz="1300" dirty="0"/>
              <a:t> of </a:t>
            </a:r>
            <a:r>
              <a:rPr lang="tr-TR" sz="1300" dirty="0" err="1"/>
              <a:t>location</a:t>
            </a:r>
            <a:r>
              <a:rPr lang="tr-TR" sz="1300" dirty="0"/>
              <a:t>, </a:t>
            </a:r>
            <a:r>
              <a:rPr lang="tr-TR" sz="1300" dirty="0" err="1"/>
              <a:t>resulting</a:t>
            </a:r>
            <a:r>
              <a:rPr lang="tr-TR" sz="1300" dirty="0"/>
              <a:t> </a:t>
            </a:r>
            <a:r>
              <a:rPr lang="tr-TR" sz="1300" dirty="0" err="1"/>
              <a:t>from</a:t>
            </a:r>
            <a:r>
              <a:rPr lang="tr-TR" sz="1300" dirty="0"/>
              <a:t> </a:t>
            </a:r>
            <a:r>
              <a:rPr lang="tr-TR" sz="1300" dirty="0" err="1"/>
              <a:t>motion</a:t>
            </a:r>
            <a:r>
              <a:rPr lang="tr-TR" sz="1300" dirty="0"/>
              <a:t> in a </a:t>
            </a:r>
            <a:r>
              <a:rPr lang="tr-TR" sz="1300" dirty="0" err="1"/>
              <a:t>particular</a:t>
            </a:r>
            <a:r>
              <a:rPr lang="tr-TR" sz="1300" dirty="0"/>
              <a:t> </a:t>
            </a:r>
            <a:r>
              <a:rPr lang="tr-TR" sz="1300" dirty="0" err="1"/>
              <a:t>manner</a:t>
            </a:r>
            <a:r>
              <a:rPr lang="tr-TR" sz="1300" dirty="0"/>
              <a:t>, </a:t>
            </a:r>
            <a:r>
              <a:rPr lang="tr-TR" sz="1300" dirty="0" err="1"/>
              <a:t>or</a:t>
            </a:r>
            <a:r>
              <a:rPr lang="tr-TR" sz="1300" dirty="0"/>
              <a:t> of </a:t>
            </a:r>
            <a:r>
              <a:rPr lang="tr-TR" sz="1300" dirty="0" err="1"/>
              <a:t>state</a:t>
            </a:r>
            <a:r>
              <a:rPr lang="tr-TR" sz="1300" dirty="0"/>
              <a:t>, </a:t>
            </a:r>
            <a:r>
              <a:rPr lang="tr-TR" sz="1300" dirty="0" err="1"/>
              <a:t>resulting</a:t>
            </a:r>
            <a:r>
              <a:rPr lang="tr-TR" sz="1300" dirty="0"/>
              <a:t> </a:t>
            </a:r>
            <a:r>
              <a:rPr lang="tr-TR" sz="1300" dirty="0" err="1"/>
              <a:t>from</a:t>
            </a:r>
            <a:r>
              <a:rPr lang="tr-TR" sz="1300" dirty="0"/>
              <a:t> </a:t>
            </a:r>
            <a:r>
              <a:rPr lang="tr-TR" sz="1300" dirty="0" err="1"/>
              <a:t>accomodating</a:t>
            </a:r>
            <a:r>
              <a:rPr lang="tr-TR" sz="1300" dirty="0"/>
              <a:t> </a:t>
            </a:r>
            <a:r>
              <a:rPr lang="tr-TR" sz="1300" dirty="0" err="1"/>
              <a:t>or</a:t>
            </a:r>
            <a:r>
              <a:rPr lang="tr-TR" sz="1300" dirty="0"/>
              <a:t> </a:t>
            </a:r>
            <a:r>
              <a:rPr lang="tr-TR" sz="1300" dirty="0" err="1"/>
              <a:t>reacting</a:t>
            </a:r>
            <a:r>
              <a:rPr lang="tr-TR" sz="1300" dirty="0"/>
              <a:t> </a:t>
            </a:r>
            <a:r>
              <a:rPr lang="tr-TR" sz="1300" dirty="0" err="1"/>
              <a:t>to</a:t>
            </a:r>
            <a:r>
              <a:rPr lang="tr-TR" sz="1300" dirty="0"/>
              <a:t> a </a:t>
            </a:r>
            <a:r>
              <a:rPr lang="tr-TR" sz="1300" dirty="0" err="1"/>
              <a:t>substance</a:t>
            </a:r>
            <a:r>
              <a:rPr lang="tr-TR" sz="1300" dirty="0"/>
              <a:t>. </a:t>
            </a:r>
            <a:r>
              <a:rPr lang="tr-TR" sz="1300" dirty="0" err="1"/>
              <a:t>For</a:t>
            </a:r>
            <a:r>
              <a:rPr lang="tr-TR" sz="1300" dirty="0"/>
              <a:t> </a:t>
            </a:r>
            <a:r>
              <a:rPr lang="tr-TR" sz="1300" dirty="0" err="1"/>
              <a:t>example</a:t>
            </a:r>
            <a:r>
              <a:rPr lang="tr-TR" sz="1300" dirty="0"/>
              <a:t>, </a:t>
            </a:r>
            <a:r>
              <a:rPr lang="tr-TR" sz="1300" dirty="0" err="1"/>
              <a:t>pour</a:t>
            </a:r>
            <a:r>
              <a:rPr lang="tr-TR" sz="1300" dirty="0"/>
              <a:t> </a:t>
            </a:r>
            <a:r>
              <a:rPr lang="tr-TR" sz="1300" dirty="0" err="1"/>
              <a:t>specifies</a:t>
            </a:r>
            <a:r>
              <a:rPr lang="tr-TR" sz="1300" dirty="0"/>
              <a:t> how a </a:t>
            </a:r>
            <a:r>
              <a:rPr lang="tr-TR" sz="1300" dirty="0" err="1"/>
              <a:t>substance</a:t>
            </a:r>
            <a:r>
              <a:rPr lang="tr-TR" sz="1300" dirty="0"/>
              <a:t> </a:t>
            </a:r>
            <a:r>
              <a:rPr lang="tr-TR" sz="1300" dirty="0" err="1"/>
              <a:t>moves</a:t>
            </a:r>
            <a:r>
              <a:rPr lang="tr-TR" sz="1300" dirty="0"/>
              <a:t> (</a:t>
            </a:r>
            <a:r>
              <a:rPr lang="tr-TR" sz="1300" dirty="0" err="1"/>
              <a:t>downward</a:t>
            </a:r>
            <a:r>
              <a:rPr lang="tr-TR" sz="1300" dirty="0"/>
              <a:t> in a </a:t>
            </a:r>
            <a:r>
              <a:rPr lang="tr-TR" sz="1300" dirty="0" err="1"/>
              <a:t>stream</a:t>
            </a:r>
            <a:r>
              <a:rPr lang="tr-TR" sz="1300" dirty="0"/>
              <a:t>), </a:t>
            </a:r>
            <a:r>
              <a:rPr lang="tr-TR" sz="1300" dirty="0" err="1"/>
              <a:t>so</a:t>
            </a:r>
            <a:r>
              <a:rPr lang="tr-TR" sz="1300" dirty="0"/>
              <a:t> </a:t>
            </a:r>
            <a:r>
              <a:rPr lang="tr-TR" sz="1300" dirty="0" err="1"/>
              <a:t>its</a:t>
            </a:r>
            <a:r>
              <a:rPr lang="tr-TR" sz="1300" dirty="0"/>
              <a:t> </a:t>
            </a:r>
            <a:r>
              <a:rPr lang="tr-TR" sz="1300" dirty="0" err="1"/>
              <a:t>substance</a:t>
            </a:r>
            <a:r>
              <a:rPr lang="tr-TR" sz="1300" dirty="0"/>
              <a:t> </a:t>
            </a:r>
            <a:r>
              <a:rPr lang="tr-TR" sz="1300" dirty="0" err="1"/>
              <a:t>argument</a:t>
            </a:r>
            <a:r>
              <a:rPr lang="tr-TR" sz="1300" dirty="0"/>
              <a:t> is </a:t>
            </a:r>
            <a:r>
              <a:rPr lang="tr-TR" sz="1300" dirty="0" err="1"/>
              <a:t>the</a:t>
            </a:r>
            <a:r>
              <a:rPr lang="tr-TR" sz="1300" dirty="0"/>
              <a:t> </a:t>
            </a:r>
            <a:r>
              <a:rPr lang="tr-TR" sz="1300" dirty="0" err="1"/>
              <a:t>object</a:t>
            </a:r>
            <a:r>
              <a:rPr lang="tr-TR" sz="1300" dirty="0"/>
              <a:t> (</a:t>
            </a:r>
            <a:r>
              <a:rPr lang="tr-TR" sz="1300" dirty="0" err="1"/>
              <a:t>pour</a:t>
            </a:r>
            <a:r>
              <a:rPr lang="tr-TR" sz="1300" dirty="0"/>
              <a:t> </a:t>
            </a:r>
            <a:r>
              <a:rPr lang="tr-TR" sz="1300" dirty="0" err="1"/>
              <a:t>the</a:t>
            </a:r>
            <a:r>
              <a:rPr lang="tr-TR" sz="1300" dirty="0"/>
              <a:t> </a:t>
            </a:r>
            <a:r>
              <a:rPr lang="tr-TR" sz="1300" dirty="0" err="1"/>
              <a:t>water</a:t>
            </a:r>
            <a:r>
              <a:rPr lang="tr-TR" sz="1300" dirty="0"/>
              <a:t>/∗</a:t>
            </a:r>
            <a:r>
              <a:rPr lang="tr-TR" sz="1300" dirty="0" err="1"/>
              <a:t>glass</a:t>
            </a:r>
            <a:r>
              <a:rPr lang="tr-TR" sz="1300" dirty="0"/>
              <a:t>); </a:t>
            </a:r>
            <a:r>
              <a:rPr lang="tr-TR" sz="1300" dirty="0" err="1"/>
              <a:t>fill</a:t>
            </a:r>
            <a:r>
              <a:rPr lang="tr-TR" sz="1300" dirty="0"/>
              <a:t> </a:t>
            </a:r>
            <a:r>
              <a:rPr lang="tr-TR" sz="1300" dirty="0" err="1"/>
              <a:t>specifies</a:t>
            </a:r>
            <a:r>
              <a:rPr lang="tr-TR" sz="1300" dirty="0"/>
              <a:t> how a </a:t>
            </a:r>
            <a:r>
              <a:rPr lang="tr-TR" sz="1300" dirty="0" err="1"/>
              <a:t>container</a:t>
            </a:r>
            <a:r>
              <a:rPr lang="tr-TR" sz="1300" dirty="0"/>
              <a:t> </a:t>
            </a:r>
            <a:r>
              <a:rPr lang="tr-TR" sz="1300" dirty="0" err="1"/>
              <a:t>changes</a:t>
            </a:r>
            <a:r>
              <a:rPr lang="tr-TR" sz="1300" dirty="0"/>
              <a:t> (</a:t>
            </a:r>
            <a:r>
              <a:rPr lang="tr-TR" sz="1300" dirty="0" err="1"/>
              <a:t>from</a:t>
            </a:r>
            <a:r>
              <a:rPr lang="tr-TR" sz="1300" dirty="0"/>
              <a:t> not </a:t>
            </a:r>
            <a:r>
              <a:rPr lang="tr-TR" sz="1300" dirty="0" err="1"/>
              <a:t>full</a:t>
            </a:r>
            <a:r>
              <a:rPr lang="tr-TR" sz="1300" dirty="0"/>
              <a:t> </a:t>
            </a:r>
            <a:r>
              <a:rPr lang="tr-TR" sz="1300" dirty="0" err="1"/>
              <a:t>to</a:t>
            </a:r>
            <a:r>
              <a:rPr lang="tr-TR" sz="1300" dirty="0"/>
              <a:t> </a:t>
            </a:r>
            <a:r>
              <a:rPr lang="tr-TR" sz="1300" dirty="0" err="1"/>
              <a:t>full</a:t>
            </a:r>
            <a:r>
              <a:rPr lang="tr-TR" sz="1300" dirty="0"/>
              <a:t>), </a:t>
            </a:r>
            <a:r>
              <a:rPr lang="tr-TR" sz="1300" dirty="0" err="1"/>
              <a:t>so</a:t>
            </a:r>
            <a:r>
              <a:rPr lang="tr-TR" sz="1300" dirty="0"/>
              <a:t> </a:t>
            </a:r>
            <a:r>
              <a:rPr lang="tr-TR" sz="1300" dirty="0" err="1"/>
              <a:t>its</a:t>
            </a:r>
            <a:r>
              <a:rPr lang="tr-TR" sz="1300" dirty="0"/>
              <a:t> </a:t>
            </a:r>
            <a:r>
              <a:rPr lang="tr-TR" sz="1300" dirty="0" err="1"/>
              <a:t>stationary</a:t>
            </a:r>
            <a:r>
              <a:rPr lang="tr-TR" sz="1300" dirty="0"/>
              <a:t> </a:t>
            </a:r>
            <a:r>
              <a:rPr lang="tr-TR" sz="1300" dirty="0" err="1"/>
              <a:t>container</a:t>
            </a:r>
            <a:r>
              <a:rPr lang="tr-TR" sz="1300" dirty="0"/>
              <a:t> </a:t>
            </a:r>
            <a:r>
              <a:rPr lang="tr-TR" sz="1300" dirty="0" err="1"/>
              <a:t>argument</a:t>
            </a:r>
            <a:r>
              <a:rPr lang="tr-TR" sz="1300" dirty="0"/>
              <a:t> is </a:t>
            </a:r>
            <a:r>
              <a:rPr lang="tr-TR" sz="1300" dirty="0" err="1"/>
              <a:t>the</a:t>
            </a:r>
            <a:r>
              <a:rPr lang="tr-TR" sz="1300" dirty="0"/>
              <a:t> </a:t>
            </a:r>
            <a:r>
              <a:rPr lang="tr-TR" sz="1300" dirty="0" err="1"/>
              <a:t>object</a:t>
            </a:r>
            <a:r>
              <a:rPr lang="tr-TR" sz="1300" dirty="0"/>
              <a:t> (</a:t>
            </a:r>
            <a:r>
              <a:rPr lang="tr-TR" sz="1300" dirty="0" err="1"/>
              <a:t>fill</a:t>
            </a:r>
            <a:r>
              <a:rPr lang="tr-TR" sz="1300" dirty="0"/>
              <a:t> </a:t>
            </a:r>
            <a:r>
              <a:rPr lang="tr-TR" sz="1300" dirty="0" err="1"/>
              <a:t>the</a:t>
            </a:r>
            <a:r>
              <a:rPr lang="tr-TR" sz="1300" dirty="0"/>
              <a:t> </a:t>
            </a:r>
            <a:r>
              <a:rPr lang="tr-TR" sz="1300" dirty="0" err="1"/>
              <a:t>glass</a:t>
            </a:r>
            <a:r>
              <a:rPr lang="tr-TR" sz="1300" dirty="0"/>
              <a:t>/∗</a:t>
            </a:r>
            <a:r>
              <a:rPr lang="tr-TR" sz="1300" dirty="0" err="1"/>
              <a:t>water</a:t>
            </a:r>
            <a:r>
              <a:rPr lang="tr-TR" sz="1300" dirty="0"/>
              <a:t>). </a:t>
            </a:r>
            <a:r>
              <a:rPr lang="tr-TR" sz="1300" dirty="0" err="1"/>
              <a:t>The</a:t>
            </a:r>
            <a:r>
              <a:rPr lang="tr-TR" sz="1300" dirty="0"/>
              <a:t> </a:t>
            </a:r>
            <a:r>
              <a:rPr lang="tr-TR" sz="1300" dirty="0" err="1"/>
              <a:t>newer</a:t>
            </a:r>
            <a:r>
              <a:rPr lang="tr-TR" sz="1300" dirty="0"/>
              <a:t> </a:t>
            </a:r>
            <a:r>
              <a:rPr lang="tr-TR" sz="1300" dirty="0" err="1"/>
              <a:t>theory</a:t>
            </a:r>
            <a:r>
              <a:rPr lang="tr-TR" sz="1300" dirty="0"/>
              <a:t> </a:t>
            </a:r>
            <a:r>
              <a:rPr lang="tr-TR" sz="1300" dirty="0" err="1"/>
              <a:t>was</a:t>
            </a:r>
            <a:r>
              <a:rPr lang="tr-TR" sz="1300" dirty="0"/>
              <a:t> </a:t>
            </a:r>
            <a:r>
              <a:rPr lang="tr-TR" sz="1300" dirty="0" err="1"/>
              <a:t>tested</a:t>
            </a:r>
            <a:r>
              <a:rPr lang="tr-TR" sz="1300" dirty="0"/>
              <a:t> in </a:t>
            </a:r>
            <a:r>
              <a:rPr lang="tr-TR" sz="1300" dirty="0" err="1"/>
              <a:t>three</a:t>
            </a:r>
            <a:r>
              <a:rPr lang="tr-TR" sz="1300" dirty="0"/>
              <a:t> </a:t>
            </a:r>
            <a:r>
              <a:rPr lang="tr-TR" sz="1300" dirty="0" err="1"/>
              <a:t>experiments</a:t>
            </a:r>
            <a:r>
              <a:rPr lang="tr-TR" sz="1300" dirty="0"/>
              <a:t>. </a:t>
            </a:r>
            <a:r>
              <a:rPr lang="tr-TR" sz="1300" dirty="0" err="1"/>
              <a:t>Children</a:t>
            </a:r>
            <a:r>
              <a:rPr lang="tr-TR" sz="1300" dirty="0"/>
              <a:t> </a:t>
            </a:r>
            <a:r>
              <a:rPr lang="tr-TR" sz="1300" dirty="0" err="1"/>
              <a:t>aged</a:t>
            </a:r>
            <a:r>
              <a:rPr lang="tr-TR" sz="1300" dirty="0"/>
              <a:t> 3;4–9;4 </a:t>
            </a:r>
            <a:r>
              <a:rPr lang="tr-TR" sz="1300" dirty="0" err="1"/>
              <a:t>and</a:t>
            </a:r>
            <a:r>
              <a:rPr lang="tr-TR" sz="1300" dirty="0"/>
              <a:t> </a:t>
            </a:r>
            <a:r>
              <a:rPr lang="tr-TR" sz="1300" dirty="0" err="1"/>
              <a:t>adults</a:t>
            </a:r>
            <a:r>
              <a:rPr lang="tr-TR" sz="1300" dirty="0"/>
              <a:t> </a:t>
            </a:r>
            <a:r>
              <a:rPr lang="tr-TR" sz="1300" dirty="0" err="1"/>
              <a:t>were</a:t>
            </a:r>
            <a:r>
              <a:rPr lang="tr-TR" sz="1300" dirty="0"/>
              <a:t> </a:t>
            </a:r>
            <a:r>
              <a:rPr lang="tr-TR" sz="1300" dirty="0" err="1"/>
              <a:t>taught</a:t>
            </a:r>
            <a:r>
              <a:rPr lang="tr-TR" sz="1300" dirty="0"/>
              <a:t> </a:t>
            </a:r>
            <a:r>
              <a:rPr lang="tr-TR" sz="1300" dirty="0" err="1"/>
              <a:t>made-up</a:t>
            </a:r>
            <a:r>
              <a:rPr lang="tr-TR" sz="1300" dirty="0"/>
              <a:t> </a:t>
            </a:r>
            <a:r>
              <a:rPr lang="tr-TR" sz="1300" dirty="0" err="1"/>
              <a:t>verbs</a:t>
            </a:r>
            <a:r>
              <a:rPr lang="tr-TR" sz="1300" dirty="0"/>
              <a:t>, </a:t>
            </a:r>
            <a:r>
              <a:rPr lang="tr-TR" sz="1300" dirty="0" err="1"/>
              <a:t>presented</a:t>
            </a:r>
            <a:r>
              <a:rPr lang="tr-TR" sz="1300" dirty="0"/>
              <a:t> in a </a:t>
            </a:r>
            <a:r>
              <a:rPr lang="tr-TR" sz="1300" dirty="0" err="1"/>
              <a:t>neutral</a:t>
            </a:r>
            <a:r>
              <a:rPr lang="tr-TR" sz="1300" dirty="0"/>
              <a:t> </a:t>
            </a:r>
            <a:r>
              <a:rPr lang="tr-TR" sz="1300" dirty="0" err="1"/>
              <a:t>syntactic</a:t>
            </a:r>
            <a:r>
              <a:rPr lang="tr-TR" sz="1300" dirty="0"/>
              <a:t> </a:t>
            </a:r>
            <a:r>
              <a:rPr lang="tr-TR" sz="1300" dirty="0" err="1"/>
              <a:t>context</a:t>
            </a:r>
            <a:r>
              <a:rPr lang="tr-TR" sz="1300" dirty="0"/>
              <a:t> (</a:t>
            </a:r>
            <a:r>
              <a:rPr lang="tr-TR" sz="1300" dirty="0" err="1"/>
              <a:t>this</a:t>
            </a:r>
            <a:r>
              <a:rPr lang="tr-TR" sz="1300" dirty="0"/>
              <a:t> is </a:t>
            </a:r>
            <a:r>
              <a:rPr lang="tr-TR" sz="1300" dirty="0" err="1"/>
              <a:t>mooping</a:t>
            </a:r>
            <a:r>
              <a:rPr lang="tr-TR" sz="1300" dirty="0"/>
              <a:t>), </a:t>
            </a:r>
            <a:r>
              <a:rPr lang="tr-TR" sz="1300" dirty="0" err="1"/>
              <a:t>referring</a:t>
            </a:r>
            <a:r>
              <a:rPr lang="tr-TR" sz="1300" dirty="0"/>
              <a:t> </a:t>
            </a:r>
            <a:r>
              <a:rPr lang="tr-TR" sz="1300" dirty="0" err="1"/>
              <a:t>to</a:t>
            </a:r>
            <a:r>
              <a:rPr lang="tr-TR" sz="1300" dirty="0"/>
              <a:t> a transfer of </a:t>
            </a:r>
            <a:r>
              <a:rPr lang="tr-TR" sz="1300" dirty="0" err="1"/>
              <a:t>items</a:t>
            </a:r>
            <a:r>
              <a:rPr lang="tr-TR" sz="1300" dirty="0"/>
              <a:t> </a:t>
            </a:r>
            <a:r>
              <a:rPr lang="tr-TR" sz="1300" dirty="0" err="1"/>
              <a:t>to</a:t>
            </a:r>
            <a:r>
              <a:rPr lang="tr-TR" sz="1300" dirty="0"/>
              <a:t> a </a:t>
            </a:r>
            <a:r>
              <a:rPr lang="tr-TR" sz="1300" dirty="0" err="1"/>
              <a:t>surface</a:t>
            </a:r>
            <a:r>
              <a:rPr lang="tr-TR" sz="1300" dirty="0"/>
              <a:t> </a:t>
            </a:r>
            <a:r>
              <a:rPr lang="tr-TR" sz="1300" dirty="0" err="1"/>
              <a:t>or</a:t>
            </a:r>
            <a:r>
              <a:rPr lang="tr-TR" sz="1300" dirty="0"/>
              <a:t> </a:t>
            </a:r>
            <a:r>
              <a:rPr lang="tr-TR" sz="1300" dirty="0" err="1"/>
              <a:t>container</a:t>
            </a:r>
            <a:r>
              <a:rPr lang="tr-TR" sz="1300" dirty="0"/>
              <a:t>. </a:t>
            </a:r>
            <a:r>
              <a:rPr lang="tr-TR" sz="1300" dirty="0" err="1"/>
              <a:t>Subjects</a:t>
            </a:r>
            <a:r>
              <a:rPr lang="tr-TR" sz="1300" dirty="0"/>
              <a:t> </a:t>
            </a:r>
            <a:r>
              <a:rPr lang="tr-TR" sz="1300" dirty="0" err="1"/>
              <a:t>were</a:t>
            </a:r>
            <a:r>
              <a:rPr lang="tr-TR" sz="1300" dirty="0"/>
              <a:t> </a:t>
            </a:r>
            <a:r>
              <a:rPr lang="tr-TR" sz="1300" dirty="0" err="1"/>
              <a:t>tested</a:t>
            </a:r>
            <a:r>
              <a:rPr lang="tr-TR" sz="1300" dirty="0"/>
              <a:t> on </a:t>
            </a:r>
            <a:r>
              <a:rPr lang="tr-TR" sz="1300" dirty="0" err="1"/>
              <a:t>their</a:t>
            </a:r>
            <a:r>
              <a:rPr lang="tr-TR" sz="1300" dirty="0"/>
              <a:t> </a:t>
            </a:r>
            <a:r>
              <a:rPr lang="tr-TR" sz="1300" dirty="0" err="1"/>
              <a:t>willingness</a:t>
            </a:r>
            <a:r>
              <a:rPr lang="tr-TR" sz="1300" dirty="0"/>
              <a:t> </a:t>
            </a:r>
            <a:r>
              <a:rPr lang="tr-TR" sz="1300" dirty="0" err="1"/>
              <a:t>to</a:t>
            </a:r>
            <a:r>
              <a:rPr lang="tr-TR" sz="1300" dirty="0"/>
              <a:t> </a:t>
            </a:r>
            <a:r>
              <a:rPr lang="tr-TR" sz="1300" dirty="0" err="1"/>
              <a:t>encode</a:t>
            </a:r>
            <a:r>
              <a:rPr lang="tr-TR" sz="1300" dirty="0"/>
              <a:t> </a:t>
            </a:r>
            <a:r>
              <a:rPr lang="tr-TR" sz="1300" dirty="0" err="1"/>
              <a:t>the</a:t>
            </a:r>
            <a:r>
              <a:rPr lang="tr-TR" sz="1300" dirty="0"/>
              <a:t> </a:t>
            </a:r>
            <a:r>
              <a:rPr lang="tr-TR" sz="1300" dirty="0" err="1"/>
              <a:t>moving</a:t>
            </a:r>
            <a:r>
              <a:rPr lang="tr-TR" sz="1300" dirty="0"/>
              <a:t> </a:t>
            </a:r>
            <a:r>
              <a:rPr lang="tr-TR" sz="1300" dirty="0" err="1"/>
              <a:t>items</a:t>
            </a:r>
            <a:r>
              <a:rPr lang="tr-TR" sz="1300" dirty="0"/>
              <a:t> </a:t>
            </a:r>
            <a:r>
              <a:rPr lang="tr-TR" sz="1300" dirty="0" err="1"/>
              <a:t>or</a:t>
            </a:r>
            <a:r>
              <a:rPr lang="tr-TR" sz="1300" dirty="0"/>
              <a:t> </a:t>
            </a:r>
            <a:r>
              <a:rPr lang="tr-TR" sz="1300" dirty="0" err="1"/>
              <a:t>the</a:t>
            </a:r>
            <a:r>
              <a:rPr lang="tr-TR" sz="1300" dirty="0"/>
              <a:t> </a:t>
            </a:r>
            <a:r>
              <a:rPr lang="tr-TR" sz="1300" dirty="0" err="1"/>
              <a:t>surface</a:t>
            </a:r>
            <a:r>
              <a:rPr lang="tr-TR" sz="1300" dirty="0"/>
              <a:t> as </a:t>
            </a:r>
            <a:r>
              <a:rPr lang="tr-TR" sz="1300" dirty="0" err="1"/>
              <a:t>the</a:t>
            </a:r>
            <a:r>
              <a:rPr lang="tr-TR" sz="1300" dirty="0"/>
              <a:t> </a:t>
            </a:r>
            <a:r>
              <a:rPr lang="tr-TR" sz="1300" dirty="0" err="1"/>
              <a:t>verb's</a:t>
            </a:r>
            <a:r>
              <a:rPr lang="tr-TR" sz="1300" dirty="0"/>
              <a:t> </a:t>
            </a:r>
            <a:r>
              <a:rPr lang="tr-TR" sz="1300" dirty="0" err="1"/>
              <a:t>object</a:t>
            </a:r>
            <a:r>
              <a:rPr lang="tr-TR" sz="1300" dirty="0"/>
              <a:t>. </a:t>
            </a:r>
            <a:r>
              <a:rPr lang="tr-TR" sz="1300" dirty="0" err="1"/>
              <a:t>For</a:t>
            </a:r>
            <a:r>
              <a:rPr lang="tr-TR" sz="1300" dirty="0"/>
              <a:t> </a:t>
            </a:r>
            <a:r>
              <a:rPr lang="tr-TR" sz="1300" dirty="0" err="1"/>
              <a:t>verbs</a:t>
            </a:r>
            <a:r>
              <a:rPr lang="tr-TR" sz="1300" dirty="0"/>
              <a:t> </a:t>
            </a:r>
            <a:r>
              <a:rPr lang="tr-TR" sz="1300" dirty="0" err="1"/>
              <a:t>where</a:t>
            </a:r>
            <a:r>
              <a:rPr lang="tr-TR" sz="1300" dirty="0"/>
              <a:t> </a:t>
            </a:r>
            <a:r>
              <a:rPr lang="tr-TR" sz="1300" dirty="0" err="1"/>
              <a:t>the</a:t>
            </a:r>
            <a:r>
              <a:rPr lang="tr-TR" sz="1300" dirty="0"/>
              <a:t> </a:t>
            </a:r>
            <a:r>
              <a:rPr lang="tr-TR" sz="1300" dirty="0" err="1"/>
              <a:t>items</a:t>
            </a:r>
            <a:r>
              <a:rPr lang="tr-TR" sz="1300" dirty="0"/>
              <a:t> </a:t>
            </a:r>
            <a:r>
              <a:rPr lang="tr-TR" sz="1300" dirty="0" err="1"/>
              <a:t>moved</a:t>
            </a:r>
            <a:r>
              <a:rPr lang="tr-TR" sz="1300" dirty="0"/>
              <a:t> in a </a:t>
            </a:r>
            <a:r>
              <a:rPr lang="tr-TR" sz="1300" dirty="0" err="1"/>
              <a:t>particular</a:t>
            </a:r>
            <a:r>
              <a:rPr lang="tr-TR" sz="1300" dirty="0"/>
              <a:t> </a:t>
            </a:r>
            <a:r>
              <a:rPr lang="tr-TR" sz="1300" dirty="0" err="1"/>
              <a:t>manner</a:t>
            </a:r>
            <a:r>
              <a:rPr lang="tr-TR" sz="1300" dirty="0"/>
              <a:t> (e. g., </a:t>
            </a:r>
            <a:r>
              <a:rPr lang="tr-TR" sz="1300" dirty="0" err="1"/>
              <a:t>zig-zagging</a:t>
            </a:r>
            <a:r>
              <a:rPr lang="tr-TR" sz="1300" dirty="0"/>
              <a:t>), </a:t>
            </a:r>
            <a:r>
              <a:rPr lang="tr-TR" sz="1300" dirty="0" err="1"/>
              <a:t>people</a:t>
            </a:r>
            <a:r>
              <a:rPr lang="tr-TR" sz="1300" dirty="0"/>
              <a:t> </a:t>
            </a:r>
            <a:r>
              <a:rPr lang="tr-TR" sz="1300" dirty="0" err="1"/>
              <a:t>were</a:t>
            </a:r>
            <a:r>
              <a:rPr lang="tr-TR" sz="1300" dirty="0"/>
              <a:t> </a:t>
            </a:r>
            <a:r>
              <a:rPr lang="tr-TR" sz="1300" dirty="0" err="1"/>
              <a:t>more</a:t>
            </a:r>
            <a:r>
              <a:rPr lang="tr-TR" sz="1300" dirty="0"/>
              <a:t> </a:t>
            </a:r>
            <a:r>
              <a:rPr lang="tr-TR" sz="1300" dirty="0" err="1"/>
              <a:t>likely</a:t>
            </a:r>
            <a:r>
              <a:rPr lang="tr-TR" sz="1300" dirty="0"/>
              <a:t> </a:t>
            </a:r>
            <a:r>
              <a:rPr lang="tr-TR" sz="1300" dirty="0" err="1"/>
              <a:t>to</a:t>
            </a:r>
            <a:r>
              <a:rPr lang="tr-TR" sz="1300" dirty="0"/>
              <a:t> </a:t>
            </a:r>
            <a:r>
              <a:rPr lang="tr-TR" sz="1300" dirty="0" err="1"/>
              <a:t>express</a:t>
            </a:r>
            <a:r>
              <a:rPr lang="tr-TR" sz="1300" dirty="0"/>
              <a:t> </a:t>
            </a:r>
            <a:r>
              <a:rPr lang="tr-TR" sz="1300" dirty="0" err="1"/>
              <a:t>the</a:t>
            </a:r>
            <a:r>
              <a:rPr lang="tr-TR" sz="1300" dirty="0"/>
              <a:t> </a:t>
            </a:r>
            <a:r>
              <a:rPr lang="tr-TR" sz="1300" dirty="0" err="1"/>
              <a:t>moving</a:t>
            </a:r>
            <a:r>
              <a:rPr lang="tr-TR" sz="1300" dirty="0"/>
              <a:t> </a:t>
            </a:r>
            <a:r>
              <a:rPr lang="tr-TR" sz="1300" dirty="0" err="1"/>
              <a:t>items</a:t>
            </a:r>
            <a:r>
              <a:rPr lang="tr-TR" sz="1300" dirty="0"/>
              <a:t> as </a:t>
            </a:r>
            <a:r>
              <a:rPr lang="tr-TR" sz="1300" dirty="0" err="1"/>
              <a:t>the</a:t>
            </a:r>
            <a:r>
              <a:rPr lang="tr-TR" sz="1300" dirty="0"/>
              <a:t> </a:t>
            </a:r>
            <a:r>
              <a:rPr lang="tr-TR" sz="1300" dirty="0" err="1"/>
              <a:t>object</a:t>
            </a:r>
            <a:r>
              <a:rPr lang="tr-TR" sz="1300" dirty="0"/>
              <a:t>; </a:t>
            </a:r>
            <a:r>
              <a:rPr lang="tr-TR" sz="1300" dirty="0" err="1"/>
              <a:t>for</a:t>
            </a:r>
            <a:r>
              <a:rPr lang="tr-TR" sz="1300" dirty="0"/>
              <a:t> </a:t>
            </a:r>
            <a:r>
              <a:rPr lang="tr-TR" sz="1300" dirty="0" err="1"/>
              <a:t>verbs</a:t>
            </a:r>
            <a:r>
              <a:rPr lang="tr-TR" sz="1300" dirty="0"/>
              <a:t> </a:t>
            </a:r>
            <a:r>
              <a:rPr lang="tr-TR" sz="1300" dirty="0" err="1"/>
              <a:t>where</a:t>
            </a:r>
            <a:r>
              <a:rPr lang="tr-TR" sz="1300" dirty="0"/>
              <a:t> </a:t>
            </a:r>
            <a:r>
              <a:rPr lang="tr-TR" sz="1300" dirty="0" err="1"/>
              <a:t>the</a:t>
            </a:r>
            <a:r>
              <a:rPr lang="tr-TR" sz="1300" dirty="0"/>
              <a:t> </a:t>
            </a:r>
            <a:r>
              <a:rPr lang="tr-TR" sz="1300" dirty="0" err="1"/>
              <a:t>surface</a:t>
            </a:r>
            <a:r>
              <a:rPr lang="tr-TR" sz="1300" dirty="0"/>
              <a:t> </a:t>
            </a:r>
            <a:r>
              <a:rPr lang="tr-TR" sz="1300" dirty="0" err="1"/>
              <a:t>changed</a:t>
            </a:r>
            <a:r>
              <a:rPr lang="tr-TR" sz="1300" dirty="0"/>
              <a:t> </a:t>
            </a:r>
            <a:r>
              <a:rPr lang="tr-TR" sz="1300" dirty="0" err="1"/>
              <a:t>state</a:t>
            </a:r>
            <a:r>
              <a:rPr lang="tr-TR" sz="1300" dirty="0"/>
              <a:t> (e. g., </a:t>
            </a:r>
            <a:r>
              <a:rPr lang="tr-TR" sz="1300" dirty="0" err="1"/>
              <a:t>shape</a:t>
            </a:r>
            <a:r>
              <a:rPr lang="tr-TR" sz="1300" dirty="0"/>
              <a:t>, </a:t>
            </a:r>
            <a:r>
              <a:rPr lang="tr-TR" sz="1300" dirty="0" err="1"/>
              <a:t>color</a:t>
            </a:r>
            <a:r>
              <a:rPr lang="tr-TR" sz="1300" dirty="0"/>
              <a:t>, </a:t>
            </a:r>
            <a:r>
              <a:rPr lang="tr-TR" sz="1300" dirty="0" err="1"/>
              <a:t>or</a:t>
            </a:r>
            <a:r>
              <a:rPr lang="tr-TR" sz="1300" dirty="0"/>
              <a:t> </a:t>
            </a:r>
            <a:r>
              <a:rPr lang="tr-TR" sz="1300" dirty="0" err="1"/>
              <a:t>fullness</a:t>
            </a:r>
            <a:r>
              <a:rPr lang="tr-TR" sz="1300" dirty="0"/>
              <a:t>), </a:t>
            </a:r>
            <a:r>
              <a:rPr lang="tr-TR" sz="1300" dirty="0" err="1"/>
              <a:t>people</a:t>
            </a:r>
            <a:r>
              <a:rPr lang="tr-TR" sz="1300" dirty="0"/>
              <a:t> </a:t>
            </a:r>
            <a:r>
              <a:rPr lang="tr-TR" sz="1300" dirty="0" err="1"/>
              <a:t>were</a:t>
            </a:r>
            <a:r>
              <a:rPr lang="tr-TR" sz="1300" dirty="0"/>
              <a:t> </a:t>
            </a:r>
            <a:r>
              <a:rPr lang="tr-TR" sz="1300" dirty="0" err="1"/>
              <a:t>more</a:t>
            </a:r>
            <a:r>
              <a:rPr lang="tr-TR" sz="1300" dirty="0"/>
              <a:t> </a:t>
            </a:r>
            <a:r>
              <a:rPr lang="tr-TR" sz="1300" dirty="0" err="1"/>
              <a:t>likely</a:t>
            </a:r>
            <a:r>
              <a:rPr lang="tr-TR" sz="1300" dirty="0"/>
              <a:t> </a:t>
            </a:r>
            <a:r>
              <a:rPr lang="tr-TR" sz="1300" dirty="0" err="1"/>
              <a:t>to</a:t>
            </a:r>
            <a:r>
              <a:rPr lang="tr-TR" sz="1300" dirty="0"/>
              <a:t> </a:t>
            </a:r>
            <a:r>
              <a:rPr lang="tr-TR" sz="1300" dirty="0" err="1"/>
              <a:t>express</a:t>
            </a:r>
            <a:r>
              <a:rPr lang="tr-TR" sz="1300" dirty="0"/>
              <a:t> </a:t>
            </a:r>
            <a:r>
              <a:rPr lang="tr-TR" sz="1300" dirty="0" err="1"/>
              <a:t>the</a:t>
            </a:r>
            <a:r>
              <a:rPr lang="tr-TR" sz="1300" dirty="0"/>
              <a:t> </a:t>
            </a:r>
            <a:r>
              <a:rPr lang="tr-TR" sz="1300" dirty="0" err="1"/>
              <a:t>surface</a:t>
            </a:r>
            <a:r>
              <a:rPr lang="tr-TR" sz="1300" dirty="0"/>
              <a:t> as </a:t>
            </a:r>
            <a:r>
              <a:rPr lang="tr-TR" sz="1300" dirty="0" err="1"/>
              <a:t>the</a:t>
            </a:r>
            <a:r>
              <a:rPr lang="tr-TR" sz="1300" dirty="0"/>
              <a:t> </a:t>
            </a:r>
            <a:r>
              <a:rPr lang="tr-TR" sz="1300" dirty="0" err="1"/>
              <a:t>object</a:t>
            </a:r>
            <a:r>
              <a:rPr lang="tr-TR" sz="1300" dirty="0"/>
              <a:t>. </a:t>
            </a:r>
            <a:r>
              <a:rPr lang="tr-TR" sz="1300" dirty="0" err="1"/>
              <a:t>This</a:t>
            </a:r>
            <a:r>
              <a:rPr lang="tr-TR" sz="1300" dirty="0"/>
              <a:t> </a:t>
            </a:r>
            <a:r>
              <a:rPr lang="tr-TR" sz="1300" dirty="0" err="1"/>
              <a:t>confirms</a:t>
            </a:r>
            <a:r>
              <a:rPr lang="tr-TR" sz="1300" dirty="0"/>
              <a:t> </a:t>
            </a:r>
            <a:r>
              <a:rPr lang="tr-TR" sz="1300" dirty="0" err="1"/>
              <a:t>that</a:t>
            </a:r>
            <a:r>
              <a:rPr lang="tr-TR" sz="1300" dirty="0"/>
              <a:t> </a:t>
            </a:r>
            <a:r>
              <a:rPr lang="tr-TR" sz="1300" dirty="0" err="1"/>
              <a:t>speakers</a:t>
            </a:r>
            <a:r>
              <a:rPr lang="tr-TR" sz="1300" dirty="0"/>
              <a:t> </a:t>
            </a:r>
            <a:r>
              <a:rPr lang="tr-TR" sz="1300" dirty="0" err="1"/>
              <a:t>are</a:t>
            </a:r>
            <a:r>
              <a:rPr lang="tr-TR" sz="1300" dirty="0"/>
              <a:t> not </a:t>
            </a:r>
            <a:r>
              <a:rPr lang="tr-TR" sz="1300" dirty="0" err="1"/>
              <a:t>confined</a:t>
            </a:r>
            <a:r>
              <a:rPr lang="tr-TR" sz="1300" dirty="0"/>
              <a:t> </a:t>
            </a:r>
            <a:r>
              <a:rPr lang="tr-TR" sz="1300" dirty="0" err="1"/>
              <a:t>to</a:t>
            </a:r>
            <a:r>
              <a:rPr lang="tr-TR" sz="1300" dirty="0"/>
              <a:t> </a:t>
            </a:r>
            <a:r>
              <a:rPr lang="tr-TR" sz="1300" dirty="0" err="1"/>
              <a:t>labeling</a:t>
            </a:r>
            <a:r>
              <a:rPr lang="tr-TR" sz="1300" dirty="0"/>
              <a:t> </a:t>
            </a:r>
            <a:r>
              <a:rPr lang="tr-TR" sz="1300" dirty="0" err="1"/>
              <a:t>moving</a:t>
            </a:r>
            <a:r>
              <a:rPr lang="tr-TR" sz="1300" dirty="0"/>
              <a:t> </a:t>
            </a:r>
            <a:r>
              <a:rPr lang="tr-TR" sz="1300" dirty="0" err="1"/>
              <a:t>entities</a:t>
            </a:r>
            <a:r>
              <a:rPr lang="tr-TR" sz="1300" dirty="0"/>
              <a:t> as “</a:t>
            </a:r>
            <a:r>
              <a:rPr lang="tr-TR" sz="1300" dirty="0" err="1"/>
              <a:t>themes</a:t>
            </a:r>
            <a:r>
              <a:rPr lang="tr-TR" sz="1300" dirty="0"/>
              <a:t>” </a:t>
            </a:r>
            <a:r>
              <a:rPr lang="tr-TR" sz="1300" dirty="0" err="1"/>
              <a:t>or</a:t>
            </a:r>
            <a:r>
              <a:rPr lang="tr-TR" sz="1300" dirty="0"/>
              <a:t> “</a:t>
            </a:r>
            <a:r>
              <a:rPr lang="tr-TR" sz="1300" dirty="0" err="1"/>
              <a:t>patients</a:t>
            </a:r>
            <a:r>
              <a:rPr lang="tr-TR" sz="1300" dirty="0"/>
              <a:t>” </a:t>
            </a:r>
            <a:r>
              <a:rPr lang="tr-TR" sz="1300" dirty="0" err="1"/>
              <a:t>and</a:t>
            </a:r>
            <a:r>
              <a:rPr lang="tr-TR" sz="1300" dirty="0"/>
              <a:t> </a:t>
            </a:r>
            <a:r>
              <a:rPr lang="tr-TR" sz="1300" dirty="0" err="1"/>
              <a:t>linking</a:t>
            </a:r>
            <a:r>
              <a:rPr lang="tr-TR" sz="1300" dirty="0"/>
              <a:t> </a:t>
            </a:r>
            <a:r>
              <a:rPr lang="tr-TR" sz="1300" dirty="0" err="1"/>
              <a:t>them</a:t>
            </a:r>
            <a:r>
              <a:rPr lang="tr-TR" sz="1300" dirty="0"/>
              <a:t> </a:t>
            </a:r>
            <a:r>
              <a:rPr lang="tr-TR" sz="1300" dirty="0" err="1"/>
              <a:t>to</a:t>
            </a:r>
            <a:r>
              <a:rPr lang="tr-TR" sz="1300" dirty="0"/>
              <a:t> </a:t>
            </a:r>
            <a:r>
              <a:rPr lang="tr-TR" sz="1300" dirty="0" err="1"/>
              <a:t>the</a:t>
            </a:r>
            <a:r>
              <a:rPr lang="tr-TR" sz="1300" dirty="0"/>
              <a:t> </a:t>
            </a:r>
            <a:r>
              <a:rPr lang="tr-TR" sz="1300" dirty="0" err="1"/>
              <a:t>grammatical</a:t>
            </a:r>
            <a:r>
              <a:rPr lang="tr-TR" sz="1300" dirty="0"/>
              <a:t> </a:t>
            </a:r>
            <a:r>
              <a:rPr lang="tr-TR" sz="1300" dirty="0" err="1"/>
              <a:t>object</a:t>
            </a:r>
            <a:r>
              <a:rPr lang="tr-TR" sz="1300" dirty="0"/>
              <a:t>; </a:t>
            </a:r>
            <a:r>
              <a:rPr lang="tr-TR" sz="1300" dirty="0" err="1"/>
              <a:t>when</a:t>
            </a:r>
            <a:r>
              <a:rPr lang="tr-TR" sz="1300" dirty="0"/>
              <a:t> a </a:t>
            </a:r>
            <a:r>
              <a:rPr lang="tr-TR" sz="1300" dirty="0" err="1"/>
              <a:t>stationary</a:t>
            </a:r>
            <a:r>
              <a:rPr lang="tr-TR" sz="1300" dirty="0"/>
              <a:t> </a:t>
            </a:r>
            <a:r>
              <a:rPr lang="tr-TR" sz="1300" dirty="0" err="1"/>
              <a:t>entity</a:t>
            </a:r>
            <a:r>
              <a:rPr lang="tr-TR" sz="1300" dirty="0"/>
              <a:t> </a:t>
            </a:r>
            <a:r>
              <a:rPr lang="tr-TR" sz="1300" dirty="0" err="1"/>
              <a:t>undergoes</a:t>
            </a:r>
            <a:r>
              <a:rPr lang="tr-TR" sz="1300" dirty="0"/>
              <a:t> a </a:t>
            </a:r>
            <a:r>
              <a:rPr lang="tr-TR" sz="1300" dirty="0" err="1"/>
              <a:t>state</a:t>
            </a:r>
            <a:r>
              <a:rPr lang="tr-TR" sz="1300" dirty="0"/>
              <a:t> </a:t>
            </a:r>
            <a:r>
              <a:rPr lang="tr-TR" sz="1300" dirty="0" err="1"/>
              <a:t>change</a:t>
            </a:r>
            <a:r>
              <a:rPr lang="tr-TR" sz="1300" dirty="0"/>
              <a:t> as </a:t>
            </a:r>
            <a:r>
              <a:rPr lang="tr-TR" sz="1300" dirty="0" err="1"/>
              <a:t>the</a:t>
            </a:r>
            <a:r>
              <a:rPr lang="tr-TR" sz="1300" dirty="0"/>
              <a:t> </a:t>
            </a:r>
            <a:r>
              <a:rPr lang="tr-TR" sz="1300" dirty="0" err="1"/>
              <a:t>result</a:t>
            </a:r>
            <a:r>
              <a:rPr lang="tr-TR" sz="1300" dirty="0"/>
              <a:t> of a </a:t>
            </a:r>
            <a:r>
              <a:rPr lang="tr-TR" sz="1300" dirty="0" err="1"/>
              <a:t>motion</a:t>
            </a:r>
            <a:r>
              <a:rPr lang="tr-TR" sz="1300" dirty="0"/>
              <a:t>, it can be </a:t>
            </a:r>
            <a:r>
              <a:rPr lang="tr-TR" sz="1300" dirty="0" err="1"/>
              <a:t>represented</a:t>
            </a:r>
            <a:r>
              <a:rPr lang="tr-TR" sz="1300" dirty="0"/>
              <a:t> as </a:t>
            </a:r>
            <a:r>
              <a:rPr lang="tr-TR" sz="1300" dirty="0" err="1"/>
              <a:t>the</a:t>
            </a:r>
            <a:r>
              <a:rPr lang="tr-TR" sz="1300" dirty="0"/>
              <a:t> main </a:t>
            </a:r>
            <a:r>
              <a:rPr lang="tr-TR" sz="1300" dirty="0" err="1"/>
              <a:t>affected</a:t>
            </a:r>
            <a:r>
              <a:rPr lang="tr-TR" sz="1300" dirty="0"/>
              <a:t> </a:t>
            </a:r>
            <a:r>
              <a:rPr lang="tr-TR" sz="1300" dirty="0" err="1"/>
              <a:t>argument</a:t>
            </a:r>
            <a:r>
              <a:rPr lang="tr-TR" sz="1300" dirty="0"/>
              <a:t> </a:t>
            </a:r>
            <a:r>
              <a:rPr lang="tr-TR" sz="1300" dirty="0" err="1"/>
              <a:t>and</a:t>
            </a:r>
            <a:r>
              <a:rPr lang="tr-TR" sz="1300" dirty="0"/>
              <a:t> </a:t>
            </a:r>
            <a:r>
              <a:rPr lang="tr-TR" sz="1300" dirty="0" err="1"/>
              <a:t>thereby</a:t>
            </a:r>
            <a:r>
              <a:rPr lang="tr-TR" sz="1300" dirty="0"/>
              <a:t> </a:t>
            </a:r>
            <a:r>
              <a:rPr lang="tr-TR" sz="1300" dirty="0" err="1"/>
              <a:t>linked</a:t>
            </a:r>
            <a:r>
              <a:rPr lang="tr-TR" sz="1300" dirty="0"/>
              <a:t> </a:t>
            </a:r>
            <a:r>
              <a:rPr lang="tr-TR" sz="1300" dirty="0" err="1"/>
              <a:t>to</a:t>
            </a:r>
            <a:r>
              <a:rPr lang="tr-TR" sz="1300" dirty="0"/>
              <a:t> </a:t>
            </a:r>
            <a:r>
              <a:rPr lang="tr-TR" sz="1300" dirty="0" err="1"/>
              <a:t>the</a:t>
            </a:r>
            <a:r>
              <a:rPr lang="tr-TR" sz="1300" dirty="0"/>
              <a:t> </a:t>
            </a:r>
            <a:r>
              <a:rPr lang="tr-TR" sz="1300" dirty="0" err="1"/>
              <a:t>grammatical</a:t>
            </a:r>
            <a:r>
              <a:rPr lang="tr-TR" sz="1300" dirty="0"/>
              <a:t> </a:t>
            </a:r>
            <a:r>
              <a:rPr lang="tr-TR" sz="1300" dirty="0" err="1"/>
              <a:t>object</a:t>
            </a:r>
            <a:r>
              <a:rPr lang="tr-TR" sz="1300" dirty="0"/>
              <a:t> </a:t>
            </a:r>
            <a:r>
              <a:rPr lang="tr-TR" sz="1300" dirty="0" err="1"/>
              <a:t>instead</a:t>
            </a:r>
            <a:r>
              <a:rPr lang="tr-TR" sz="1300" dirty="0"/>
              <a:t>. </a:t>
            </a:r>
            <a:endParaRPr lang="en-US" sz="1300" dirty="0"/>
          </a:p>
        </p:txBody>
      </p:sp>
      <p:sp>
        <p:nvSpPr>
          <p:cNvPr id="6" name="TextBox 3"/>
          <p:cNvSpPr txBox="1"/>
          <p:nvPr/>
        </p:nvSpPr>
        <p:spPr>
          <a:xfrm>
            <a:off x="714348" y="6357958"/>
            <a:ext cx="8001056" cy="338554"/>
          </a:xfrm>
          <a:prstGeom prst="rect">
            <a:avLst/>
          </a:prstGeom>
          <a:noFill/>
        </p:spPr>
        <p:txBody>
          <a:bodyPr wrap="square" rtlCol="0">
            <a:spAutoFit/>
          </a:bodyPr>
          <a:lstStyle/>
          <a:p>
            <a:r>
              <a:rPr lang="tr-TR" sz="1600" dirty="0" smtClean="0"/>
              <a:t>						DBB 134 - İpek Pınar Uzun</a:t>
            </a:r>
            <a:endParaRPr lang="tr-TR" sz="1600" dirty="0"/>
          </a:p>
        </p:txBody>
      </p:sp>
      <p:sp>
        <p:nvSpPr>
          <p:cNvPr id="7" name="TextBox 4"/>
          <p:cNvSpPr txBox="1"/>
          <p:nvPr/>
        </p:nvSpPr>
        <p:spPr>
          <a:xfrm>
            <a:off x="500034" y="571480"/>
            <a:ext cx="8001056" cy="523220"/>
          </a:xfrm>
          <a:prstGeom prst="rect">
            <a:avLst/>
          </a:prstGeom>
          <a:noFill/>
        </p:spPr>
        <p:txBody>
          <a:bodyPr wrap="square" rtlCol="0">
            <a:spAutoFit/>
          </a:bodyPr>
          <a:lstStyle/>
          <a:p>
            <a:r>
              <a:rPr lang="tr-TR" sz="2800" b="1" dirty="0" smtClean="0"/>
              <a:t>MAKALE İncelemeleri</a:t>
            </a:r>
            <a:endParaRPr lang="tr-TR" sz="2800" b="1" dirty="0"/>
          </a:p>
        </p:txBody>
      </p:sp>
    </p:spTree>
    <p:extLst>
      <p:ext uri="{BB962C8B-B14F-4D97-AF65-F5344CB8AC3E}">
        <p14:creationId xmlns:p14="http://schemas.microsoft.com/office/powerpoint/2010/main" val="31280651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1460</TotalTime>
  <Words>1357</Words>
  <Application>Microsoft Office PowerPoint</Application>
  <PresentationFormat>Ekran Gösterisi (4:3)</PresentationFormat>
  <Paragraphs>49</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 Antiqua</vt:lpstr>
      <vt:lpstr>Bookman Old Style</vt:lpstr>
      <vt:lpstr>Gill Sans MT</vt:lpstr>
      <vt:lpstr>Wingdings</vt:lpstr>
      <vt:lpstr>Wingdings 3</vt:lpstr>
      <vt:lpstr>Origin</vt:lpstr>
      <vt:lpstr>DBB134 Bilimsel Araştırmanın Temelleri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DBB411 Bilimsel Araştırma ve Yazma Teknikleri</dc:title>
  <dc:creator>user</dc:creator>
  <cp:lastModifiedBy>Hakem</cp:lastModifiedBy>
  <cp:revision>403</cp:revision>
  <dcterms:created xsi:type="dcterms:W3CDTF">2015-09-22T13:45:05Z</dcterms:created>
  <dcterms:modified xsi:type="dcterms:W3CDTF">2019-02-17T12:05:19Z</dcterms:modified>
</cp:coreProperties>
</file>