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2"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8EBAF5-6739-45B7-9C96-48AD6D33175C}" type="datetimeFigureOut">
              <a:rPr lang="tr-TR" smtClean="0"/>
              <a:t>9.05.2020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7F8386-0333-498F-A227-51C13389FB86}" type="slidenum">
              <a:rPr lang="tr-TR" smtClean="0"/>
              <a:t>‹#›</a:t>
            </a:fld>
            <a:endParaRPr lang="tr-TR"/>
          </a:p>
        </p:txBody>
      </p:sp>
    </p:spTree>
    <p:extLst>
      <p:ext uri="{BB962C8B-B14F-4D97-AF65-F5344CB8AC3E}">
        <p14:creationId xmlns:p14="http://schemas.microsoft.com/office/powerpoint/2010/main" val="1130411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691A92D-25FD-4584-AD1C-3373FB7111F9}"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09773809-EF6C-4690-B9E3-2721AE988CEC}"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3639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F5CE82D-A0CA-499B-AF86-61C9639C28C5}"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09773809-EF6C-4690-B9E3-2721AE988CEC}" type="slidenum">
              <a:rPr lang="tr-TR" smtClean="0"/>
              <a:t>‹#›</a:t>
            </a:fld>
            <a:endParaRPr lang="tr-TR"/>
          </a:p>
        </p:txBody>
      </p:sp>
    </p:spTree>
    <p:extLst>
      <p:ext uri="{BB962C8B-B14F-4D97-AF65-F5344CB8AC3E}">
        <p14:creationId xmlns:p14="http://schemas.microsoft.com/office/powerpoint/2010/main" val="641759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37A1D06-2644-4DC1-8FA8-B8ED2BC1EEDF}"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09773809-EF6C-4690-B9E3-2721AE988CEC}" type="slidenum">
              <a:rPr lang="tr-TR" smtClean="0"/>
              <a:t>‹#›</a:t>
            </a:fld>
            <a:endParaRPr lang="tr-TR"/>
          </a:p>
        </p:txBody>
      </p:sp>
    </p:spTree>
    <p:extLst>
      <p:ext uri="{BB962C8B-B14F-4D97-AF65-F5344CB8AC3E}">
        <p14:creationId xmlns:p14="http://schemas.microsoft.com/office/powerpoint/2010/main" val="1272454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DD469E-D6EE-4169-8933-F2FEC83C754F}"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09773809-EF6C-4690-B9E3-2721AE988CEC}" type="slidenum">
              <a:rPr lang="tr-TR" smtClean="0"/>
              <a:t>‹#›</a:t>
            </a:fld>
            <a:endParaRPr lang="tr-TR"/>
          </a:p>
        </p:txBody>
      </p:sp>
    </p:spTree>
    <p:extLst>
      <p:ext uri="{BB962C8B-B14F-4D97-AF65-F5344CB8AC3E}">
        <p14:creationId xmlns:p14="http://schemas.microsoft.com/office/powerpoint/2010/main" val="2950819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DFC8D1A-2D52-412A-A0A0-C1229A813B5E}"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09773809-EF6C-4690-B9E3-2721AE988CEC}"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967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7AA108F-4E16-405A-B2C6-0E3EAB160FDA}" type="datetime1">
              <a:rPr lang="tr-TR" smtClean="0"/>
              <a:t>9.05.2020</a:t>
            </a:fld>
            <a:endParaRPr lang="tr-TR"/>
          </a:p>
        </p:txBody>
      </p:sp>
      <p:sp>
        <p:nvSpPr>
          <p:cNvPr id="6" name="Footer Placeholder 5"/>
          <p:cNvSpPr>
            <a:spLocks noGrp="1"/>
          </p:cNvSpPr>
          <p:nvPr>
            <p:ph type="ftr" sz="quarter" idx="11"/>
          </p:nvPr>
        </p:nvSpPr>
        <p:spPr/>
        <p:txBody>
          <a:bodyPr/>
          <a:lstStyle/>
          <a:p>
            <a:r>
              <a:rPr lang="tr-TR" smtClean="0"/>
              <a:t>HKZ</a:t>
            </a:r>
            <a:endParaRPr lang="tr-TR"/>
          </a:p>
        </p:txBody>
      </p:sp>
      <p:sp>
        <p:nvSpPr>
          <p:cNvPr id="7" name="Slide Number Placeholder 6"/>
          <p:cNvSpPr>
            <a:spLocks noGrp="1"/>
          </p:cNvSpPr>
          <p:nvPr>
            <p:ph type="sldNum" sz="quarter" idx="12"/>
          </p:nvPr>
        </p:nvSpPr>
        <p:spPr/>
        <p:txBody>
          <a:bodyPr/>
          <a:lstStyle/>
          <a:p>
            <a:fld id="{09773809-EF6C-4690-B9E3-2721AE988CEC}" type="slidenum">
              <a:rPr lang="tr-TR" smtClean="0"/>
              <a:t>‹#›</a:t>
            </a:fld>
            <a:endParaRPr lang="tr-TR"/>
          </a:p>
        </p:txBody>
      </p:sp>
    </p:spTree>
    <p:extLst>
      <p:ext uri="{BB962C8B-B14F-4D97-AF65-F5344CB8AC3E}">
        <p14:creationId xmlns:p14="http://schemas.microsoft.com/office/powerpoint/2010/main" val="1419662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03E983F-C961-4D0E-9E24-2F4642CFC613}" type="datetime1">
              <a:rPr lang="tr-TR" smtClean="0"/>
              <a:t>9.05.2020</a:t>
            </a:fld>
            <a:endParaRPr lang="tr-TR"/>
          </a:p>
        </p:txBody>
      </p:sp>
      <p:sp>
        <p:nvSpPr>
          <p:cNvPr id="8" name="Footer Placeholder 7"/>
          <p:cNvSpPr>
            <a:spLocks noGrp="1"/>
          </p:cNvSpPr>
          <p:nvPr>
            <p:ph type="ftr" sz="quarter" idx="11"/>
          </p:nvPr>
        </p:nvSpPr>
        <p:spPr/>
        <p:txBody>
          <a:bodyPr/>
          <a:lstStyle/>
          <a:p>
            <a:r>
              <a:rPr lang="tr-TR" smtClean="0"/>
              <a:t>HKZ</a:t>
            </a:r>
            <a:endParaRPr lang="tr-TR"/>
          </a:p>
        </p:txBody>
      </p:sp>
      <p:sp>
        <p:nvSpPr>
          <p:cNvPr id="9" name="Slide Number Placeholder 8"/>
          <p:cNvSpPr>
            <a:spLocks noGrp="1"/>
          </p:cNvSpPr>
          <p:nvPr>
            <p:ph type="sldNum" sz="quarter" idx="12"/>
          </p:nvPr>
        </p:nvSpPr>
        <p:spPr/>
        <p:txBody>
          <a:bodyPr/>
          <a:lstStyle/>
          <a:p>
            <a:fld id="{09773809-EF6C-4690-B9E3-2721AE988CEC}" type="slidenum">
              <a:rPr lang="tr-TR" smtClean="0"/>
              <a:t>‹#›</a:t>
            </a:fld>
            <a:endParaRPr lang="tr-TR"/>
          </a:p>
        </p:txBody>
      </p:sp>
    </p:spTree>
    <p:extLst>
      <p:ext uri="{BB962C8B-B14F-4D97-AF65-F5344CB8AC3E}">
        <p14:creationId xmlns:p14="http://schemas.microsoft.com/office/powerpoint/2010/main" val="3552612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943333C-6572-402D-BD22-531357CB5843}" type="datetime1">
              <a:rPr lang="tr-TR" smtClean="0"/>
              <a:t>9.05.2020</a:t>
            </a:fld>
            <a:endParaRPr lang="tr-TR"/>
          </a:p>
        </p:txBody>
      </p:sp>
      <p:sp>
        <p:nvSpPr>
          <p:cNvPr id="4" name="Footer Placeholder 3"/>
          <p:cNvSpPr>
            <a:spLocks noGrp="1"/>
          </p:cNvSpPr>
          <p:nvPr>
            <p:ph type="ftr" sz="quarter" idx="11"/>
          </p:nvPr>
        </p:nvSpPr>
        <p:spPr/>
        <p:txBody>
          <a:bodyPr/>
          <a:lstStyle/>
          <a:p>
            <a:r>
              <a:rPr lang="tr-TR" smtClean="0"/>
              <a:t>HKZ</a:t>
            </a:r>
            <a:endParaRPr lang="tr-TR"/>
          </a:p>
        </p:txBody>
      </p:sp>
      <p:sp>
        <p:nvSpPr>
          <p:cNvPr id="5" name="Slide Number Placeholder 4"/>
          <p:cNvSpPr>
            <a:spLocks noGrp="1"/>
          </p:cNvSpPr>
          <p:nvPr>
            <p:ph type="sldNum" sz="quarter" idx="12"/>
          </p:nvPr>
        </p:nvSpPr>
        <p:spPr/>
        <p:txBody>
          <a:bodyPr/>
          <a:lstStyle/>
          <a:p>
            <a:fld id="{09773809-EF6C-4690-B9E3-2721AE988CEC}" type="slidenum">
              <a:rPr lang="tr-TR" smtClean="0"/>
              <a:t>‹#›</a:t>
            </a:fld>
            <a:endParaRPr lang="tr-TR"/>
          </a:p>
        </p:txBody>
      </p:sp>
    </p:spTree>
    <p:extLst>
      <p:ext uri="{BB962C8B-B14F-4D97-AF65-F5344CB8AC3E}">
        <p14:creationId xmlns:p14="http://schemas.microsoft.com/office/powerpoint/2010/main" val="3487567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E059F33-7530-49C5-A66A-6F67D636D5DA}" type="datetime1">
              <a:rPr lang="tr-TR" smtClean="0"/>
              <a:t>9.05.2020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r>
              <a:rPr lang="tr-TR" smtClean="0"/>
              <a:t>HKZ</a:t>
            </a:r>
            <a:endParaRPr lang="tr-TR"/>
          </a:p>
        </p:txBody>
      </p:sp>
      <p:sp>
        <p:nvSpPr>
          <p:cNvPr id="9" name="Slide Number Placeholder 8"/>
          <p:cNvSpPr>
            <a:spLocks noGrp="1"/>
          </p:cNvSpPr>
          <p:nvPr>
            <p:ph type="sldNum" sz="quarter" idx="12"/>
          </p:nvPr>
        </p:nvSpPr>
        <p:spPr/>
        <p:txBody>
          <a:bodyPr/>
          <a:lstStyle/>
          <a:p>
            <a:fld id="{09773809-EF6C-4690-B9E3-2721AE988CEC}" type="slidenum">
              <a:rPr lang="tr-TR" smtClean="0"/>
              <a:t>‹#›</a:t>
            </a:fld>
            <a:endParaRPr lang="tr-TR"/>
          </a:p>
        </p:txBody>
      </p:sp>
    </p:spTree>
    <p:extLst>
      <p:ext uri="{BB962C8B-B14F-4D97-AF65-F5344CB8AC3E}">
        <p14:creationId xmlns:p14="http://schemas.microsoft.com/office/powerpoint/2010/main" val="158290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44EFA30-11BC-4306-880C-D4CE68B81AE1}" type="datetime1">
              <a:rPr lang="tr-TR" smtClean="0"/>
              <a:t>9.05.2020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tr-TR" smtClean="0"/>
              <a:t>HKZ</a:t>
            </a:r>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9773809-EF6C-4690-B9E3-2721AE988CEC}" type="slidenum">
              <a:rPr lang="tr-TR" smtClean="0"/>
              <a:t>‹#›</a:t>
            </a:fld>
            <a:endParaRPr lang="tr-TR"/>
          </a:p>
        </p:txBody>
      </p:sp>
    </p:spTree>
    <p:extLst>
      <p:ext uri="{BB962C8B-B14F-4D97-AF65-F5344CB8AC3E}">
        <p14:creationId xmlns:p14="http://schemas.microsoft.com/office/powerpoint/2010/main" val="2789233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9738B58-3DF7-49F1-B347-FE194168779F}" type="datetime1">
              <a:rPr lang="tr-TR" smtClean="0"/>
              <a:t>9.05.2020</a:t>
            </a:fld>
            <a:endParaRPr lang="tr-TR"/>
          </a:p>
        </p:txBody>
      </p:sp>
      <p:sp>
        <p:nvSpPr>
          <p:cNvPr id="6" name="Footer Placeholder 5"/>
          <p:cNvSpPr>
            <a:spLocks noGrp="1"/>
          </p:cNvSpPr>
          <p:nvPr>
            <p:ph type="ftr" sz="quarter" idx="11"/>
          </p:nvPr>
        </p:nvSpPr>
        <p:spPr/>
        <p:txBody>
          <a:bodyPr/>
          <a:lstStyle/>
          <a:p>
            <a:r>
              <a:rPr lang="tr-TR" smtClean="0"/>
              <a:t>HKZ</a:t>
            </a:r>
            <a:endParaRPr lang="tr-TR"/>
          </a:p>
        </p:txBody>
      </p:sp>
      <p:sp>
        <p:nvSpPr>
          <p:cNvPr id="7" name="Slide Number Placeholder 6"/>
          <p:cNvSpPr>
            <a:spLocks noGrp="1"/>
          </p:cNvSpPr>
          <p:nvPr>
            <p:ph type="sldNum" sz="quarter" idx="12"/>
          </p:nvPr>
        </p:nvSpPr>
        <p:spPr/>
        <p:txBody>
          <a:bodyPr/>
          <a:lstStyle/>
          <a:p>
            <a:fld id="{09773809-EF6C-4690-B9E3-2721AE988CEC}" type="slidenum">
              <a:rPr lang="tr-TR" smtClean="0"/>
              <a:t>‹#›</a:t>
            </a:fld>
            <a:endParaRPr lang="tr-TR"/>
          </a:p>
        </p:txBody>
      </p:sp>
    </p:spTree>
    <p:extLst>
      <p:ext uri="{BB962C8B-B14F-4D97-AF65-F5344CB8AC3E}">
        <p14:creationId xmlns:p14="http://schemas.microsoft.com/office/powerpoint/2010/main" val="113655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D9B70AE-B932-4365-BFCF-30CD299951EF}" type="datetime1">
              <a:rPr lang="tr-TR" smtClean="0"/>
              <a:t>9.05.2020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tr-TR" smtClean="0"/>
              <a:t>HKZ</a:t>
            </a: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9773809-EF6C-4690-B9E3-2721AE988CEC}"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65199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Eğitim Biliminin Politik ve Ekonomik Temelleri</a:t>
            </a:r>
            <a:endParaRPr lang="tr-TR" dirty="0"/>
          </a:p>
        </p:txBody>
      </p:sp>
      <p:sp>
        <p:nvSpPr>
          <p:cNvPr id="3" name="Alt Başlık 2"/>
          <p:cNvSpPr>
            <a:spLocks noGrp="1"/>
          </p:cNvSpPr>
          <p:nvPr>
            <p:ph type="subTitle" idx="1"/>
          </p:nvPr>
        </p:nvSpPr>
        <p:spPr/>
        <p:txBody>
          <a:bodyPr/>
          <a:lstStyle/>
          <a:p>
            <a:endParaRPr lang="tr-TR"/>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3402969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Devlet- eğitim</a:t>
            </a:r>
            <a:endParaRPr lang="tr-TR" dirty="0"/>
          </a:p>
        </p:txBody>
      </p:sp>
      <p:sp>
        <p:nvSpPr>
          <p:cNvPr id="3" name="İçerik Yer Tutucusu 2"/>
          <p:cNvSpPr>
            <a:spLocks noGrp="1"/>
          </p:cNvSpPr>
          <p:nvPr>
            <p:ph idx="1"/>
          </p:nvPr>
        </p:nvSpPr>
        <p:spPr/>
        <p:txBody>
          <a:bodyPr/>
          <a:lstStyle/>
          <a:p>
            <a:r>
              <a:rPr lang="tr-TR" dirty="0" smtClean="0"/>
              <a:t>Devlet, insanların bir arada, düzenli ve örgütlü yaşayışını sağlayan bir oluşum olarak tanımlanır.</a:t>
            </a:r>
          </a:p>
          <a:p>
            <a:r>
              <a:rPr lang="tr-TR" dirty="0" smtClean="0"/>
              <a:t>Devlet nasıl kurgulanırsa kurgulansın devletin politik bir sistem olduğu unutulmamalıdır.</a:t>
            </a:r>
          </a:p>
          <a:p>
            <a:r>
              <a:rPr lang="tr-TR" dirty="0" smtClean="0"/>
              <a:t>Devlet, toplumu bir düzen içinde, bu düzeni koruyarak, bir birleştiricilikle üst belirleyici olan ve bir dünya görüşü ile toplumsal bütünlük sağlayan üst politik iktidar alanıdır.</a:t>
            </a:r>
          </a:p>
          <a:p>
            <a:r>
              <a:rPr lang="tr-TR" dirty="0" smtClean="0"/>
              <a:t>Devlet devamlılığının sağlanmasında, yöneticilerin ve yönetilenlerin devlete karşı bağlılığın geliştirilmesi, güçlendirilmesi bir zorunluluktur. Bağlılık bilincinin oluşturulmasında özellikle kültürel ve eğitim politikaları öne çıkar.</a:t>
            </a:r>
          </a:p>
          <a:p>
            <a:r>
              <a:rPr lang="tr-TR" dirty="0" smtClean="0"/>
              <a:t>Tarihte devletlerin; şehir devleti, feodal devlet, imparatorluk, kilise devleti, ulus devlet şeklinde anıldıkları görülür.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652156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Devlet- eğitim</a:t>
            </a:r>
          </a:p>
        </p:txBody>
      </p:sp>
      <p:sp>
        <p:nvSpPr>
          <p:cNvPr id="3" name="İçerik Yer Tutucusu 2"/>
          <p:cNvSpPr>
            <a:spLocks noGrp="1"/>
          </p:cNvSpPr>
          <p:nvPr>
            <p:ph idx="1"/>
          </p:nvPr>
        </p:nvSpPr>
        <p:spPr/>
        <p:txBody>
          <a:bodyPr/>
          <a:lstStyle/>
          <a:p>
            <a:r>
              <a:rPr lang="tr-TR" dirty="0" smtClean="0"/>
              <a:t>Örgütlenme biçimine göre devlet:</a:t>
            </a:r>
          </a:p>
          <a:p>
            <a:r>
              <a:rPr lang="tr-TR" dirty="0" smtClean="0"/>
              <a:t>Tekçi devlet: </a:t>
            </a:r>
            <a:r>
              <a:rPr lang="tr-TR" dirty="0" err="1"/>
              <a:t>Ü</a:t>
            </a:r>
            <a:r>
              <a:rPr lang="tr-TR" dirty="0" err="1" smtClean="0"/>
              <a:t>niter</a:t>
            </a:r>
            <a:r>
              <a:rPr lang="tr-TR" dirty="0" smtClean="0"/>
              <a:t> devlet olarak anılır. Tüm insanlar tek bir politik merkezin otoritesi altındadır. Bu tip devletlerde devletin bir tek anayasası ve tek hükümeti bulunmaktadır. Türkiye, </a:t>
            </a:r>
            <a:r>
              <a:rPr lang="tr-TR" dirty="0"/>
              <a:t>F</a:t>
            </a:r>
            <a:r>
              <a:rPr lang="tr-TR" dirty="0" smtClean="0"/>
              <a:t>ransa, Yunanistan gibi.</a:t>
            </a:r>
          </a:p>
          <a:p>
            <a:r>
              <a:rPr lang="tr-TR" dirty="0" smtClean="0"/>
              <a:t>Birleşik devlet: Politik iktidarın tek merkezde toplanmayıp farklı politik merkezler arasında paylaşıldığı, birden çok politik otorite merkezinin, birden çok anayasanın ve hükümetin bulunduğu devlet modelidir. ABD, Federal Almanya, Rusya Federasyonu vb.</a:t>
            </a:r>
          </a:p>
          <a:p>
            <a:r>
              <a:rPr lang="tr-TR" dirty="0" smtClean="0"/>
              <a:t>Devletin eğitime ilişkin görüşleri, örgütsel ve kurumsal yapıda yer alan okul ve öğretim sistemi ile eyleme dönüşmektedir.</a:t>
            </a:r>
          </a:p>
          <a:p>
            <a:r>
              <a:rPr lang="tr-TR" dirty="0" smtClean="0"/>
              <a:t>Devlet, yurttaşlarının kendisine bağlılık, itaat, yasalara uyma ve savaş zamanında fedakarlık gibi erdemleri yerleştirmek üzere eğitimini geliştirmek durumundadır.</a:t>
            </a:r>
          </a:p>
          <a:p>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675842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a:t>
            </a:r>
            <a:r>
              <a:rPr lang="tr-TR" dirty="0" smtClean="0"/>
              <a:t>ükümet</a:t>
            </a:r>
            <a:endParaRPr lang="tr-TR" dirty="0"/>
          </a:p>
        </p:txBody>
      </p:sp>
      <p:sp>
        <p:nvSpPr>
          <p:cNvPr id="3" name="İçerik Yer Tutucusu 2"/>
          <p:cNvSpPr>
            <a:spLocks noGrp="1"/>
          </p:cNvSpPr>
          <p:nvPr>
            <p:ph idx="1"/>
          </p:nvPr>
        </p:nvSpPr>
        <p:spPr/>
        <p:txBody>
          <a:bodyPr/>
          <a:lstStyle/>
          <a:p>
            <a:r>
              <a:rPr lang="tr-TR" dirty="0" smtClean="0"/>
              <a:t>Toplumdaki insanların birbiriyle ilişkilerini kurgulayan ve düzenleyen devlet örgütü tüm faaliyetlerini hükümet ve diğer kurumları aracılığıyla yerine getirmektedir.</a:t>
            </a:r>
          </a:p>
          <a:p>
            <a:r>
              <a:rPr lang="tr-TR" dirty="0" smtClean="0"/>
              <a:t>Hükümet, politik gücü devlet adına kullanan ve uygulayan kurumdur.</a:t>
            </a:r>
          </a:p>
          <a:p>
            <a:r>
              <a:rPr lang="tr-TR" dirty="0" smtClean="0"/>
              <a:t>Hükümetler yürütmeden sorumlu kurumlardır.</a:t>
            </a:r>
          </a:p>
          <a:p>
            <a:r>
              <a:rPr lang="tr-TR" dirty="0" smtClean="0"/>
              <a:t>Hükümetler güç ve otoriteyi devlet adına ellerinde bulundururlar.</a:t>
            </a:r>
          </a:p>
          <a:p>
            <a:r>
              <a:rPr lang="tr-TR" dirty="0" smtClean="0"/>
              <a:t>Hükümetler eğitim sistemiyle yakından ilgilidirler.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446284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t>
            </a:r>
            <a:r>
              <a:rPr lang="tr-TR" dirty="0" smtClean="0"/>
              <a:t>ürokrasi</a:t>
            </a:r>
            <a:endParaRPr lang="tr-TR" dirty="0"/>
          </a:p>
        </p:txBody>
      </p:sp>
      <p:sp>
        <p:nvSpPr>
          <p:cNvPr id="3" name="İçerik Yer Tutucusu 2"/>
          <p:cNvSpPr>
            <a:spLocks noGrp="1"/>
          </p:cNvSpPr>
          <p:nvPr>
            <p:ph idx="1"/>
          </p:nvPr>
        </p:nvSpPr>
        <p:spPr/>
        <p:txBody>
          <a:bodyPr/>
          <a:lstStyle/>
          <a:p>
            <a:r>
              <a:rPr lang="tr-TR" dirty="0" smtClean="0"/>
              <a:t>Devlet işlerinin yürütüldüğü ofisler ile iktidar anlamına gelen kelimelerin birleşmesinden oluşmaktadır.</a:t>
            </a:r>
          </a:p>
          <a:p>
            <a:r>
              <a:rPr lang="tr-TR" dirty="0" smtClean="0"/>
              <a:t>Kurallar bütünüdür.</a:t>
            </a:r>
          </a:p>
          <a:p>
            <a:r>
              <a:rPr lang="tr-TR" dirty="0" smtClean="0"/>
              <a:t>Sistematik olarak eş </a:t>
            </a:r>
            <a:r>
              <a:rPr lang="tr-TR" dirty="0" err="1" smtClean="0"/>
              <a:t>güdümlenmiş</a:t>
            </a:r>
            <a:r>
              <a:rPr lang="tr-TR" dirty="0" smtClean="0"/>
              <a:t> geniş çaptaki yönetimsel görevlerden oluşan, çok sayıda bireylerin çalıştığı bir örgütlenme türüdür.</a:t>
            </a:r>
          </a:p>
          <a:p>
            <a:r>
              <a:rPr lang="tr-TR" dirty="0" smtClean="0"/>
              <a:t>Bürokrasi, politik sistem tarafından belirlenen karar ve kuralları uygulayıcı, kamu hizmetlerini yerine getirici kurumların örgütlenme biçimi anlamına gelmektedir.</a:t>
            </a:r>
          </a:p>
          <a:p>
            <a:r>
              <a:rPr lang="tr-TR" dirty="0" smtClean="0"/>
              <a:t>Kamu hizmetlerinin yürütülmesinde önemli işlevler yüklenen yapıdır.</a:t>
            </a:r>
          </a:p>
          <a:p>
            <a:r>
              <a:rPr lang="tr-TR" dirty="0" smtClean="0"/>
              <a:t>Genelde eğitim sistemi özelde okullar bürokratik örgütlerdir.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785612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Siyasal partiler</a:t>
            </a:r>
            <a:endParaRPr lang="tr-TR" dirty="0"/>
          </a:p>
        </p:txBody>
      </p:sp>
      <p:sp>
        <p:nvSpPr>
          <p:cNvPr id="3" name="İçerik Yer Tutucusu 2"/>
          <p:cNvSpPr>
            <a:spLocks noGrp="1"/>
          </p:cNvSpPr>
          <p:nvPr>
            <p:ph idx="1"/>
          </p:nvPr>
        </p:nvSpPr>
        <p:spPr/>
        <p:txBody>
          <a:bodyPr/>
          <a:lstStyle/>
          <a:p>
            <a:r>
              <a:rPr lang="tr-TR" dirty="0" smtClean="0"/>
              <a:t>Bir toplumun demokratik toplum olarak nitelendirilebilmesi için toplumu oluşturan sosyal grupların kendi içlerinde örgütlenebilme olanaklarının bulunması gerekmektedir.</a:t>
            </a:r>
          </a:p>
          <a:p>
            <a:r>
              <a:rPr lang="tr-TR" dirty="0" smtClean="0"/>
              <a:t>Demokratik yaşamda ya da demokrasilerle yönetilen ülkelerde en önemli kurumlardan birinin siyasal partiler olduğu söylenebilir.</a:t>
            </a:r>
          </a:p>
          <a:p>
            <a:r>
              <a:rPr lang="tr-TR" dirty="0" smtClean="0"/>
              <a:t>Siyasal partiler, halk çoğunluğuna dayanarak iktidara gelmeyi amaçlayan örgütlerdir.</a:t>
            </a:r>
          </a:p>
          <a:p>
            <a:r>
              <a:rPr lang="tr-TR" dirty="0" smtClean="0"/>
              <a:t>Siyasal partiler: </a:t>
            </a:r>
            <a:r>
              <a:rPr lang="tr-TR" dirty="0" smtClean="0"/>
              <a:t>Halkın </a:t>
            </a:r>
            <a:r>
              <a:rPr lang="tr-TR" dirty="0" smtClean="0"/>
              <a:t>desteğini kazanmak suretiyle devlet mekanizmasının kontrolünü ele geçirmeye veya sürdürmeye çalışan sürekli ve istikrarlı bir örgüte sahip siyasal topluluklardır.</a:t>
            </a:r>
          </a:p>
          <a:p>
            <a:r>
              <a:rPr lang="tr-TR" dirty="0" smtClean="0"/>
              <a:t>Halkın istekleri doğrultusunda topluma hizmet eden bir yapıdır ve seçmenden iktidar olabilmek için yeterli oy almış ya da muhalefet görevini üstlenmiş örgütlerdir.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700999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Sivil Toplum </a:t>
            </a:r>
            <a:r>
              <a:rPr lang="tr-TR" dirty="0"/>
              <a:t>Ö</a:t>
            </a:r>
            <a:r>
              <a:rPr lang="tr-TR" dirty="0" smtClean="0"/>
              <a:t>rgütleri</a:t>
            </a:r>
            <a:endParaRPr lang="tr-TR" dirty="0"/>
          </a:p>
        </p:txBody>
      </p:sp>
      <p:sp>
        <p:nvSpPr>
          <p:cNvPr id="3" name="İçerik Yer Tutucusu 2"/>
          <p:cNvSpPr>
            <a:spLocks noGrp="1"/>
          </p:cNvSpPr>
          <p:nvPr>
            <p:ph idx="1"/>
          </p:nvPr>
        </p:nvSpPr>
        <p:spPr/>
        <p:txBody>
          <a:bodyPr/>
          <a:lstStyle/>
          <a:p>
            <a:r>
              <a:rPr lang="tr-TR" dirty="0" smtClean="0"/>
              <a:t>Demokratik ve çağdaş toplumlar örgütlenmiş toplumlardır ve bireyler ifade edilen beklentilerini bu örgütleri sayesinde daha etkili biçimde sisteme iletebilirler.</a:t>
            </a:r>
          </a:p>
          <a:p>
            <a:r>
              <a:rPr lang="tr-TR" dirty="0" smtClean="0"/>
              <a:t>Toplumsal gruplar sendikalar ve sivil toplum örgütlerini de bir güç odağı olarak kullanabilirler.</a:t>
            </a:r>
          </a:p>
          <a:p>
            <a:r>
              <a:rPr lang="tr-TR" dirty="0" smtClean="0"/>
              <a:t>Örgütler, baskı grupları ya da çıkar grupları olarak da adlandırılır. Bunlar politik iktidar üzerinde çeşitli yöntemler kullanarak grup üyelerinin beklentileri yönünde karar almaları, alınan kararların uygulamaya geçilmesine ön ayak olurlar.</a:t>
            </a:r>
          </a:p>
          <a:p>
            <a:r>
              <a:rPr lang="tr-TR" dirty="0" smtClean="0"/>
              <a:t>Örgütler:</a:t>
            </a:r>
          </a:p>
          <a:p>
            <a:r>
              <a:rPr lang="tr-TR" dirty="0" smtClean="0"/>
              <a:t>1. Hak elde etmeye yönelik</a:t>
            </a:r>
          </a:p>
          <a:p>
            <a:r>
              <a:rPr lang="tr-TR" dirty="0" smtClean="0"/>
              <a:t>2. Toplum hizmetlerine yönelik (TED, AÇEV, ÇYDD, MEV)</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77020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politikası ve Türk Milli Eğitiminin politik çerçevesi</a:t>
            </a:r>
            <a:endParaRPr lang="tr-TR" dirty="0"/>
          </a:p>
        </p:txBody>
      </p:sp>
      <p:sp>
        <p:nvSpPr>
          <p:cNvPr id="3" name="İçerik Yer Tutucusu 2"/>
          <p:cNvSpPr>
            <a:spLocks noGrp="1"/>
          </p:cNvSpPr>
          <p:nvPr>
            <p:ph idx="1"/>
          </p:nvPr>
        </p:nvSpPr>
        <p:spPr/>
        <p:txBody>
          <a:bodyPr/>
          <a:lstStyle/>
          <a:p>
            <a:r>
              <a:rPr lang="tr-TR" dirty="0" smtClean="0"/>
              <a:t>Eğitim alanları, ideolojinin tüm fonksiyonlarının harmanlanarak toplumsal alanın siyasal iktidara bağlılığının taşındığı alanlardır.</a:t>
            </a:r>
          </a:p>
          <a:p>
            <a:r>
              <a:rPr lang="tr-TR" dirty="0" smtClean="0"/>
              <a:t>Politik iktidarın yarattığı kahramanlar, mitler, </a:t>
            </a:r>
            <a:r>
              <a:rPr lang="tr-TR" dirty="0" err="1" smtClean="0"/>
              <a:t>andlar</a:t>
            </a:r>
            <a:r>
              <a:rPr lang="tr-TR" dirty="0" smtClean="0"/>
              <a:t>, marşlar ve törenler öğrencilere yoğun bir şekilde aktarılarak politik iktidarın meşruiyeti yeniden üretilir.</a:t>
            </a:r>
          </a:p>
          <a:p>
            <a:r>
              <a:rPr lang="tr-TR" dirty="0" smtClean="0"/>
              <a:t>Eğitim, insanları siyasal iktidarın ideolojik dünyasına entegre etmek, politik sisteme uymasını sağlamak ve bu duruma süreklilik kazandırmak için kullanılır.</a:t>
            </a:r>
          </a:p>
          <a:p>
            <a:r>
              <a:rPr lang="tr-TR" dirty="0" smtClean="0"/>
              <a:t>Eğitim politikası; eğitim sisteminin çalışanlarına, işlerin yürütülmesinde yol gösteren genel hareket planı olarak eğitim düzenlemelerine ilişkin genel yaklaşımı içermektedir.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8853048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nb-NO" dirty="0"/>
              <a:t>Eğitim politikası ve Türk Milli Eğitiminin politik çerçevesi</a:t>
            </a:r>
            <a:endParaRPr lang="tr-TR" dirty="0"/>
          </a:p>
        </p:txBody>
      </p:sp>
      <p:sp>
        <p:nvSpPr>
          <p:cNvPr id="3" name="İçerik Yer Tutucusu 2"/>
          <p:cNvSpPr>
            <a:spLocks noGrp="1"/>
          </p:cNvSpPr>
          <p:nvPr>
            <p:ph idx="1"/>
          </p:nvPr>
        </p:nvSpPr>
        <p:spPr>
          <a:xfrm>
            <a:off x="1097280" y="1845733"/>
            <a:ext cx="10058400" cy="4471939"/>
          </a:xfrm>
        </p:spPr>
        <p:txBody>
          <a:bodyPr/>
          <a:lstStyle/>
          <a:p>
            <a:r>
              <a:rPr lang="tr-TR" dirty="0" smtClean="0"/>
              <a:t>Eğitilmiş olmanın politik sistem ve politik yönelimler üzerinde bazı olumlu etkileri vardır:</a:t>
            </a:r>
          </a:p>
          <a:p>
            <a:r>
              <a:rPr lang="tr-TR" dirty="0" smtClean="0"/>
              <a:t>1. Eğitim düzeyi yüksek kişiler, politik yaşamam katılma konusunda daha güçlü görev duygularına sahiptir</a:t>
            </a:r>
          </a:p>
          <a:p>
            <a:r>
              <a:rPr lang="tr-TR" dirty="0" smtClean="0"/>
              <a:t>2. Eğitim düzeyi yüksek yurttaşlar, politik etkinlik duygusuna daha fazla </a:t>
            </a:r>
            <a:r>
              <a:rPr lang="tr-TR" dirty="0" smtClean="0"/>
              <a:t>sahiptirler.</a:t>
            </a:r>
            <a:endParaRPr lang="tr-TR" dirty="0" smtClean="0"/>
          </a:p>
          <a:p>
            <a:r>
              <a:rPr lang="tr-TR" dirty="0" smtClean="0"/>
              <a:t>3. Eğitim düzeyi yüksek kişiler, politik sorunlarla daha yakından ilgilidirler.</a:t>
            </a:r>
          </a:p>
          <a:p>
            <a:r>
              <a:rPr lang="tr-TR" dirty="0" smtClean="0"/>
              <a:t>4. Eğitim ile bireyin politik açıdan daha aktif davranma olasılığı arasında ilişki güçlüdür.</a:t>
            </a:r>
          </a:p>
          <a:p>
            <a:r>
              <a:rPr lang="tr-TR" dirty="0" smtClean="0"/>
              <a:t>Türk eğitim sistemi temel politik kaynağını Atatürk ilke ve devrimlerinden alır.</a:t>
            </a:r>
          </a:p>
          <a:p>
            <a:r>
              <a:rPr lang="tr-TR" dirty="0" smtClean="0"/>
              <a:t>Anayasanın 42. maddesi eğitim ve öğrenim hakkı ve ödevi başlığı ile güvence altına alınmıştır.</a:t>
            </a:r>
          </a:p>
          <a:p>
            <a:r>
              <a:rPr lang="tr-TR" dirty="0" smtClean="0"/>
              <a:t>Milli eğitim temel kanunu, </a:t>
            </a:r>
            <a:r>
              <a:rPr lang="tr-TR" dirty="0"/>
              <a:t>T</a:t>
            </a:r>
            <a:r>
              <a:rPr lang="tr-TR" dirty="0" smtClean="0"/>
              <a:t>ürk milli  eğitiminin temel ilkelerini açıklar.</a:t>
            </a:r>
          </a:p>
          <a:p>
            <a:r>
              <a:rPr lang="tr-TR" dirty="0" smtClean="0"/>
              <a:t>Milli eğitim şuraları, kalkınma plan ve programları…</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7828904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AB eğitim politikalarının uygulama programları</a:t>
            </a:r>
            <a:endParaRPr lang="tr-TR" dirty="0"/>
          </a:p>
        </p:txBody>
      </p:sp>
      <p:sp>
        <p:nvSpPr>
          <p:cNvPr id="3" name="İçerik Yer Tutucusu 2"/>
          <p:cNvSpPr>
            <a:spLocks noGrp="1"/>
          </p:cNvSpPr>
          <p:nvPr>
            <p:ph idx="1"/>
          </p:nvPr>
        </p:nvSpPr>
        <p:spPr/>
        <p:txBody>
          <a:bodyPr/>
          <a:lstStyle/>
          <a:p>
            <a:r>
              <a:rPr lang="tr-TR" dirty="0" err="1" smtClean="0"/>
              <a:t>Socrates</a:t>
            </a:r>
            <a:r>
              <a:rPr lang="tr-TR" dirty="0" smtClean="0"/>
              <a:t> programı:</a:t>
            </a:r>
          </a:p>
          <a:p>
            <a:r>
              <a:rPr lang="tr-TR" dirty="0" smtClean="0"/>
              <a:t>1. </a:t>
            </a:r>
            <a:r>
              <a:rPr lang="tr-TR" dirty="0" err="1" smtClean="0"/>
              <a:t>Comenius</a:t>
            </a:r>
            <a:r>
              <a:rPr lang="tr-TR" dirty="0" smtClean="0"/>
              <a:t> programı</a:t>
            </a:r>
          </a:p>
          <a:p>
            <a:r>
              <a:rPr lang="tr-TR" dirty="0" smtClean="0"/>
              <a:t>2. </a:t>
            </a:r>
            <a:r>
              <a:rPr lang="tr-TR" dirty="0" err="1" smtClean="0"/>
              <a:t>Erasmus</a:t>
            </a:r>
            <a:r>
              <a:rPr lang="tr-TR" dirty="0" smtClean="0"/>
              <a:t> programı</a:t>
            </a:r>
          </a:p>
          <a:p>
            <a:r>
              <a:rPr lang="tr-TR" dirty="0" smtClean="0"/>
              <a:t>Gençlik Programı:</a:t>
            </a:r>
          </a:p>
          <a:p>
            <a:r>
              <a:rPr lang="tr-TR" dirty="0" smtClean="0"/>
              <a:t>Leonardo da Vinci Programı</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8825785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ve ekonomi ilişkisi</a:t>
            </a:r>
            <a:endParaRPr lang="tr-TR" dirty="0"/>
          </a:p>
        </p:txBody>
      </p:sp>
      <p:sp>
        <p:nvSpPr>
          <p:cNvPr id="3" name="İçerik Yer Tutucusu 2"/>
          <p:cNvSpPr>
            <a:spLocks noGrp="1"/>
          </p:cNvSpPr>
          <p:nvPr>
            <p:ph idx="1"/>
          </p:nvPr>
        </p:nvSpPr>
        <p:spPr/>
        <p:txBody>
          <a:bodyPr/>
          <a:lstStyle/>
          <a:p>
            <a:endParaRPr lang="tr-TR" dirty="0" smtClean="0"/>
          </a:p>
          <a:p>
            <a:r>
              <a:rPr lang="tr-TR" dirty="0" smtClean="0"/>
              <a:t>Toplumdaki üretim ve dağıtım etkinliklerini gerçekleştiren kurumların işleyişi eğitimsel niteliklerle ilişkili hale gelmiştir. Bu çerçevede eğitim kurumları, diğer işlevleri yanında, ekonominin gereksinim duyduğu niteliklere sahip insan gücü gereksinimi karşılama işlevini üstlenmişlerdir.</a:t>
            </a:r>
          </a:p>
          <a:p>
            <a:r>
              <a:rPr lang="tr-TR" dirty="0" smtClean="0"/>
              <a:t>Ekonomik etkinliklerin giderek daha fazla «bilgiye dayalı» olma eğiliminde olması eğitimin ekonomik önemini daha da arttırmaktadır.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439306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politika</a:t>
            </a:r>
            <a:endParaRPr lang="tr-TR" dirty="0"/>
          </a:p>
        </p:txBody>
      </p:sp>
      <p:sp>
        <p:nvSpPr>
          <p:cNvPr id="3" name="İçerik Yer Tutucusu 2"/>
          <p:cNvSpPr>
            <a:spLocks noGrp="1"/>
          </p:cNvSpPr>
          <p:nvPr>
            <p:ph idx="1"/>
          </p:nvPr>
        </p:nvSpPr>
        <p:spPr/>
        <p:txBody>
          <a:bodyPr/>
          <a:lstStyle/>
          <a:p>
            <a:r>
              <a:rPr lang="tr-TR" dirty="0" smtClean="0"/>
              <a:t>- İnsan politik bir canlıdır ve yaşamında sürekli politik davranır.</a:t>
            </a:r>
          </a:p>
          <a:p>
            <a:r>
              <a:rPr lang="tr-TR" dirty="0" smtClean="0"/>
              <a:t>- Tarih boyunca insan güçlü olmak, kontrol altına almak istemiştir. Başlangıçta bu tabiat iken ardından insan grupları olmuştur. İnsanları ve insanların kurduğu kurumları hükmü altına alabilme hakkı çağdaş toplumlarda devlete verilmiştir.</a:t>
            </a:r>
          </a:p>
          <a:p>
            <a:r>
              <a:rPr lang="tr-TR" dirty="0" smtClean="0"/>
              <a:t>-Devlet, kurumları ile kendi sınırları içinde yaşayan insanları toplumun güvenliği, sağlığı ve geleceğine yönelik kaygılardan dolayı kontrol eder. Devlet için en önemli olgulardan biri onun devamlılığıdır. Devlet politik sistemin en önemli kurumudur.</a:t>
            </a:r>
          </a:p>
          <a:p>
            <a:r>
              <a:rPr lang="tr-TR" dirty="0" smtClean="0"/>
              <a:t>- Devlet ve politik sistem ile eğitim arasında sıkı bir ilişki vardır.</a:t>
            </a:r>
          </a:p>
          <a:p>
            <a:r>
              <a:rPr lang="tr-TR" dirty="0" smtClean="0"/>
              <a:t>- Devlet yönetimiyle ilgili olarak doğu dillerinde «siyaset» sözcüğü kullanılırken, batı dillerinde bunun karşılığı «politika» olmuştur.</a:t>
            </a:r>
          </a:p>
          <a:p>
            <a:r>
              <a:rPr lang="tr-TR" dirty="0" smtClean="0"/>
              <a:t>- Siyaset: yönetmek, eğitmek anlamlarını taşır.</a:t>
            </a:r>
          </a:p>
          <a:p>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9497022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000000">
                    <a:lumMod val="75000"/>
                    <a:lumOff val="25000"/>
                  </a:srgbClr>
                </a:solidFill>
              </a:rPr>
              <a:t>Eğitim ve ekonomi ilişkisi</a:t>
            </a:r>
            <a:endParaRPr lang="tr-TR" dirty="0"/>
          </a:p>
        </p:txBody>
      </p:sp>
      <p:sp>
        <p:nvSpPr>
          <p:cNvPr id="3" name="İçerik Yer Tutucusu 2"/>
          <p:cNvSpPr>
            <a:spLocks noGrp="1"/>
          </p:cNvSpPr>
          <p:nvPr>
            <p:ph idx="1"/>
          </p:nvPr>
        </p:nvSpPr>
        <p:spPr/>
        <p:txBody>
          <a:bodyPr/>
          <a:lstStyle/>
          <a:p>
            <a:r>
              <a:rPr lang="tr-TR" dirty="0" smtClean="0"/>
              <a:t>Eğitim ve ekonomi ilişkilerini açıklamada kullanılabilecek iki farklı anlamı vardır:</a:t>
            </a:r>
          </a:p>
          <a:p>
            <a:r>
              <a:rPr lang="tr-TR" dirty="0" smtClean="0"/>
              <a:t>- Ekonomi; aile, eğitim, din, siyaset gibi farklı toplumsal gereksinimleri karşılayan alt sistemlerden birisidir ve toplumdaki üretim ve dağıtım etkinliklerini gerçekleştiren kurumları ve bu kurumların işleyişini ifade eder. </a:t>
            </a:r>
          </a:p>
          <a:p>
            <a:r>
              <a:rPr lang="tr-TR" dirty="0" smtClean="0"/>
              <a:t>Her ülkede üretim ve dağıtım etkinliklerini gerçekleştirmek üzere oluşturulmuş çeşitli kamusal ve özel kuruluşlar vardır.</a:t>
            </a:r>
          </a:p>
          <a:p>
            <a:r>
              <a:rPr lang="tr-TR" dirty="0" smtClean="0"/>
              <a:t>-Ekonomi sözcüğü bir bilim alanını tanımlamak için kullanılır. </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2539386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Tüketim ve Yatırım Olarak Eğitim</a:t>
            </a:r>
            <a:endParaRPr lang="tr-TR" dirty="0"/>
          </a:p>
        </p:txBody>
      </p:sp>
      <p:sp>
        <p:nvSpPr>
          <p:cNvPr id="3" name="İçerik Yer Tutucusu 2"/>
          <p:cNvSpPr>
            <a:spLocks noGrp="1"/>
          </p:cNvSpPr>
          <p:nvPr>
            <p:ph idx="1"/>
          </p:nvPr>
        </p:nvSpPr>
        <p:spPr/>
        <p:txBody>
          <a:bodyPr/>
          <a:lstStyle/>
          <a:p>
            <a:r>
              <a:rPr lang="tr-TR" dirty="0" smtClean="0"/>
              <a:t>Tüketim doğrudan doğruya fakat kısa süreli yararlar sağlayan mal ve hizmetlerin satın alınması ya da kullanılması anlamına gelir.  Bir başka malın üretiminde kullanılması tüketim sayılmaz. Yatırım, uzun dönemde yarar sağlayan değerlerin elde edilmesi anlamını taşır.</a:t>
            </a:r>
          </a:p>
          <a:p>
            <a:r>
              <a:rPr lang="tr-TR" dirty="0" smtClean="0"/>
              <a:t>Yatırım, üretim kapasitesini artırmak amacıyla sermaye oluşumuna katkıda bulunur.</a:t>
            </a:r>
          </a:p>
          <a:p>
            <a:r>
              <a:rPr lang="tr-TR" dirty="0" smtClean="0"/>
              <a:t>Üretimin istenilen nitelik ve nicelikte yapılabilmesi için fiziki sermaye yatırımları tek başına yeterli olmaz. Diğer üretim faktörlerinin üretime yönelik olarak bir araya getirilip uyumlu olarak çalıştırılması, üretim biçiminin gerektirdiği özelliklere (bilgi, beceri, anlayış ve değerler) sahip insan gücüne sahip olmayı gerektirir.</a:t>
            </a:r>
          </a:p>
          <a:p>
            <a:r>
              <a:rPr lang="tr-TR" dirty="0" smtClean="0"/>
              <a:t>Eğitime yapılan harcamaların bir tüketim ya da yatırım olarak değerlendirilmesinin farklı sonuçları olabilecektir.  Ne kadarının yatırım ne kadarının tüketim olduğunu belirlemek zordur.</a:t>
            </a:r>
          </a:p>
          <a:p>
            <a:r>
              <a:rPr lang="tr-TR" dirty="0" smtClean="0"/>
              <a:t>Eğitim diğer tüketim mallarından daha uzun ömürlü bir maldır.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7266609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Eğitimin Bireysel ve Toplumsal Getirileri</a:t>
            </a:r>
            <a:endParaRPr lang="tr-TR" dirty="0"/>
          </a:p>
        </p:txBody>
      </p:sp>
      <p:sp>
        <p:nvSpPr>
          <p:cNvPr id="3" name="İçerik Yer Tutucusu 2"/>
          <p:cNvSpPr>
            <a:spLocks noGrp="1"/>
          </p:cNvSpPr>
          <p:nvPr>
            <p:ph idx="1"/>
          </p:nvPr>
        </p:nvSpPr>
        <p:spPr/>
        <p:txBody>
          <a:bodyPr>
            <a:normAutofit fontScale="92500" lnSpcReduction="20000"/>
          </a:bodyPr>
          <a:lstStyle/>
          <a:p>
            <a:r>
              <a:rPr lang="tr-TR" sz="3000" dirty="0" smtClean="0"/>
              <a:t>Getiri, eğitim ve yetiştirme yatırımlarının sonunda, yani bir maliyete katlanmanın sonucunda elde edilen parasal ve parasal olmayan kazançlardır.</a:t>
            </a:r>
          </a:p>
          <a:p>
            <a:r>
              <a:rPr lang="tr-TR" sz="3000" dirty="0" smtClean="0"/>
              <a:t>Getiri bir yatırımın sonunda elde edilmiş olmayı, kazanç ise bir çabanın ya da çalışmanın sonucunda elde edilmiş olmayı vurgulamaktadır.</a:t>
            </a:r>
          </a:p>
          <a:p>
            <a:r>
              <a:rPr lang="tr-TR" sz="3000" dirty="0" smtClean="0"/>
              <a:t>Eğitimin getirisi kişisel ve toplumsal olabilmektedir. Kişisel getiri, bireyin eğitim ve yetiştirme yatırımları sonucunda yaşam boyu sağladığı kazançlar, eğitimin toplumsal getirisi ise, bireylerin eğitimindeki artış nedeniyle tüm ekonomide ortaya çıkan gelir artışının yol açtığı getiriler biçiminde tanımlanabilir</a:t>
            </a:r>
            <a:r>
              <a:rPr lang="tr-TR" dirty="0" smtClean="0"/>
              <a:t>.</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3009796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Eğitimin Getirileri</a:t>
            </a:r>
            <a:endParaRPr lang="tr-TR" dirty="0"/>
          </a:p>
        </p:txBody>
      </p:sp>
      <p:sp>
        <p:nvSpPr>
          <p:cNvPr id="3" name="İçerik Yer Tutucusu 2"/>
          <p:cNvSpPr>
            <a:spLocks noGrp="1"/>
          </p:cNvSpPr>
          <p:nvPr>
            <p:ph idx="1"/>
          </p:nvPr>
        </p:nvSpPr>
        <p:spPr/>
        <p:txBody>
          <a:bodyPr/>
          <a:lstStyle/>
          <a:p>
            <a:r>
              <a:rPr lang="tr-TR" dirty="0" smtClean="0"/>
              <a:t>Ergen’e göre : 1. Eğitim yoluyla insan sermayesine yatırım yapmanın getirileri, fiziki sermaye yatırımlarının getirilerinden daha yüksektir.</a:t>
            </a:r>
          </a:p>
          <a:p>
            <a:r>
              <a:rPr lang="tr-TR" dirty="0" smtClean="0"/>
              <a:t>2. Gelişmişlik düzeyi düşük olan ülkelerde eğitimin getirileri, gelişmişlik düzeyi yüksek olan ülkelere göre daha yüksek çıkmaktadır.</a:t>
            </a:r>
          </a:p>
          <a:p>
            <a:r>
              <a:rPr lang="tr-TR" dirty="0" smtClean="0"/>
              <a:t>3. Alt eğitim kademelerini tamamlamanın getirileri, yüksek eğitim kademelerini tamamlamanın getirilerinden daha yüksektir.</a:t>
            </a:r>
          </a:p>
          <a:p>
            <a:r>
              <a:rPr lang="tr-TR" dirty="0" smtClean="0"/>
              <a:t>4. Kadınların eğitimine yatırım yapmanın getirileri, erkeklerin eğitimine yatırım yapmanın getirilerinden daha yüksek çıkmaktadır.</a:t>
            </a:r>
          </a:p>
          <a:p>
            <a:r>
              <a:rPr lang="tr-TR" dirty="0" smtClean="0"/>
              <a:t>5. Eğitim yoluyla insan sermayesine yatırım yapmanın kişisel getirileri, toplumsal getirilerden daha yüksek çıkmaktadır.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9027400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Eğitimin Ekonomik Büyümeye Etkisi</a:t>
            </a:r>
            <a:endParaRPr lang="tr-TR" dirty="0"/>
          </a:p>
        </p:txBody>
      </p:sp>
      <p:sp>
        <p:nvSpPr>
          <p:cNvPr id="3" name="İçerik Yer Tutucusu 2"/>
          <p:cNvSpPr>
            <a:spLocks noGrp="1"/>
          </p:cNvSpPr>
          <p:nvPr>
            <p:ph idx="1"/>
          </p:nvPr>
        </p:nvSpPr>
        <p:spPr/>
        <p:txBody>
          <a:bodyPr/>
          <a:lstStyle/>
          <a:p>
            <a:r>
              <a:rPr lang="tr-TR" dirty="0" smtClean="0"/>
              <a:t>Ekonomik büyüme, bir ülkenin ulusal gelirindeki kalıcı artış olarak tanımlanabilir. Bu artışın sağlanması için temel koşul üretimde kullanılan üretim faktörlerinin toplam miktarının </a:t>
            </a:r>
            <a:r>
              <a:rPr lang="tr-TR" dirty="0" err="1" smtClean="0"/>
              <a:t>artılmasıdır</a:t>
            </a:r>
            <a:r>
              <a:rPr lang="tr-TR" dirty="0" smtClean="0"/>
              <a:t>.</a:t>
            </a:r>
          </a:p>
          <a:p>
            <a:r>
              <a:rPr lang="tr-TR" dirty="0" smtClean="0"/>
              <a:t>Eğitimin ekonomik büyümeye katkısı 1960’ların başında büyümeyi hesaplama ve insan sermayesine yatırımın getiri oranlarının hesaplanması ile ortaya konmaya çalışılmıştır.</a:t>
            </a:r>
          </a:p>
          <a:p>
            <a:r>
              <a:rPr lang="tr-TR" dirty="0" smtClean="0"/>
              <a:t>Bir toplumdaki eğitim düzeyinin yükseltilmesinin emeğin niteliğini artırarak üretim kapasitesini artıracağı ve dolayısıyla ulusal geliri artıracağı söylenebilir. Emeğin niteliğindeki artış, insan sermayesine yatırım yoluyla gerçekleştirilebilir. Dolayısıyla insan gücünün eğitim düzeyinin yükseltilmesiyle ekonomik büyüme arasında bir ilişki kurulmaktadır.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2887552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ve Kalkınma</a:t>
            </a:r>
            <a:endParaRPr lang="tr-TR" dirty="0"/>
          </a:p>
        </p:txBody>
      </p:sp>
      <p:sp>
        <p:nvSpPr>
          <p:cNvPr id="3" name="İçerik Yer Tutucusu 2"/>
          <p:cNvSpPr>
            <a:spLocks noGrp="1"/>
          </p:cNvSpPr>
          <p:nvPr>
            <p:ph idx="1"/>
          </p:nvPr>
        </p:nvSpPr>
        <p:spPr/>
        <p:txBody>
          <a:bodyPr/>
          <a:lstStyle/>
          <a:p>
            <a:r>
              <a:rPr lang="tr-TR" dirty="0" smtClean="0"/>
              <a:t>Kalkınma kavramı daha çok az gelişmiş ve gelişmekte olan ülkeler için kullanılan bir kavram olup yalnızca ekonomik içerikli değildir. Ekonomik büyüme kalkınmanın boyutlarından birisidir ve daha çok ekonominin hacimce büyümesi anlamında kullanılmaktadır.</a:t>
            </a:r>
          </a:p>
          <a:p>
            <a:r>
              <a:rPr lang="tr-TR" dirty="0" smtClean="0"/>
              <a:t>Ulusal gelirin, yatırımların, ticaret hacminin vb. artışı ekonomik büyüme göstergeleridir.</a:t>
            </a:r>
          </a:p>
          <a:p>
            <a:r>
              <a:rPr lang="tr-TR" dirty="0" smtClean="0"/>
              <a:t>Kalkınma ise bir toplumun topyekûn değişerek istenmeyen koşullardan istendik koşullara geçebilecek özellikleri kazanması olarak değerlendirilebilir. </a:t>
            </a:r>
          </a:p>
          <a:p>
            <a:r>
              <a:rPr lang="tr-TR" dirty="0" smtClean="0"/>
              <a:t>Eğitim sistemlerinin amaçları incelendiğinde ekonomik gelişmeler yanında toplumsal, kültürel ve siyasal alanlarda da değişmeler öngörülür.</a:t>
            </a:r>
          </a:p>
          <a:p>
            <a:r>
              <a:rPr lang="tr-TR" dirty="0" smtClean="0"/>
              <a:t>Kalkınma toplumsal yapı ve işleyişe çeşitli biçimlerde müdahale edilerek değişmenin hızlandırılabileceği düşüncesine dayanmaktadır. </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954727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Eğitimde Harcama Ve Maliyetler</a:t>
            </a:r>
            <a:endParaRPr lang="tr-TR" dirty="0"/>
          </a:p>
        </p:txBody>
      </p:sp>
      <p:sp>
        <p:nvSpPr>
          <p:cNvPr id="3" name="İçerik Yer Tutucusu 2"/>
          <p:cNvSpPr>
            <a:spLocks noGrp="1"/>
          </p:cNvSpPr>
          <p:nvPr>
            <p:ph idx="1"/>
          </p:nvPr>
        </p:nvSpPr>
        <p:spPr/>
        <p:txBody>
          <a:bodyPr/>
          <a:lstStyle/>
          <a:p>
            <a:r>
              <a:rPr lang="tr-TR" dirty="0" smtClean="0"/>
              <a:t>Günümüzde eğitim hizmetlerine yönelik talep sürekli artış göstermektedir. Bu talep hem kamu hem de özel sektör tarafından karşılanmaya çalışılmaktadır. </a:t>
            </a:r>
          </a:p>
          <a:p>
            <a:r>
              <a:rPr lang="tr-TR" dirty="0" smtClean="0"/>
              <a:t>Eğitime yönelik talep eğitim sektörünü giderek büyüyen bir sektör haline getirmektedir. </a:t>
            </a:r>
          </a:p>
          <a:p>
            <a:r>
              <a:rPr lang="tr-TR" dirty="0" smtClean="0"/>
              <a:t>Eğitim hizmetlerinin üretiminde kullanılan fiziki kaynakların okul binaları başta olmak üzere, derslikler, laboratuvarlar, spor salonları, etkinlik alanları, kantinler vb. ile eğitim etkinliklerinin hazırlanması ve sunulmasında kullanılan ders araç-gereçlerinden oluştuğu söylenebilir.</a:t>
            </a:r>
          </a:p>
          <a:p>
            <a:r>
              <a:rPr lang="tr-TR" dirty="0" smtClean="0"/>
              <a:t>Eğitim harcamaları genel olarak, eğitimi finanse eden kişi ve kurumların, özellikle devletin bütçelerinden yaptığı mal ve hizmet alımlarını ve yatırımları ifade etmek için kullanılmaktadır.</a:t>
            </a:r>
          </a:p>
          <a:p>
            <a:r>
              <a:rPr lang="tr-TR" dirty="0" smtClean="0"/>
              <a:t>Harcama yapan iki taraftan söz edilebilir. Eğitim hizmetinden yararlananlar ve eğitim hizmetini üretenler tarafından.</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0426106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Eğitimin Finansmanı</a:t>
            </a:r>
            <a:endParaRPr lang="tr-TR" dirty="0"/>
          </a:p>
        </p:txBody>
      </p:sp>
      <p:sp>
        <p:nvSpPr>
          <p:cNvPr id="3" name="İçerik Yer Tutucusu 2"/>
          <p:cNvSpPr>
            <a:spLocks noGrp="1"/>
          </p:cNvSpPr>
          <p:nvPr>
            <p:ph idx="1"/>
          </p:nvPr>
        </p:nvSpPr>
        <p:spPr/>
        <p:txBody>
          <a:bodyPr/>
          <a:lstStyle/>
          <a:p>
            <a:r>
              <a:rPr lang="tr-TR" dirty="0" smtClean="0"/>
              <a:t>Eğitime yönelik talep arttıkça kullanılması gereken kaynakların miktarı da artmaktadır. Fakat eğitim hizmetini büyük oranda finanse eden devletin gelirleri aynı hızda artmamaktadır.</a:t>
            </a:r>
          </a:p>
          <a:p>
            <a:r>
              <a:rPr lang="tr-TR" dirty="0" smtClean="0"/>
              <a:t>Geleneksel olarak eğitim hizmetleri büyük oranda kamusal kaynaklardan finanse edilmektedir. </a:t>
            </a:r>
          </a:p>
          <a:p>
            <a:r>
              <a:rPr lang="tr-TR" dirty="0" smtClean="0"/>
              <a:t>Birey eğitim hizmetinden yararlanırsa, sağlanan yarar hem bireye hem de toplum yönelik olabilmektedir. Edinilen bilgi ve beceriler üretkenlik kapasitesini arttırarak kazançları arttırmaktadır.</a:t>
            </a:r>
          </a:p>
          <a:p>
            <a:r>
              <a:rPr lang="tr-TR" dirty="0" smtClean="0"/>
              <a:t>Eğitim yoluyla kazandırılan davranışlar toplumsal düzenin işleyişini kolaylaştırmaktadır. Kamusal giderleri azaltmaktadır.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458447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endParaRPr lang="tr-TR" dirty="0" smtClean="0"/>
          </a:p>
          <a:p>
            <a:r>
              <a:rPr lang="tr-TR" dirty="0" smtClean="0"/>
              <a:t>Ed. Leyla </a:t>
            </a:r>
            <a:r>
              <a:rPr lang="tr-TR" dirty="0" err="1" smtClean="0"/>
              <a:t>Küçükahmet</a:t>
            </a:r>
            <a:r>
              <a:rPr lang="tr-TR" dirty="0" smtClean="0"/>
              <a:t>, Eğitim Bilimine Giriş, 11. Basım, Nobel yay., Ankara 2016.</a:t>
            </a:r>
          </a:p>
          <a:p>
            <a:r>
              <a:rPr lang="tr-TR" dirty="0" smtClean="0"/>
              <a:t>C. Ergin Ekinci, «Eğitimin Ekonomik Temelleri», </a:t>
            </a:r>
            <a:r>
              <a:rPr lang="tr-TR" dirty="0" err="1" smtClean="0"/>
              <a:t>ed</a:t>
            </a:r>
            <a:r>
              <a:rPr lang="tr-TR" dirty="0" smtClean="0"/>
              <a:t>: Özcan Demirel, Zeki Kaya, 14. baskı, </a:t>
            </a:r>
            <a:r>
              <a:rPr lang="tr-TR" dirty="0" err="1"/>
              <a:t>P</a:t>
            </a:r>
            <a:r>
              <a:rPr lang="tr-TR" dirty="0" err="1" smtClean="0"/>
              <a:t>egem</a:t>
            </a:r>
            <a:r>
              <a:rPr lang="tr-TR" dirty="0" smtClean="0"/>
              <a:t> A,</a:t>
            </a:r>
          </a:p>
          <a:p>
            <a:r>
              <a:rPr lang="tr-TR" dirty="0" smtClean="0"/>
              <a:t>Ankara 2018, </a:t>
            </a:r>
            <a:r>
              <a:rPr lang="tr-TR" dirty="0" err="1" smtClean="0"/>
              <a:t>ss</a:t>
            </a:r>
            <a:r>
              <a:rPr lang="tr-TR" dirty="0" smtClean="0"/>
              <a:t>. </a:t>
            </a:r>
            <a:r>
              <a:rPr lang="tr-TR" smtClean="0"/>
              <a:t>163-189.  </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266219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Politika</a:t>
            </a:r>
            <a:endParaRPr lang="tr-TR" dirty="0"/>
          </a:p>
        </p:txBody>
      </p:sp>
      <p:sp>
        <p:nvSpPr>
          <p:cNvPr id="3" name="İçerik Yer Tutucusu 2"/>
          <p:cNvSpPr>
            <a:spLocks noGrp="1"/>
          </p:cNvSpPr>
          <p:nvPr>
            <p:ph idx="1"/>
          </p:nvPr>
        </p:nvSpPr>
        <p:spPr/>
        <p:txBody>
          <a:bodyPr>
            <a:normAutofit lnSpcReduction="10000"/>
          </a:bodyPr>
          <a:lstStyle/>
          <a:p>
            <a:r>
              <a:rPr lang="tr-TR" dirty="0" smtClean="0"/>
              <a:t>* Politikanın çatışma ve uzlaşma olmak üzere iki yönü vardır: </a:t>
            </a:r>
            <a:r>
              <a:rPr lang="tr-TR" dirty="0"/>
              <a:t>Ç</a:t>
            </a:r>
            <a:r>
              <a:rPr lang="tr-TR" dirty="0" smtClean="0"/>
              <a:t>atışan fikirler; farklı istekler, birbirine zıt çıkarlar üstünlük sağlamak için yarışırken diğer taraftan iş birliği yapmak ve uzlaşmak için çaba sarf edilir.</a:t>
            </a:r>
          </a:p>
          <a:p>
            <a:r>
              <a:rPr lang="tr-TR" dirty="0" smtClean="0"/>
              <a:t>Çeşitli politika tanımları:</a:t>
            </a:r>
          </a:p>
          <a:p>
            <a:r>
              <a:rPr lang="tr-TR" dirty="0" smtClean="0"/>
              <a:t>- En iyi yaşam biçimini amaçlayan devlete ilişkin tüm faaliyetler, devlet yönetimi ve yurttaşlığa ilişkin işlerdir.</a:t>
            </a:r>
          </a:p>
          <a:p>
            <a:r>
              <a:rPr lang="tr-TR" dirty="0" smtClean="0"/>
              <a:t>- İnsanın içinde yaşadığı topluma kendi toplumsal görüşleri doğrultusunda düzen verme sürecidir.</a:t>
            </a:r>
          </a:p>
          <a:p>
            <a:r>
              <a:rPr lang="tr-TR" dirty="0" smtClean="0"/>
              <a:t>- Güç, otorite ve etkili sosyal denetim süreçlerinin belirleyicidir.</a:t>
            </a:r>
          </a:p>
          <a:p>
            <a:r>
              <a:rPr lang="tr-TR" dirty="0" smtClean="0"/>
              <a:t>- Toplumdaki güç bölüşümüne göre değerlerin otoriter dağılımıdır.</a:t>
            </a:r>
          </a:p>
          <a:p>
            <a:r>
              <a:rPr lang="tr-TR" dirty="0" smtClean="0"/>
              <a:t>-</a:t>
            </a:r>
            <a:r>
              <a:rPr lang="tr-TR" dirty="0"/>
              <a:t> </a:t>
            </a:r>
            <a:r>
              <a:rPr lang="tr-TR" dirty="0" smtClean="0"/>
              <a:t>Olanla olması gereken arasında, olabileni yapabilme sanatıdır.</a:t>
            </a:r>
          </a:p>
          <a:p>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557865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Politika- politik sistem</a:t>
            </a:r>
            <a:endParaRPr lang="tr-TR" dirty="0"/>
          </a:p>
        </p:txBody>
      </p:sp>
      <p:sp>
        <p:nvSpPr>
          <p:cNvPr id="3" name="İçerik Yer Tutucusu 2"/>
          <p:cNvSpPr>
            <a:spLocks noGrp="1"/>
          </p:cNvSpPr>
          <p:nvPr>
            <p:ph idx="1"/>
          </p:nvPr>
        </p:nvSpPr>
        <p:spPr/>
        <p:txBody>
          <a:bodyPr>
            <a:normAutofit lnSpcReduction="10000"/>
          </a:bodyPr>
          <a:lstStyle/>
          <a:p>
            <a:r>
              <a:rPr lang="tr-TR" dirty="0" smtClean="0"/>
              <a:t>- Politika problemli bir kavram olarak kabul edilir. Kullanıldığı yere ve zamana göre farklı anlamlar içerebilmesinin yanı sıra kavramın ideolojik ve entelektüel tartışmalara konu olması da bu karmaşıklığa neden olarak gösterilir.</a:t>
            </a:r>
          </a:p>
          <a:p>
            <a:r>
              <a:rPr lang="tr-TR" dirty="0" smtClean="0"/>
              <a:t>- Bir ülkenin eğitim sistemi ve eğitim politikaları o ülkenin kendisini nasıl tanımladığının, kendisine nasıl bir gelecek hazırladığının en önemli göstergesidir.</a:t>
            </a:r>
          </a:p>
          <a:p>
            <a:r>
              <a:rPr lang="tr-TR" dirty="0" smtClean="0"/>
              <a:t>- Eğitim sistemleri üst sistem olarak tanımlanabilecek devlet ve politik sistemden bağımsız olarak kurgulanamaz, işleyemez bir sistemdir.</a:t>
            </a:r>
          </a:p>
          <a:p>
            <a:r>
              <a:rPr lang="tr-TR" dirty="0" smtClean="0"/>
              <a:t>POLİTİK SİSTEM: </a:t>
            </a:r>
            <a:r>
              <a:rPr lang="tr-TR" dirty="0" smtClean="0"/>
              <a:t>Toplumların </a:t>
            </a:r>
            <a:r>
              <a:rPr lang="tr-TR" dirty="0" smtClean="0"/>
              <a:t>ortak amaçlarını belirlemek, bu amaçları gerçekleştirmek üzere geliştirdikleri bir örgütler dizisidir ve bu örgütler birbiriyle bağlantı içinde bütünü oluşturmaktadır.</a:t>
            </a:r>
          </a:p>
          <a:p>
            <a:r>
              <a:rPr lang="tr-TR" dirty="0" smtClean="0"/>
              <a:t>- Politik sistem; toplum üyelerinden gelen istek ve destekler biçiminde tanımlanabilecek girdiler ile bu isteklerin işlenmesi sonucu ortaya çıkan politik karar ve uygulamalar (çıktılar) yoluyla sürekli olarak faaliyet halindedir.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53815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Politika- eğitim</a:t>
            </a:r>
            <a:endParaRPr lang="tr-TR" dirty="0"/>
          </a:p>
        </p:txBody>
      </p:sp>
      <p:sp>
        <p:nvSpPr>
          <p:cNvPr id="3" name="İçerik Yer Tutucusu 2"/>
          <p:cNvSpPr>
            <a:spLocks noGrp="1"/>
          </p:cNvSpPr>
          <p:nvPr>
            <p:ph idx="1"/>
          </p:nvPr>
        </p:nvSpPr>
        <p:spPr/>
        <p:txBody>
          <a:bodyPr/>
          <a:lstStyle/>
          <a:p>
            <a:r>
              <a:rPr lang="tr-TR" dirty="0" smtClean="0"/>
              <a:t>- Eğitim, sosyal, politik ve ardından mesleksel bir girişimdir.</a:t>
            </a:r>
          </a:p>
          <a:p>
            <a:r>
              <a:rPr lang="tr-TR" dirty="0" smtClean="0"/>
              <a:t>- Eğitim ve politika arasında karşılıklı bir etkileşim vardır. Eğitimin politikayı etkileme süreci dolaylı ve uzun sürede gerçekleşirken politikanın eğitimi etkilemesi daha hızlı, kısa sürede sonuçlarının alınabileceği bir süreci içermektedir. </a:t>
            </a:r>
            <a:r>
              <a:rPr lang="tr-TR" dirty="0" err="1" smtClean="0"/>
              <a:t>Örn</a:t>
            </a:r>
            <a:r>
              <a:rPr lang="tr-TR" dirty="0" smtClean="0"/>
              <a:t>: Eğitim sistemi yetiştirdiği insan gücü ve kalitesiyle sistemde bulunan kurumları (siyasi parti, hükümet, parlamento, sivil toplum örgütleri vb.) etkileyebilir.</a:t>
            </a:r>
          </a:p>
          <a:p>
            <a:r>
              <a:rPr lang="tr-TR" dirty="0" smtClean="0"/>
              <a:t>- Politik sistemin ya da politik iktidarın eğitim sistemi üzerindeki etkisini görebilmek için eğitim sisteminde okutulan ders kitaplarına göz atmak yapılabilecek en kolay yoldur. Politik iktidarın eğitim üzerindeki etkisinin en somut hali ders kitaplarında görülür.</a:t>
            </a:r>
          </a:p>
          <a:p>
            <a:r>
              <a:rPr lang="tr-TR" dirty="0" smtClean="0"/>
              <a:t>-Politik istemler; politik çatışmaların hem ürünü hem de çerçevesidir. Bu anlamda politik sistemler «çoğulcu politik sistemler», «tekilci politik sistemler» olarak ayrılır.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010195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Politik sistemler</a:t>
            </a:r>
            <a:endParaRPr lang="tr-TR" dirty="0"/>
          </a:p>
        </p:txBody>
      </p:sp>
      <p:sp>
        <p:nvSpPr>
          <p:cNvPr id="3" name="İçerik Yer Tutucusu 2"/>
          <p:cNvSpPr>
            <a:spLocks noGrp="1"/>
          </p:cNvSpPr>
          <p:nvPr>
            <p:ph idx="1"/>
          </p:nvPr>
        </p:nvSpPr>
        <p:spPr/>
        <p:txBody>
          <a:bodyPr/>
          <a:lstStyle/>
          <a:p>
            <a:r>
              <a:rPr lang="tr-TR" dirty="0" smtClean="0"/>
              <a:t>Çoğulcu politik sistemler: </a:t>
            </a:r>
            <a:r>
              <a:rPr lang="tr-TR" dirty="0" smtClean="0"/>
              <a:t>Çoğulcu </a:t>
            </a:r>
            <a:r>
              <a:rPr lang="tr-TR" dirty="0" smtClean="0"/>
              <a:t>sistemlerde tek doğru yoktur ve yasal olarak kurgulanmış muhalefet ya da muhalefetler bulunmaktadır.</a:t>
            </a:r>
          </a:p>
          <a:p>
            <a:r>
              <a:rPr lang="tr-TR" dirty="0" smtClean="0"/>
              <a:t>1. Liberal demokrasi: Çoğunluğun yönettiği, azınlıkta olanların ise, yönetimin keyfiliklerine karşı korunduğu bir rejimdir. Politik iktidarın sınırlandırılması ve özellikle bağımsız bir yargı denetiminin varlığı liberal demokrasinin en önemli özelliğidir. «hukuk devleti» kavramı hukuksal adalet kavramından etkilenilerek oluşturulmuştur.</a:t>
            </a:r>
          </a:p>
          <a:p>
            <a:r>
              <a:rPr lang="tr-TR" dirty="0" smtClean="0"/>
              <a:t>2. Sosyal demokrasi: Sanayi devriminin ve onun ortaya çıkardığı güçlü bir işçi sınıfının etkisiyle oluşmuştur. Toplumsal adalet kavramından etkilenerek «sosyal devlet» kavramını geliştirmiştir.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000943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Politik sistemler</a:t>
            </a:r>
          </a:p>
        </p:txBody>
      </p:sp>
      <p:sp>
        <p:nvSpPr>
          <p:cNvPr id="3" name="İçerik Yer Tutucusu 2"/>
          <p:cNvSpPr>
            <a:spLocks noGrp="1"/>
          </p:cNvSpPr>
          <p:nvPr>
            <p:ph idx="1"/>
          </p:nvPr>
        </p:nvSpPr>
        <p:spPr/>
        <p:txBody>
          <a:bodyPr/>
          <a:lstStyle/>
          <a:p>
            <a:r>
              <a:rPr lang="tr-TR" dirty="0" smtClean="0"/>
              <a:t>Tekilci Politik Sistemler: Doğrunun tek olduğu inancına dayanmaktadır. Doğru tek olduğu için bu tür sistemlerde tek örgüt ya da tek parti anlayışı hakimdir.</a:t>
            </a:r>
          </a:p>
          <a:p>
            <a:r>
              <a:rPr lang="tr-TR" dirty="0" smtClean="0"/>
              <a:t>1. Marksist rejimler: Büyük ölçüde Marksist kuram ve ideolojiden etkilenmiş, bunlara uygun olarak biçimlenmeye çalışmış rejimlerdir. Bu rejimlerde kapitalizmin aksine bütün üretim araçları toplumsallaştırılarak, toplumsal denetimin emekçilerin elinde olacağı bir sosyalist toplum amaçlanmaktadır.</a:t>
            </a:r>
          </a:p>
          <a:p>
            <a:r>
              <a:rPr lang="tr-TR" dirty="0" smtClean="0"/>
              <a:t>2. Faşist rejimler: İtalya’da </a:t>
            </a:r>
            <a:r>
              <a:rPr lang="tr-TR" dirty="0" err="1" smtClean="0"/>
              <a:t>Mussolini</a:t>
            </a:r>
            <a:r>
              <a:rPr lang="tr-TR" dirty="0" smtClean="0"/>
              <a:t>, Almanya’da Nazi, İspanya’da </a:t>
            </a:r>
            <a:r>
              <a:rPr lang="tr-TR" dirty="0" err="1" smtClean="0"/>
              <a:t>Franko</a:t>
            </a:r>
            <a:r>
              <a:rPr lang="tr-TR" dirty="0" smtClean="0"/>
              <a:t>, </a:t>
            </a:r>
            <a:r>
              <a:rPr lang="tr-TR" dirty="0" smtClean="0"/>
              <a:t>Portekiz’de </a:t>
            </a:r>
            <a:r>
              <a:rPr lang="tr-TR" dirty="0" err="1" smtClean="0"/>
              <a:t>Salazar</a:t>
            </a:r>
            <a:r>
              <a:rPr lang="tr-TR" dirty="0" smtClean="0"/>
              <a:t> rejimleri faşist rejimlerdir. Faşizm, akıldan çok duygulara seslenen, maddi değerlerden çok manevi değere önem veren bir ideolojidir. Faşizmde eşitsizlikçi ve ırkçı bir ideoloji olarak insanların doğuştan eşit yaratılmadıkları, bazılarının yönetmek, bazılarının ise yönetilmek için dünyaya geldiği düşüncesi hakimdir.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19813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İdeoloji-eğitim</a:t>
            </a:r>
            <a:endParaRPr lang="tr-TR" dirty="0"/>
          </a:p>
        </p:txBody>
      </p:sp>
      <p:sp>
        <p:nvSpPr>
          <p:cNvPr id="3" name="İçerik Yer Tutucusu 2"/>
          <p:cNvSpPr>
            <a:spLocks noGrp="1"/>
          </p:cNvSpPr>
          <p:nvPr>
            <p:ph idx="1"/>
          </p:nvPr>
        </p:nvSpPr>
        <p:spPr/>
        <p:txBody>
          <a:bodyPr/>
          <a:lstStyle/>
          <a:p>
            <a:r>
              <a:rPr lang="tr-TR" dirty="0" smtClean="0"/>
              <a:t>İdeoloji, dünya görüşü anlamını taşımakta ve bir dünya görüşünü temsil etmektedir.</a:t>
            </a:r>
          </a:p>
          <a:p>
            <a:r>
              <a:rPr lang="tr-TR" dirty="0" smtClean="0"/>
              <a:t>İdeoloji terimi, Yunanca idea (görülen biçim) ve logos (bilgi) sözcüklerinin birleştirilmesiyle düşünceyi inceleyen ideler bilimidir.</a:t>
            </a:r>
          </a:p>
          <a:p>
            <a:r>
              <a:rPr lang="tr-TR" dirty="0" smtClean="0"/>
              <a:t>İdeoloji, idelerin niteliklerini, yasalarını, gösterdikleri anlamlarla bağlantılarını ve kökenini inceler.</a:t>
            </a:r>
          </a:p>
          <a:p>
            <a:r>
              <a:rPr lang="tr-TR" dirty="0" smtClean="0"/>
              <a:t>İdeoloji, toplumun alt yapısınca belirlenen siyasal, felsefi, dinsel, sanatsal vb.  gibi düşünce biçimlerinin tümüdür.</a:t>
            </a:r>
          </a:p>
          <a:p>
            <a:r>
              <a:rPr lang="tr-TR" dirty="0" smtClean="0"/>
              <a:t>İdeoloji, politik ya da toplumsal bir öğreti meydana getiren politik ve toplumsal eylemi yönlendiren düşünce, inanç ve görüşler sistemi; bir topluma, bir döneme ya da toplumsal bir sınıfa özgü inançlar bütünüdür.</a:t>
            </a:r>
          </a:p>
          <a:p>
            <a:r>
              <a:rPr lang="tr-TR" dirty="0" smtClean="0"/>
              <a:t>İdeoloji, insan düşüncesinin ve eyleminin amacını, bu amaçlara nasıl varılacağını tanımlayan prensipler sistemi olarak tanımlanır.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960752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İdeoloji-eğitim</a:t>
            </a:r>
          </a:p>
        </p:txBody>
      </p:sp>
      <p:sp>
        <p:nvSpPr>
          <p:cNvPr id="3" name="İçerik Yer Tutucusu 2"/>
          <p:cNvSpPr>
            <a:spLocks noGrp="1"/>
          </p:cNvSpPr>
          <p:nvPr>
            <p:ph idx="1"/>
          </p:nvPr>
        </p:nvSpPr>
        <p:spPr/>
        <p:txBody>
          <a:bodyPr/>
          <a:lstStyle/>
          <a:p>
            <a:r>
              <a:rPr lang="tr-TR" dirty="0" smtClean="0"/>
              <a:t>Eğitim sistemi devletin kendi varlığını, gücünü ve ilkelerini topluma kabul ettirebilmek için kullandığı en önemli ideolojik araçlardan birisidir.</a:t>
            </a:r>
          </a:p>
          <a:p>
            <a:r>
              <a:rPr lang="tr-TR" dirty="0" smtClean="0"/>
              <a:t>Devlet, eğitim sistemini örgün ve yaygın eğitim biçimleriyle örgütleyerek uygulamaya geçmektedir.</a:t>
            </a:r>
          </a:p>
          <a:p>
            <a:r>
              <a:rPr lang="tr-TR" dirty="0" smtClean="0"/>
              <a:t>Politik sistemler devamlılığını sağlayabilmek için kendine bağlı ve yüksek verimlilikle iş görebilecek bireyler yetiştirmek durumundadır.</a:t>
            </a:r>
          </a:p>
          <a:p>
            <a:r>
              <a:rPr lang="tr-TR" dirty="0" smtClean="0"/>
              <a:t>Eğitim ve ideoloji birbiriyle ilişkili olarak iktidarın kendi meşruiyet ilkelerine mutlaklık ve kutsallık kazandırdığı araçlardır.</a:t>
            </a:r>
          </a:p>
          <a:p>
            <a:r>
              <a:rPr lang="tr-TR" dirty="0" smtClean="0"/>
              <a:t>Eğitim kurumları vasıtasıyla devlet ideolojisi en ücra alanlara bile yayılma olanağı bulabilmektedir.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022729830"/>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314</TotalTime>
  <Words>2627</Words>
  <Application>Microsoft Office PowerPoint</Application>
  <PresentationFormat>Geniş ekran</PresentationFormat>
  <Paragraphs>186</Paragraphs>
  <Slides>28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28</vt:i4>
      </vt:variant>
    </vt:vector>
  </HeadingPairs>
  <TitlesOfParts>
    <vt:vector size="31" baseType="lpstr">
      <vt:lpstr>Calibri</vt:lpstr>
      <vt:lpstr>Calibri Light</vt:lpstr>
      <vt:lpstr>Geçmişe bakış</vt:lpstr>
      <vt:lpstr>Eğitim Biliminin Politik ve Ekonomik Temelleri</vt:lpstr>
      <vt:lpstr>politika</vt:lpstr>
      <vt:lpstr>Politika</vt:lpstr>
      <vt:lpstr>Politika- politik sistem</vt:lpstr>
      <vt:lpstr>Politika- eğitim</vt:lpstr>
      <vt:lpstr>Politik sistemler</vt:lpstr>
      <vt:lpstr>Politik sistemler</vt:lpstr>
      <vt:lpstr>İdeoloji-eğitim</vt:lpstr>
      <vt:lpstr>İdeoloji-eğitim</vt:lpstr>
      <vt:lpstr>Devlet- eğitim</vt:lpstr>
      <vt:lpstr>Devlet- eğitim</vt:lpstr>
      <vt:lpstr>Hükümet</vt:lpstr>
      <vt:lpstr>Bürokrasi</vt:lpstr>
      <vt:lpstr>Siyasal partiler</vt:lpstr>
      <vt:lpstr>Sivil Toplum Örgütleri</vt:lpstr>
      <vt:lpstr>Eğitim politikası ve Türk Milli Eğitiminin politik çerçevesi</vt:lpstr>
      <vt:lpstr>Eğitim politikası ve Türk Milli Eğitiminin politik çerçevesi</vt:lpstr>
      <vt:lpstr>AB eğitim politikalarının uygulama programları</vt:lpstr>
      <vt:lpstr>Eğitim ve ekonomi ilişkisi</vt:lpstr>
      <vt:lpstr>Eğitim ve ekonomi ilişkisi</vt:lpstr>
      <vt:lpstr>Tüketim ve Yatırım Olarak Eğitim</vt:lpstr>
      <vt:lpstr>Eğitimin Bireysel ve Toplumsal Getirileri</vt:lpstr>
      <vt:lpstr>Eğitimin Getirileri</vt:lpstr>
      <vt:lpstr>Eğitimin Ekonomik Büyümeye Etkisi</vt:lpstr>
      <vt:lpstr>Eğitim ve Kalkınma</vt:lpstr>
      <vt:lpstr>Eğitimde Harcama Ve Maliyetler</vt:lpstr>
      <vt:lpstr>Eğitimin Finansmanı</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Biliminin Politik ve Ekonomik Temelleri</dc:title>
  <dc:creator>userr</dc:creator>
  <cp:lastModifiedBy>user</cp:lastModifiedBy>
  <cp:revision>29</cp:revision>
  <dcterms:created xsi:type="dcterms:W3CDTF">2018-11-06T08:27:53Z</dcterms:created>
  <dcterms:modified xsi:type="dcterms:W3CDTF">2020-05-09T20:35:07Z</dcterms:modified>
</cp:coreProperties>
</file>