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0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 h 1906"/>
                <a:gd name="T4" fmla="*/ 7824 w 5740"/>
                <a:gd name="T5" fmla="*/ 7 h 1906"/>
                <a:gd name="T6" fmla="*/ 782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000">
                <a:solidFill>
                  <a:srgbClr val="FFFFFF"/>
                </a:solidFill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D549-8127-4B72-8D4C-B8279019C0DE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0E67-73BE-469A-8627-25CB70862E8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2A09-023D-4FA5-AD38-7D7D140B6FC0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4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BC85-5302-4B61-B11C-E7E276D55A04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7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E1EC-31D1-47A2-A2F6-EE3972F8518F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9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2C1F-5652-4539-9FC0-F1821E1DF34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36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47CA-313C-4AEA-B80A-868773C20DD9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4033-BBF2-4664-8B8C-03A4D7EC71BA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4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FE8C9-E5EC-4A6C-9DD7-C48C6F022FA8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9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F0EB-1DCE-4111-BF64-29B24892EFC5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9136-A3D5-4763-93C7-F1575F9B5450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1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9B7F-D2D7-4035-9AF5-1F18EA183539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4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6463-8ED4-42B1-9141-E681D9A718A0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D7922-8425-4CDE-B2D4-93D10511653A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645C-536B-481B-8AE3-4511D6447348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02A5-EF29-41F5-BEA6-DCBE2C987892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8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E1D86-DA21-4635-B8F6-C7D667D3A0F1}" type="slidenum">
              <a:rPr lang="tr-TR" alt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0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 h 1906"/>
                <a:gd name="T4" fmla="*/ 7824 w 5740"/>
                <a:gd name="T5" fmla="*/ 7 h 1906"/>
                <a:gd name="T6" fmla="*/ 782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000">
                <a:solidFill>
                  <a:srgbClr val="FFFFFF"/>
                </a:solidFill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83105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/>
              <a:t>Tuzdan Etkilenmiş Toprakların Sınıflandırılması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tr-TR" dirty="0" smtClean="0"/>
              <a:t> </a:t>
            </a:r>
            <a:r>
              <a:rPr lang="tr-TR" dirty="0" err="1" smtClean="0"/>
              <a:t>Ordo</a:t>
            </a:r>
            <a:r>
              <a:rPr lang="tr-TR" dirty="0" smtClean="0"/>
              <a:t>:            </a:t>
            </a:r>
            <a:r>
              <a:rPr lang="tr-TR" dirty="0" err="1" smtClean="0"/>
              <a:t>Aridisol</a:t>
            </a:r>
            <a:endParaRPr lang="tr-TR" dirty="0" smtClean="0"/>
          </a:p>
          <a:p>
            <a:pPr marL="0" indent="0" eaLnBrk="1" hangingPunct="1">
              <a:defRPr/>
            </a:pPr>
            <a:r>
              <a:rPr lang="tr-TR" dirty="0" smtClean="0"/>
              <a:t> Alt </a:t>
            </a:r>
            <a:r>
              <a:rPr lang="tr-TR" dirty="0" err="1" smtClean="0"/>
              <a:t>Ordo</a:t>
            </a:r>
            <a:r>
              <a:rPr lang="tr-TR" dirty="0" smtClean="0"/>
              <a:t>:      </a:t>
            </a:r>
            <a:r>
              <a:rPr lang="tr-TR" dirty="0" err="1" smtClean="0"/>
              <a:t>Argids</a:t>
            </a:r>
            <a:r>
              <a:rPr lang="tr-TR" dirty="0" smtClean="0"/>
              <a:t> ve </a:t>
            </a:r>
            <a:r>
              <a:rPr lang="tr-TR" dirty="0" err="1" smtClean="0"/>
              <a:t>Orthids</a:t>
            </a:r>
            <a:endParaRPr lang="tr-TR" dirty="0" smtClean="0"/>
          </a:p>
          <a:p>
            <a:pPr marL="0" indent="0" eaLnBrk="1" hangingPunct="1">
              <a:defRPr/>
            </a:pPr>
            <a:r>
              <a:rPr lang="tr-TR" dirty="0" smtClean="0"/>
              <a:t> Büyük Grup: </a:t>
            </a:r>
            <a:r>
              <a:rPr lang="tr-TR" dirty="0" err="1" smtClean="0"/>
              <a:t>Salorthid</a:t>
            </a:r>
            <a:r>
              <a:rPr lang="tr-TR" dirty="0" smtClean="0"/>
              <a:t> (Tuzlu toprak)</a:t>
            </a:r>
          </a:p>
          <a:p>
            <a:pPr marL="0" indent="0" eaLnBrk="1" hangingPunct="1">
              <a:buNone/>
              <a:defRPr/>
            </a:pPr>
            <a:r>
              <a:rPr lang="tr-TR" dirty="0" smtClean="0"/>
              <a:t>                         </a:t>
            </a:r>
            <a:r>
              <a:rPr lang="tr-TR" dirty="0" err="1" smtClean="0"/>
              <a:t>Natrorgid</a:t>
            </a:r>
            <a:r>
              <a:rPr lang="tr-TR" dirty="0" smtClean="0"/>
              <a:t> (Alkali toprak)</a:t>
            </a:r>
          </a:p>
          <a:p>
            <a:pPr marL="0" indent="0" eaLnBrk="1" hangingPunct="1">
              <a:buNone/>
              <a:defRPr/>
            </a:pPr>
            <a:r>
              <a:rPr lang="tr-TR" dirty="0" smtClean="0">
                <a:solidFill>
                  <a:srgbClr val="99FF66"/>
                </a:solidFill>
              </a:rPr>
              <a:t>Salik </a:t>
            </a:r>
            <a:r>
              <a:rPr lang="tr-TR" dirty="0" err="1" smtClean="0">
                <a:solidFill>
                  <a:srgbClr val="99FF66"/>
                </a:solidFill>
              </a:rPr>
              <a:t>Horizon</a:t>
            </a:r>
            <a:r>
              <a:rPr lang="tr-TR" dirty="0" smtClean="0">
                <a:solidFill>
                  <a:srgbClr val="99FF66"/>
                </a:solidFill>
              </a:rPr>
              <a:t>: Derinlik (cm). Tuz (%) &gt;60</a:t>
            </a:r>
          </a:p>
          <a:p>
            <a:pPr marL="0" indent="0" eaLnBrk="1" hangingPunct="1">
              <a:buNone/>
              <a:defRPr/>
            </a:pPr>
            <a:r>
              <a:rPr lang="tr-TR" dirty="0" smtClean="0"/>
              <a:t>Salik </a:t>
            </a:r>
            <a:r>
              <a:rPr lang="tr-TR" dirty="0" err="1" smtClean="0"/>
              <a:t>horizonda</a:t>
            </a:r>
            <a:r>
              <a:rPr lang="tr-TR" dirty="0" smtClean="0"/>
              <a:t> tuz miktarı en az %2, derinlik ise 15 cm olmalıdır (</a:t>
            </a:r>
            <a:r>
              <a:rPr lang="tr-TR" dirty="0" err="1" smtClean="0"/>
              <a:t>Soil</a:t>
            </a:r>
            <a:r>
              <a:rPr lang="tr-TR" dirty="0" smtClean="0"/>
              <a:t> </a:t>
            </a:r>
            <a:r>
              <a:rPr lang="tr-TR" dirty="0" err="1" smtClean="0"/>
              <a:t>Survey</a:t>
            </a:r>
            <a:r>
              <a:rPr lang="tr-TR" dirty="0" smtClean="0"/>
              <a:t> </a:t>
            </a:r>
            <a:r>
              <a:rPr lang="tr-TR" dirty="0" err="1" smtClean="0"/>
              <a:t>Staff</a:t>
            </a:r>
            <a:r>
              <a:rPr lang="tr-TR" dirty="0" smtClean="0"/>
              <a:t>, 1987).</a:t>
            </a:r>
          </a:p>
        </p:txBody>
      </p:sp>
    </p:spTree>
    <p:extLst>
      <p:ext uri="{BB962C8B-B14F-4D97-AF65-F5344CB8AC3E}">
        <p14:creationId xmlns:p14="http://schemas.microsoft.com/office/powerpoint/2010/main" val="7001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42" name="Group 146"/>
          <p:cNvGraphicFramePr>
            <a:graphicFrameLocks noGrp="1"/>
          </p:cNvGraphicFramePr>
          <p:nvPr/>
        </p:nvGraphicFramePr>
        <p:xfrm>
          <a:off x="1560513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481137"/>
                <a:gridCol w="3667125"/>
                <a:gridCol w="399573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Özellikler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Tuzlu Topraklar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Alkali Topraklar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3">
                <a:tc>
                  <a:txBody>
                    <a:bodyPr/>
                    <a:lstStyle/>
                    <a:p>
                      <a:pPr marL="1474788" marR="0" lvl="2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Fiziksel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Fazla miktarda nötral çözünebilir tuzların varlığında kil fraksiyonu floküle olur ve toprak  stabil bir strüktüre  sahiptir.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Fazla miktardaki değişebilir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ve yüksek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, kilin dispersiyonuna ve toprak strüktürünün bozulmasına neden olur.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Toprakların hava ve su geçirgenlikleri ve diğer fiziksel özellikleri genelde normal topraklar gibidir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Toprakların hava ve su geçirgenlikleri sınırlanmıştır. Artan pH ve değişebilir Na düzeyine bağlı olarak fiziksel özellikleri daha kötüleşir.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Bitki Gelişimine Etkisi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Tuzlu topraklarda bitki gelişimi olumsuz yönde etkilenir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Alkali topraklarda bitki gelişimi olumsuz yönde etkilenir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Toprak çözeltisinin tuzlardan dolayı ozmotik basıncın artmasına bağlı olarak alınabilir suyun azalması.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Fazla miktardaki değişebilir sodyumun dispers edici etkisinden kaynaklanan kötü toprak fiziksel koşulları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Na, Cl, B gibi spesifik iyonların toksik etkisi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Yüksek toprak pH’sının sebep olduğu besin maddesi dengesizlikleri Na, CO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, Mo gibi spesifik iyonların toksitesi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0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76" name="Group 116"/>
          <p:cNvGraphicFramePr>
            <a:graphicFrameLocks noGrp="1"/>
          </p:cNvGraphicFramePr>
          <p:nvPr>
            <p:ph/>
          </p:nvPr>
        </p:nvGraphicFramePr>
        <p:xfrm>
          <a:off x="1774825" y="585789"/>
          <a:ext cx="8713788" cy="5794375"/>
        </p:xfrm>
        <a:graphic>
          <a:graphicData uri="http://schemas.openxmlformats.org/drawingml/2006/table">
            <a:tbl>
              <a:tblPr/>
              <a:tblGrid>
                <a:gridCol w="1236663"/>
                <a:gridCol w="3670300"/>
                <a:gridCol w="3806825"/>
              </a:tblGrid>
              <a:tr h="76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Özellikler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Tuzlu Topraklar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Alkali Topraklar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637">
                <a:tc>
                  <a:txBody>
                    <a:bodyPr/>
                    <a:lstStyle/>
                    <a:p>
                      <a:pPr marL="1474788" marR="0" lvl="2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Toprak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ıslahı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Tuzlu toprakların ıslahı, temel olarak kök bölgesindeki tuzların yıkanması ve drenaja gereksinim duyar.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Alkali toprakların ıslahı değişim komplekslerindeki sodyumun toprak ıslah edici materyallerden gelen kalsiyum ile yer değiştirmesi ve açığa çıkan sodyum tuzlarının yıkanması ve drenaja ihtiyaç duyar.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Coğrafik dağılım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Tuzlu topraklar kurak ve yarı kurak bölgelerde başat olma eğimlindedir.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Alkali topraklar yarı kurak ve yarı nemli bölgelerde başat olma eğilimindedir.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Taban suyu kalitesi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Tuzlu toprakların başat olduğu alanlardaki taban suyu, yüksek elektrolit konsantrasyonu ve potansiyel tuzluluk zararına sahiptir.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Alkali toprakların başat olduğu alanlarda taban suyu genellikle düşük-orta elektrolit konsantrasyonuna sahipken, bazı taban suları residüyal (artık) alkaliliğe sahip olup, potansiyel alkalilik zararına sahiptirler.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9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0">
                <a:solidFill>
                  <a:srgbClr val="FF0000"/>
                </a:solidFill>
              </a:rPr>
              <a:t>Tuzlu Topraklar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000" dirty="0"/>
              <a:t>     Çoğu toprak sınıflandırma sistemlerinde bu topraklar </a:t>
            </a:r>
            <a:r>
              <a:rPr lang="tr-TR" sz="2000" b="1" u="sng" dirty="0">
                <a:solidFill>
                  <a:srgbClr val="FFFF00"/>
                </a:solidFill>
              </a:rPr>
              <a:t>klorür ve/veya sülfat </a:t>
            </a:r>
            <a:r>
              <a:rPr lang="tr-TR" sz="2000" b="1" u="sng" dirty="0" err="1">
                <a:solidFill>
                  <a:srgbClr val="FFFF00"/>
                </a:solidFill>
              </a:rPr>
              <a:t>solonçaklar</a:t>
            </a:r>
            <a:r>
              <a:rPr lang="tr-TR" sz="2000" dirty="0"/>
              <a:t> olarak tanımlanır. Esas olarak bu topraklar Avrasya, Kuzey Afrika, Kuzey ve Güney Amerika'nın batısı ve Avustralya'nın orta kısımlarında bulunurlar.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000" dirty="0"/>
              <a:t>     </a:t>
            </a:r>
            <a:r>
              <a:rPr lang="tr-TR" sz="2000" dirty="0" err="1"/>
              <a:t>NaCl</a:t>
            </a:r>
            <a:r>
              <a:rPr lang="tr-TR" sz="2000" dirty="0"/>
              <a:t> ve Na</a:t>
            </a:r>
            <a:r>
              <a:rPr lang="tr-TR" sz="2000" baseline="-25000" dirty="0"/>
              <a:t>2</a:t>
            </a:r>
            <a:r>
              <a:rPr lang="tr-TR" sz="2000" dirty="0"/>
              <a:t>SO</a:t>
            </a:r>
            <a:r>
              <a:rPr lang="tr-TR" sz="2000" baseline="-25000" dirty="0"/>
              <a:t>4</a:t>
            </a:r>
            <a:r>
              <a:rPr lang="tr-TR" sz="2000" dirty="0"/>
              <a:t> toprak profili içerisinde değişik oranlarda birikirler. </a:t>
            </a:r>
            <a:r>
              <a:rPr lang="tr-TR" sz="2000" dirty="0" err="1"/>
              <a:t>Tuzlulaşma</a:t>
            </a:r>
            <a:r>
              <a:rPr lang="tr-TR" sz="2000" dirty="0"/>
              <a:t>, toprak profilinin değişik </a:t>
            </a:r>
            <a:r>
              <a:rPr lang="tr-TR" sz="2000" dirty="0" err="1"/>
              <a:t>horizonlarında</a:t>
            </a:r>
            <a:r>
              <a:rPr lang="tr-TR" sz="2000" dirty="0"/>
              <a:t> tuz içeriğini önemli ölçüde arttıracak ve toprak yüzeyinde tuz kabuğu oluşturacak şekilde yoğun olabilir.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000" dirty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000" dirty="0"/>
              <a:t>     Profillerinde strüktürel </a:t>
            </a:r>
            <a:r>
              <a:rPr lang="tr-TR" sz="2000" dirty="0" err="1"/>
              <a:t>horizonlar</a:t>
            </a:r>
            <a:r>
              <a:rPr lang="tr-TR" sz="2000" dirty="0"/>
              <a:t> yoktur ve bireysel </a:t>
            </a:r>
            <a:r>
              <a:rPr lang="tr-TR" sz="2000" dirty="0" err="1"/>
              <a:t>horizonlar</a:t>
            </a:r>
            <a:r>
              <a:rPr lang="tr-TR" sz="2000" dirty="0"/>
              <a:t> arasında  keskin sınırlar gözlenmez, morfolojik olarak ayrımları çok zordur.</a:t>
            </a:r>
          </a:p>
        </p:txBody>
      </p:sp>
    </p:spTree>
    <p:extLst>
      <p:ext uri="{BB962C8B-B14F-4D97-AF65-F5344CB8AC3E}">
        <p14:creationId xmlns:p14="http://schemas.microsoft.com/office/powerpoint/2010/main" val="18155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0">
                <a:solidFill>
                  <a:srgbClr val="FF0000"/>
                </a:solidFill>
              </a:rPr>
              <a:t>Tuzlu Topraklar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dirty="0" smtClean="0"/>
              <a:t>   </a:t>
            </a:r>
            <a:r>
              <a:rPr lang="tr-TR" sz="2400" dirty="0"/>
              <a:t>Taban suyu ve </a:t>
            </a:r>
            <a:r>
              <a:rPr lang="tr-TR" sz="2400" dirty="0" err="1"/>
              <a:t>kapillarite</a:t>
            </a:r>
            <a:r>
              <a:rPr lang="tr-TR" sz="2400" dirty="0"/>
              <a:t> ile ıslanmış olan </a:t>
            </a:r>
            <a:r>
              <a:rPr lang="tr-TR" sz="2400" dirty="0" err="1"/>
              <a:t>solonçak</a:t>
            </a:r>
            <a:r>
              <a:rPr lang="tr-TR" sz="2400" dirty="0"/>
              <a:t> profillerinin alt bölümü koyu mavimsi, pas ve </a:t>
            </a:r>
            <a:r>
              <a:rPr lang="tr-TR" sz="2400" dirty="0" err="1"/>
              <a:t>zeytinimsi</a:t>
            </a:r>
            <a:r>
              <a:rPr lang="tr-TR" sz="2400" dirty="0"/>
              <a:t> renklerle karakterize edilmektedir.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400" dirty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400" dirty="0"/>
              <a:t>    Yüzeyleri tuzlu toprak koşullarına adapte olan </a:t>
            </a:r>
            <a:r>
              <a:rPr lang="tr-TR" sz="2400" dirty="0" err="1"/>
              <a:t>halofitlerin</a:t>
            </a:r>
            <a:r>
              <a:rPr lang="tr-TR" sz="2400" dirty="0"/>
              <a:t> belirli tipleri dışında fazla bitki örtüsü içermezler.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400" dirty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400" dirty="0"/>
              <a:t>    Organik madde kapsamları çok düşüktür (%0.7-1.3)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400" dirty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681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0">
                <a:solidFill>
                  <a:srgbClr val="FF0000"/>
                </a:solidFill>
              </a:rPr>
              <a:t>Tuzlu Topraklar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/>
              <a:t>Toprak reaksiyonları hafif alkalindir.</a:t>
            </a:r>
          </a:p>
          <a:p>
            <a:pPr eaLnBrk="1" hangingPunct="1">
              <a:defRPr/>
            </a:pPr>
            <a:r>
              <a:rPr lang="tr-TR" sz="2800" dirty="0"/>
              <a:t>Toprak çözeltisi genelde üst </a:t>
            </a:r>
            <a:r>
              <a:rPr lang="tr-TR" sz="2800" dirty="0" err="1"/>
              <a:t>horizonlarda</a:t>
            </a:r>
            <a:r>
              <a:rPr lang="tr-TR" sz="2800" dirty="0"/>
              <a:t> yüksek tuz konsantrasyonuyla karakterize edilir (100-200 g/L) tuz içeriği alt </a:t>
            </a:r>
            <a:r>
              <a:rPr lang="tr-TR" sz="2800" dirty="0" err="1"/>
              <a:t>horizonlarda</a:t>
            </a:r>
            <a:r>
              <a:rPr lang="tr-TR" sz="2800" dirty="0"/>
              <a:t> nispeten azalmakta ve 20-50 g/L seviyelerine düşmektedir.</a:t>
            </a:r>
          </a:p>
          <a:p>
            <a:pPr eaLnBrk="1" hangingPunct="1">
              <a:defRPr/>
            </a:pPr>
            <a:r>
              <a:rPr lang="tr-TR" sz="2800" dirty="0"/>
              <a:t>Kolay çözünebilir tuzlar (</a:t>
            </a:r>
            <a:r>
              <a:rPr lang="tr-TR" sz="2800" dirty="0" err="1"/>
              <a:t>NaCl</a:t>
            </a:r>
            <a:r>
              <a:rPr lang="tr-TR" sz="2800" dirty="0"/>
              <a:t>, MgCl</a:t>
            </a:r>
            <a:r>
              <a:rPr lang="tr-TR" sz="2800" baseline="-25000" dirty="0"/>
              <a:t>2</a:t>
            </a:r>
            <a:r>
              <a:rPr lang="tr-TR" sz="2800" dirty="0"/>
              <a:t>, MgSO</a:t>
            </a:r>
            <a:r>
              <a:rPr lang="tr-TR" sz="2800" baseline="-25000" dirty="0"/>
              <a:t>4</a:t>
            </a:r>
            <a:r>
              <a:rPr lang="tr-TR" sz="2800" dirty="0"/>
              <a:t>, Na</a:t>
            </a:r>
            <a:r>
              <a:rPr lang="tr-TR" sz="2800" baseline="-25000" dirty="0"/>
              <a:t>2</a:t>
            </a:r>
            <a:r>
              <a:rPr lang="tr-TR" sz="2800" dirty="0"/>
              <a:t>SO</a:t>
            </a:r>
            <a:r>
              <a:rPr lang="tr-TR" sz="2800" baseline="-25000" dirty="0"/>
              <a:t>4</a:t>
            </a:r>
            <a:r>
              <a:rPr lang="tr-TR" sz="2800" dirty="0"/>
              <a:t>) en fazla üst </a:t>
            </a:r>
            <a:r>
              <a:rPr lang="tr-TR" sz="2800" dirty="0" err="1"/>
              <a:t>horizonlarda</a:t>
            </a:r>
            <a:r>
              <a:rPr lang="tr-TR" sz="2800" dirty="0"/>
              <a:t> birikirken, bir çok </a:t>
            </a:r>
            <a:r>
              <a:rPr lang="tr-TR" sz="2800" dirty="0" err="1"/>
              <a:t>solonçak</a:t>
            </a:r>
            <a:r>
              <a:rPr lang="tr-TR" sz="2800" dirty="0"/>
              <a:t> alt </a:t>
            </a:r>
            <a:r>
              <a:rPr lang="tr-TR" sz="2800" dirty="0" err="1"/>
              <a:t>horizonlarda</a:t>
            </a:r>
            <a:r>
              <a:rPr lang="tr-TR" sz="2800" dirty="0"/>
              <a:t> CaCO</a:t>
            </a:r>
            <a:r>
              <a:rPr lang="tr-TR" sz="2800" baseline="-25000" dirty="0"/>
              <a:t>3</a:t>
            </a:r>
            <a:r>
              <a:rPr lang="tr-TR" sz="2800" dirty="0"/>
              <a:t> ve CaSO</a:t>
            </a:r>
            <a:r>
              <a:rPr lang="tr-TR" sz="2800" baseline="-25000" dirty="0"/>
              <a:t>4 </a:t>
            </a:r>
            <a:r>
              <a:rPr lang="tr-TR" sz="2800" dirty="0"/>
              <a:t>tuzları da içerir.</a:t>
            </a:r>
          </a:p>
        </p:txBody>
      </p:sp>
    </p:spTree>
    <p:extLst>
      <p:ext uri="{BB962C8B-B14F-4D97-AF65-F5344CB8AC3E}">
        <p14:creationId xmlns:p14="http://schemas.microsoft.com/office/powerpoint/2010/main" val="3705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b="0">
                <a:solidFill>
                  <a:srgbClr val="FF0000"/>
                </a:solidFill>
              </a:rPr>
              <a:t>Tuzlu Topraklar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r-TR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dirty="0"/>
              <a:t>Çöküntü alanlarında oluşan </a:t>
            </a:r>
            <a:r>
              <a:rPr lang="tr-TR" sz="2800" dirty="0" err="1"/>
              <a:t>solonçaklar</a:t>
            </a:r>
            <a:r>
              <a:rPr lang="tr-TR" sz="2800" dirty="0"/>
              <a:t> kilce zengindir. Bununla beraber hafif fiziksel bileşimli kayaçlardan da oluşabilirler. Bu topraklar suya dayanıksız </a:t>
            </a:r>
            <a:r>
              <a:rPr lang="tr-TR" sz="2800" dirty="0" err="1"/>
              <a:t>agregatlı</a:t>
            </a:r>
            <a:r>
              <a:rPr lang="tr-TR" sz="2800" dirty="0"/>
              <a:t> yapı ile karakterize edilmekle beraber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dirty="0"/>
              <a:t>Fazla miktardaki elektrolitin varlığından dolayı </a:t>
            </a:r>
            <a:r>
              <a:rPr lang="tr-TR" sz="2800" dirty="0" err="1"/>
              <a:t>solonçaklardaki</a:t>
            </a:r>
            <a:r>
              <a:rPr lang="tr-TR" sz="2800" dirty="0"/>
              <a:t> </a:t>
            </a:r>
            <a:r>
              <a:rPr lang="tr-TR" sz="2800" dirty="0" err="1"/>
              <a:t>kolloidal</a:t>
            </a:r>
            <a:r>
              <a:rPr lang="tr-TR" sz="2800" dirty="0"/>
              <a:t> kil </a:t>
            </a:r>
            <a:r>
              <a:rPr lang="tr-TR" sz="2800" dirty="0" err="1"/>
              <a:t>koagüle</a:t>
            </a:r>
            <a:r>
              <a:rPr lang="tr-TR" sz="2800" dirty="0"/>
              <a:t> olur ve bu nedenle tuzların bulunduğu sürece bu topraklar; </a:t>
            </a:r>
            <a:r>
              <a:rPr lang="tr-TR" sz="2800" dirty="0" err="1"/>
              <a:t>poröz</a:t>
            </a:r>
            <a:r>
              <a:rPr lang="tr-TR" sz="2800" dirty="0"/>
              <a:t>, geçirgen ve kısmen </a:t>
            </a:r>
            <a:r>
              <a:rPr lang="tr-TR" sz="2800" dirty="0" err="1"/>
              <a:t>agregatlaşmış</a:t>
            </a:r>
            <a:r>
              <a:rPr lang="tr-TR" sz="2800" dirty="0"/>
              <a:t> (</a:t>
            </a:r>
            <a:r>
              <a:rPr lang="tr-TR" sz="2800" dirty="0" err="1"/>
              <a:t>pseudo</a:t>
            </a:r>
            <a:r>
              <a:rPr lang="tr-TR" sz="2800" dirty="0"/>
              <a:t> strüktür) yapı gösterirler. </a:t>
            </a:r>
          </a:p>
        </p:txBody>
      </p:sp>
    </p:spTree>
    <p:extLst>
      <p:ext uri="{BB962C8B-B14F-4D97-AF65-F5344CB8AC3E}">
        <p14:creationId xmlns:p14="http://schemas.microsoft.com/office/powerpoint/2010/main" val="1922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çaycı\Desktop\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692150"/>
            <a:ext cx="7777162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Metin kutusu 2"/>
          <p:cNvSpPr txBox="1">
            <a:spLocks noChangeArrowheads="1"/>
          </p:cNvSpPr>
          <p:nvPr/>
        </p:nvSpPr>
        <p:spPr bwMode="auto">
          <a:xfrm>
            <a:off x="2135188" y="5805489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2000">
                <a:solidFill>
                  <a:srgbClr val="FFFFFF"/>
                </a:solidFill>
              </a:rPr>
              <a:t>Kırşehir Malya TİGEM arazisi tuzdan etkilenmiş alanlarda bitki örtüsü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çaycı\Desktop\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04813"/>
            <a:ext cx="5257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Metin kutusu 2"/>
          <p:cNvSpPr txBox="1">
            <a:spLocks noChangeArrowheads="1"/>
          </p:cNvSpPr>
          <p:nvPr/>
        </p:nvSpPr>
        <p:spPr bwMode="auto">
          <a:xfrm>
            <a:off x="2855914" y="5661025"/>
            <a:ext cx="6624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2000">
                <a:solidFill>
                  <a:srgbClr val="FFFFFF"/>
                </a:solidFill>
              </a:rPr>
              <a:t>Kırşehir Malya TİGEM arazisi tuzdan etkilenmiş alanda toprak profili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620713"/>
            <a:ext cx="70564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279651" y="6021389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2000">
                <a:solidFill>
                  <a:srgbClr val="FFFF00"/>
                </a:solidFill>
              </a:rPr>
              <a:t>Malya Ovasında solonçak toprak profilleri (Munsuz ve ark., 2001) </a:t>
            </a:r>
          </a:p>
        </p:txBody>
      </p:sp>
      <p:sp>
        <p:nvSpPr>
          <p:cNvPr id="61444" name="AutoShape 9"/>
          <p:cNvSpPr>
            <a:spLocks noChangeArrowheads="1"/>
          </p:cNvSpPr>
          <p:nvPr/>
        </p:nvSpPr>
        <p:spPr bwMode="auto">
          <a:xfrm>
            <a:off x="8112126" y="2924176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476250"/>
            <a:ext cx="8229600" cy="1081088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>
                <a:solidFill>
                  <a:srgbClr val="FF0000"/>
                </a:solidFill>
              </a:rPr>
              <a:t>Strüktürel “B” Horizonu İçermeyen Alkali Topraklar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8775"/>
            <a:ext cx="8229600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Bu topraklar profilin üst katlarında yüksek Na</a:t>
            </a:r>
            <a:r>
              <a:rPr lang="tr-TR" sz="2400" baseline="-25000" dirty="0"/>
              <a:t>2</a:t>
            </a:r>
            <a:r>
              <a:rPr lang="tr-TR" sz="2400" dirty="0"/>
              <a:t>CO</a:t>
            </a:r>
            <a:r>
              <a:rPr lang="tr-TR" sz="2400" baseline="-25000" dirty="0"/>
              <a:t>3</a:t>
            </a:r>
            <a:r>
              <a:rPr lang="tr-TR" sz="2400" dirty="0"/>
              <a:t> içeriği ile karakterize edilirler.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Diğer taraftan nötr tuzların etkisiyle oluşan tuzlu topraklara benzer profil yapısı sergilerler.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Yüksek </a:t>
            </a:r>
            <a:r>
              <a:rPr lang="tr-TR" sz="2400" dirty="0" err="1"/>
              <a:t>alkalinite</a:t>
            </a:r>
            <a:r>
              <a:rPr lang="tr-TR" sz="2400" dirty="0"/>
              <a:t>, sıkı, sert, </a:t>
            </a:r>
            <a:r>
              <a:rPr lang="tr-TR" sz="2400" dirty="0" err="1"/>
              <a:t>strüktürsüz</a:t>
            </a:r>
            <a:r>
              <a:rPr lang="tr-TR" sz="2400" dirty="0"/>
              <a:t> ve geçirimsiz üst toprak katmanlarının oluşumuna yol açar.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Diğer alkali topraklar gibi N, P ve organik madde bakımından fakirdirler.</a:t>
            </a:r>
          </a:p>
        </p:txBody>
      </p:sp>
    </p:spTree>
    <p:extLst>
      <p:ext uri="{BB962C8B-B14F-4D97-AF65-F5344CB8AC3E}">
        <p14:creationId xmlns:p14="http://schemas.microsoft.com/office/powerpoint/2010/main" val="5015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2424113" y="1196976"/>
            <a:ext cx="7848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>
                <a:solidFill>
                  <a:srgbClr val="FFFFFF"/>
                </a:solidFill>
              </a:rPr>
              <a:t>Solonçak = Tuzlu Toprak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>
                <a:solidFill>
                  <a:srgbClr val="FFFFFF"/>
                </a:solidFill>
              </a:rPr>
              <a:t>Solonetz = Alkali Toprak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>
                <a:solidFill>
                  <a:srgbClr val="FFFFFF"/>
                </a:solidFill>
              </a:rPr>
              <a:t>Ruscadan Dünya Toprak Terminolojisine girmiş kelimeler</a:t>
            </a:r>
          </a:p>
        </p:txBody>
      </p:sp>
    </p:spTree>
    <p:extLst>
      <p:ext uri="{BB962C8B-B14F-4D97-AF65-F5344CB8AC3E}">
        <p14:creationId xmlns:p14="http://schemas.microsoft.com/office/powerpoint/2010/main" val="32762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>
                <a:solidFill>
                  <a:srgbClr val="FF0000"/>
                </a:solidFill>
              </a:rPr>
              <a:t>Strüktürel “B” Horizonu İçermeyen Alkali Topraklar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800" dirty="0"/>
              <a:t>Strüktürel B </a:t>
            </a:r>
            <a:r>
              <a:rPr lang="tr-TR" sz="2800" dirty="0" err="1"/>
              <a:t>horizonu</a:t>
            </a:r>
            <a:r>
              <a:rPr lang="tr-TR" sz="2800" dirty="0"/>
              <a:t> içeren alkali toprakların aksine, üst katmanlarında dikkate değer derecede fazla miktarda suda çözünebilir sodyum tuzları da içerirler.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dirty="0"/>
              <a:t>Bu topraklar, nötr sodyum tuzlarının etkisi altında oluşan ve kolaylıkla ayırt edilebilir </a:t>
            </a:r>
            <a:r>
              <a:rPr lang="tr-TR" sz="2800" dirty="0" err="1"/>
              <a:t>horizonlara</a:t>
            </a:r>
            <a:r>
              <a:rPr lang="tr-TR" sz="2800" dirty="0"/>
              <a:t> sahip olmayan tuzlu topraklara da büyük benzerlik gösterirler.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dirty="0"/>
              <a:t>Yüksek </a:t>
            </a:r>
            <a:r>
              <a:rPr lang="tr-TR" sz="2800" dirty="0" err="1"/>
              <a:t>alkaliniteye</a:t>
            </a:r>
            <a:r>
              <a:rPr lang="tr-TR" sz="2800" dirty="0"/>
              <a:t>, yüksek tuzluluk da eşlik ettiğinden, bu durum toprakların yalnızca kimyasal değil, </a:t>
            </a:r>
            <a:r>
              <a:rPr lang="tr-TR" sz="2800" dirty="0" err="1"/>
              <a:t>fizikokimyasal</a:t>
            </a:r>
            <a:r>
              <a:rPr lang="tr-TR" sz="2800" dirty="0"/>
              <a:t> özelliklerini de kontrol etmektedir.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dirty="0" err="1"/>
              <a:t>Pekçok</a:t>
            </a:r>
            <a:r>
              <a:rPr lang="tr-TR" sz="2800" dirty="0"/>
              <a:t> sınıflandırma sisteminde, bu topraklar </a:t>
            </a:r>
            <a:r>
              <a:rPr lang="tr-TR" sz="2800" dirty="0" err="1"/>
              <a:t>solonçak-solonetz</a:t>
            </a:r>
            <a:r>
              <a:rPr lang="tr-TR" sz="2800" dirty="0"/>
              <a:t> (tuzlu-alkali) olarak sınıflandırılır. </a:t>
            </a:r>
          </a:p>
        </p:txBody>
      </p:sp>
    </p:spTree>
    <p:extLst>
      <p:ext uri="{BB962C8B-B14F-4D97-AF65-F5344CB8AC3E}">
        <p14:creationId xmlns:p14="http://schemas.microsoft.com/office/powerpoint/2010/main" val="42153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>
                <a:solidFill>
                  <a:srgbClr val="FF0000"/>
                </a:solidFill>
              </a:rPr>
              <a:t>Strüktürel “B” Horizonu İçeren Alkali Topraklar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800"/>
              <a:t>Bu topraklarda ESP&gt;15 olup, ESP 5-7 civarında olduğu zamanlarda profilde, kompakt B horizonunun gelişmesinin ilk aşaması gözlenir. Doğal olarak, bu sınır değerler yaklaşıktır. Yöresel koşullara ve toprak özelliklerine göre değişiklik gösterir.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/>
              <a:t>B horizonu tipik prizmatik ya da kolumnar strüktüre sahiptir.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/>
              <a:t>Strüktürel B horizonu, toprak oluşum olaylarına bağlı olarak değişik derinliklerde oluşabilir. Erozyonun etkisinin olduğu koşullarda, A horizonu tamamiyle yok olup, B horizonu yüzeyde olabilir. Bu tip topraklara Çad ve Kuzey Kamerun'da rastlanmaktadır.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2699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>
                <a:solidFill>
                  <a:srgbClr val="FF0000"/>
                </a:solidFill>
              </a:rPr>
              <a:t>Strüktürel “B” Horizonu İçeren Alkali Topraklar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Bu topraklar Rus sınıflandırma sisteminde </a:t>
            </a:r>
            <a:r>
              <a:rPr lang="tr-TR" sz="2400" dirty="0" err="1"/>
              <a:t>solonetz</a:t>
            </a:r>
            <a:r>
              <a:rPr lang="tr-TR" sz="2400" dirty="0"/>
              <a:t> topraklar olarak isimlendirilir ve bu isim genelde kabul görmüştür.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A </a:t>
            </a:r>
            <a:r>
              <a:rPr lang="tr-TR" sz="2400" dirty="0" err="1"/>
              <a:t>horizonunun</a:t>
            </a:r>
            <a:r>
              <a:rPr lang="tr-TR" sz="2400" dirty="0"/>
              <a:t> kalınlığı, bu toprakların en önemli özelliğidir. Bu </a:t>
            </a:r>
            <a:r>
              <a:rPr lang="tr-TR" sz="2400" dirty="0" err="1"/>
              <a:t>horizon</a:t>
            </a:r>
            <a:r>
              <a:rPr lang="tr-TR" sz="2400" dirty="0"/>
              <a:t> bitkiye yarayışlı besin maddesi ve tutulan suyun miktarını belirlemektedir. B </a:t>
            </a:r>
            <a:r>
              <a:rPr lang="tr-TR" sz="2400" dirty="0" err="1"/>
              <a:t>horizonu</a:t>
            </a:r>
            <a:r>
              <a:rPr lang="tr-TR" sz="2400" dirty="0"/>
              <a:t> A </a:t>
            </a:r>
            <a:r>
              <a:rPr lang="tr-TR" sz="2400" dirty="0" err="1"/>
              <a:t>horizonundan</a:t>
            </a:r>
            <a:r>
              <a:rPr lang="tr-TR" sz="2400" dirty="0"/>
              <a:t> çok daha sıkı olup, kök </a:t>
            </a:r>
            <a:r>
              <a:rPr lang="tr-TR" sz="2400" dirty="0" err="1"/>
              <a:t>penetrasyonu</a:t>
            </a:r>
            <a:r>
              <a:rPr lang="tr-TR" sz="2400" dirty="0"/>
              <a:t> son derece zordur.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A </a:t>
            </a:r>
            <a:r>
              <a:rPr lang="tr-TR" sz="2400" dirty="0" err="1"/>
              <a:t>horizonunun</a:t>
            </a:r>
            <a:r>
              <a:rPr lang="tr-TR" sz="2400" dirty="0"/>
              <a:t> kalınlığı </a:t>
            </a:r>
            <a:r>
              <a:rPr lang="tr-TR" sz="2400" dirty="0" err="1"/>
              <a:t>solonetz</a:t>
            </a:r>
            <a:r>
              <a:rPr lang="tr-TR" sz="2400" dirty="0"/>
              <a:t> toprakların gruplaması ve sınıflamasında daima bir kriter oluşturur. A </a:t>
            </a:r>
            <a:r>
              <a:rPr lang="tr-TR" sz="2400" dirty="0" err="1"/>
              <a:t>horizonunun</a:t>
            </a:r>
            <a:r>
              <a:rPr lang="tr-TR" sz="2400" dirty="0"/>
              <a:t> kalınlığı büyük oranda bölgesel koşullara iklim, jeokimya, bitki besleme ve diğer faktörlere bağlıdır. </a:t>
            </a:r>
          </a:p>
        </p:txBody>
      </p:sp>
    </p:spTree>
    <p:extLst>
      <p:ext uri="{BB962C8B-B14F-4D97-AF65-F5344CB8AC3E}">
        <p14:creationId xmlns:p14="http://schemas.microsoft.com/office/powerpoint/2010/main" val="38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1524000" y="50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1800" b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Çizelge 3. </a:t>
            </a:r>
            <a:r>
              <a:rPr lang="tr-TR" altLang="tr-TR" sz="18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Tuz etki etmiş toprakların elektrolit içeriğine göre gruplandırılması (Szabolcs, 1989)</a:t>
            </a:r>
          </a:p>
        </p:txBody>
      </p:sp>
      <p:graphicFrame>
        <p:nvGraphicFramePr>
          <p:cNvPr id="41173" name="Group 213"/>
          <p:cNvGraphicFramePr>
            <a:graphicFrameLocks noGrp="1"/>
          </p:cNvGraphicFramePr>
          <p:nvPr/>
        </p:nvGraphicFramePr>
        <p:xfrm>
          <a:off x="1703388" y="1125539"/>
          <a:ext cx="8856662" cy="5076825"/>
        </p:xfrm>
        <a:graphic>
          <a:graphicData uri="http://schemas.openxmlformats.org/drawingml/2006/table">
            <a:tbl>
              <a:tblPr/>
              <a:tblGrid>
                <a:gridCol w="2303462"/>
                <a:gridCol w="1423988"/>
                <a:gridCol w="1333500"/>
                <a:gridCol w="1951037"/>
                <a:gridCol w="1844675"/>
              </a:tblGrid>
              <a:tr h="82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Tuzluluk ve alkaliliğe neden olan elektrolitler</a:t>
                      </a: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Tuz etki etmiş toprak tipi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İklim ve çevre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Üretimi etkileyen etmenler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Islah yöntemi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Sodyum klorür ve sülfat (Ekstrem koşullarda nitrat)</a:t>
                      </a: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Tuzlu topraklar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Kurak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Yarı kurak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Toprak çözeltisinin yüksek ozmotik basıncı (toksik etki)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Yıkama ile fazla tuzların giderilmesi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Alkalin hidrolize neden olan sodyum iyonları</a:t>
                      </a: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Alkali topraklar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Yarı kurak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Yarı nemli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Nemli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Alkali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Olumsuz fiziksel toprak özellikleri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Yüksek pH‘nın kimyasallarla nötralize edilmesi veya düşürülmesi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Magnezyum iyonları</a:t>
                      </a: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Magnezyum topraklar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Yarı kurak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Yarı nemli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Toksik etki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Yüksek ozmotik basınç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Kimyasal ıslah Yıkama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Kalsiyum iyonları </a:t>
                      </a: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Jipsli topraklar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Yarı kurak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Kurak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Toksik etki, Yüksek ozmotik basınç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Yıkama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Demir ve Alüminyum iyonları (sülfatlar)</a:t>
                      </a: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Asit sülfat topraklar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Deniz kıyısı, lagünler, fazla kükürt içeren sedimentler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Kuvvetli asidik pH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Toksik etki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Kireçleme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9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>
                <a:solidFill>
                  <a:srgbClr val="FFFF00"/>
                </a:solidFill>
              </a:rPr>
              <a:t>Tuzdan Etkilenmiş Toprakların Sınıflandırılması (</a:t>
            </a:r>
            <a:r>
              <a:rPr lang="tr-TR" sz="2800" dirty="0" err="1">
                <a:solidFill>
                  <a:srgbClr val="FFFF00"/>
                </a:solidFill>
              </a:rPr>
              <a:t>U.S.Salinity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 err="1">
                <a:solidFill>
                  <a:srgbClr val="FFFF00"/>
                </a:solidFill>
              </a:rPr>
              <a:t>Staff</a:t>
            </a:r>
            <a:r>
              <a:rPr lang="tr-TR" sz="2800" dirty="0">
                <a:solidFill>
                  <a:srgbClr val="FFFF00"/>
                </a:solidFill>
              </a:rPr>
              <a:t>, 1954)</a:t>
            </a:r>
          </a:p>
        </p:txBody>
      </p:sp>
      <p:graphicFrame>
        <p:nvGraphicFramePr>
          <p:cNvPr id="50213" name="Group 37"/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4430713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Toprak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Tipi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dS/m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Tuzlu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&gt;4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Tuzlu-Alkali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&gt;4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≈8.5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&gt;15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≥12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Alkali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&gt;8.5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&gt;15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≥12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4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>
                <a:solidFill>
                  <a:srgbClr val="FFFF00"/>
                </a:solidFill>
              </a:rPr>
              <a:t>Tuzlu Toprakların Tanımı</a:t>
            </a:r>
            <a:br>
              <a:rPr lang="tr-TR" sz="2800" dirty="0">
                <a:solidFill>
                  <a:srgbClr val="FFFF00"/>
                </a:solidFill>
              </a:rPr>
            </a:br>
            <a:r>
              <a:rPr lang="tr-TR" sz="2800" dirty="0">
                <a:solidFill>
                  <a:srgbClr val="FFFF00"/>
                </a:solidFill>
              </a:rPr>
              <a:t> (</a:t>
            </a:r>
            <a:r>
              <a:rPr lang="tr-TR" sz="2400" dirty="0">
                <a:solidFill>
                  <a:srgbClr val="FFFF00"/>
                </a:solidFill>
              </a:rPr>
              <a:t>FAO-UNESCO Toprak Haritası Hazırlama Tasarısı</a:t>
            </a:r>
            <a:r>
              <a:rPr lang="tr-TR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tr-TR" dirty="0" smtClean="0"/>
              <a:t>Yüzeyden itibaren 125 cm derinlikte (kaba bünyeli topraklarda 125 cm, orta bünyelilerde 90 cm ve ince bünyelilerde 75cm) tuzlu katmana sahip (</a:t>
            </a:r>
            <a:r>
              <a:rPr lang="tr-TR" dirty="0" err="1" smtClean="0"/>
              <a:t>pH’sı</a:t>
            </a:r>
            <a:r>
              <a:rPr lang="tr-TR" dirty="0" smtClean="0"/>
              <a:t> &lt;8.5 ve EC&gt;15 </a:t>
            </a:r>
            <a:r>
              <a:rPr lang="tr-TR" dirty="0" err="1" smtClean="0"/>
              <a:t>dS</a:t>
            </a:r>
            <a:r>
              <a:rPr lang="tr-TR" dirty="0" smtClean="0"/>
              <a:t>/m) ya da yüzeyden itibaren 25cm altındaki toprakta 4 </a:t>
            </a:r>
            <a:r>
              <a:rPr lang="tr-TR" dirty="0" err="1" smtClean="0"/>
              <a:t>dS</a:t>
            </a:r>
            <a:r>
              <a:rPr lang="tr-TR" dirty="0" smtClean="0"/>
              <a:t>/m’den daha yüksek elektriksel iletkenliğe sahip topraklar tuzlu topraklardır.</a:t>
            </a:r>
          </a:p>
        </p:txBody>
      </p:sp>
    </p:spTree>
    <p:extLst>
      <p:ext uri="{BB962C8B-B14F-4D97-AF65-F5344CB8AC3E}">
        <p14:creationId xmlns:p14="http://schemas.microsoft.com/office/powerpoint/2010/main" val="26246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Tuz içeriğine bağlı olarak taban sularının bileşimi</a:t>
            </a:r>
          </a:p>
        </p:txBody>
      </p:sp>
      <p:graphicFrame>
        <p:nvGraphicFramePr>
          <p:cNvPr id="80936" name="Group 40"/>
          <p:cNvGraphicFramePr>
            <a:graphicFrameLocks noGrp="1"/>
          </p:cNvGraphicFramePr>
          <p:nvPr>
            <p:ph type="tbl" idx="1"/>
          </p:nvPr>
        </p:nvGraphicFramePr>
        <p:xfrm>
          <a:off x="2135188" y="1233489"/>
          <a:ext cx="7777162" cy="4935537"/>
        </p:xfrm>
        <a:graphic>
          <a:graphicData uri="http://schemas.openxmlformats.org/drawingml/2006/table">
            <a:tbl>
              <a:tblPr/>
              <a:tblGrid>
                <a:gridCol w="4977744"/>
                <a:gridCol w="2799418"/>
              </a:tblGrid>
              <a:tr h="823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Suyun Yapısı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Toplam tuz içeriği, g/L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Silisli sular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0.01-0.1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Kalsiyum bikarbonatlı sular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0.2-0.3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Sodyum bikarbonatlı sular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0.5-0.7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Sülfat içeren sodyum bikarbonat ve karbonatlı sular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0.5-3.0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Klorür ve sülfatlı sular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2.5-5.0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Klorürlü sular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&gt;5.0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5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/>
              <a:t>Tuzlulukta Bazı önemli çevirim faktörleri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/>
              <a:t>İletkenlik 1 S cm</a:t>
            </a:r>
            <a:r>
              <a:rPr lang="tr-TR" sz="2400" baseline="30000" dirty="0"/>
              <a:t>-1 </a:t>
            </a:r>
            <a:r>
              <a:rPr lang="tr-TR" sz="2400" dirty="0"/>
              <a:t>(1 </a:t>
            </a:r>
            <a:r>
              <a:rPr lang="tr-TR" sz="2400" dirty="0" err="1"/>
              <a:t>mhos</a:t>
            </a:r>
            <a:r>
              <a:rPr lang="tr-TR" sz="2400" dirty="0"/>
              <a:t>/cm)=1000 </a:t>
            </a:r>
            <a:r>
              <a:rPr lang="tr-TR" sz="2400" dirty="0" err="1"/>
              <a:t>mS</a:t>
            </a:r>
            <a:r>
              <a:rPr lang="tr-TR" sz="2400" dirty="0"/>
              <a:t> cm</a:t>
            </a:r>
            <a:r>
              <a:rPr lang="tr-TR" sz="2400" baseline="30000" dirty="0"/>
              <a:t>-1</a:t>
            </a:r>
            <a:r>
              <a:rPr lang="tr-TR" sz="2400" dirty="0"/>
              <a:t> =</a:t>
            </a:r>
            <a:r>
              <a:rPr lang="tr-TR" sz="2400" baseline="30000" dirty="0"/>
              <a:t> </a:t>
            </a:r>
            <a:r>
              <a:rPr lang="tr-TR" sz="2400" dirty="0"/>
              <a:t>(1000 </a:t>
            </a:r>
            <a:r>
              <a:rPr lang="tr-TR" sz="2400" dirty="0" err="1"/>
              <a:t>mmhos</a:t>
            </a:r>
            <a:r>
              <a:rPr lang="tr-TR" sz="2400" dirty="0"/>
              <a:t>/cm)</a:t>
            </a:r>
          </a:p>
          <a:p>
            <a:pPr eaLnBrk="1" hangingPunct="1">
              <a:defRPr/>
            </a:pPr>
            <a:r>
              <a:rPr lang="tr-TR" sz="2400" b="1" dirty="0"/>
              <a:t>1mS cm</a:t>
            </a:r>
            <a:r>
              <a:rPr lang="tr-TR" sz="2400" b="1" baseline="30000" dirty="0"/>
              <a:t>-1</a:t>
            </a:r>
            <a:r>
              <a:rPr lang="tr-TR" sz="2400" b="1" dirty="0"/>
              <a:t> = 1 </a:t>
            </a:r>
            <a:r>
              <a:rPr lang="tr-TR" sz="2400" b="1" dirty="0" err="1"/>
              <a:t>dS</a:t>
            </a:r>
            <a:r>
              <a:rPr lang="tr-TR" sz="2400" b="1" dirty="0"/>
              <a:t> m</a:t>
            </a:r>
            <a:r>
              <a:rPr lang="tr-TR" sz="2400" b="1" baseline="30000" dirty="0"/>
              <a:t>-1 </a:t>
            </a:r>
            <a:r>
              <a:rPr lang="tr-TR" sz="2400" b="1" dirty="0"/>
              <a:t> = 1mmhos cm</a:t>
            </a:r>
            <a:r>
              <a:rPr lang="tr-TR" sz="2400" b="1" baseline="30000" dirty="0"/>
              <a:t>-1  </a:t>
            </a:r>
            <a:r>
              <a:rPr lang="tr-TR" sz="2400" b="1" dirty="0"/>
              <a:t>= 1000 </a:t>
            </a:r>
            <a:r>
              <a:rPr lang="el-GR" sz="2400" b="1" dirty="0"/>
              <a:t>μ</a:t>
            </a:r>
            <a:r>
              <a:rPr lang="tr-TR" sz="2400" b="1" dirty="0"/>
              <a:t>S cm</a:t>
            </a:r>
            <a:r>
              <a:rPr lang="tr-TR" sz="2400" b="1" baseline="30000" dirty="0"/>
              <a:t>-1</a:t>
            </a:r>
          </a:p>
          <a:p>
            <a:pPr eaLnBrk="1" hangingPunct="1">
              <a:defRPr/>
            </a:pPr>
            <a:r>
              <a:rPr lang="tr-TR" sz="2400" dirty="0" err="1"/>
              <a:t>mmol</a:t>
            </a:r>
            <a:r>
              <a:rPr lang="tr-TR" sz="2400" dirty="0"/>
              <a:t>(+)/L = 10 . EC (Ec</a:t>
            </a:r>
            <a:r>
              <a:rPr lang="tr-TR" sz="2400" baseline="-25000" dirty="0"/>
              <a:t>e </a:t>
            </a:r>
            <a:r>
              <a:rPr lang="tr-TR" sz="2400" dirty="0"/>
              <a:t>dSm</a:t>
            </a:r>
            <a:r>
              <a:rPr lang="tr-TR" sz="2400" baseline="30000" dirty="0"/>
              <a:t>-1 </a:t>
            </a:r>
            <a:r>
              <a:rPr lang="tr-TR" sz="2400" dirty="0"/>
              <a:t>) Sulama suları ve toprak </a:t>
            </a:r>
            <a:r>
              <a:rPr lang="tr-TR" sz="2400" dirty="0" err="1"/>
              <a:t>ekstraktlarında</a:t>
            </a:r>
            <a:r>
              <a:rPr lang="tr-TR" sz="2400" dirty="0"/>
              <a:t> aralık 0.1-5.0 dSm</a:t>
            </a:r>
            <a:r>
              <a:rPr lang="tr-TR" sz="2400" baseline="30000" dirty="0"/>
              <a:t>-1</a:t>
            </a:r>
          </a:p>
          <a:p>
            <a:pPr eaLnBrk="1" hangingPunct="1">
              <a:defRPr/>
            </a:pPr>
            <a:r>
              <a:rPr lang="tr-TR" sz="2400" dirty="0"/>
              <a:t>OP= 0.36 . EC (dSm</a:t>
            </a:r>
            <a:r>
              <a:rPr lang="tr-TR" sz="2400" baseline="30000" dirty="0"/>
              <a:t>-1 </a:t>
            </a:r>
            <a:r>
              <a:rPr lang="tr-TR" sz="2400" dirty="0"/>
              <a:t>) Toprak </a:t>
            </a:r>
            <a:r>
              <a:rPr lang="tr-TR" sz="2400" dirty="0" err="1"/>
              <a:t>ekstraktları</a:t>
            </a:r>
            <a:r>
              <a:rPr lang="tr-TR" sz="2400" dirty="0"/>
              <a:t> için aralık 3-30 dSm</a:t>
            </a:r>
            <a:r>
              <a:rPr lang="tr-TR" sz="2400" baseline="30000" dirty="0"/>
              <a:t>-1</a:t>
            </a:r>
          </a:p>
          <a:p>
            <a:pPr eaLnBrk="1" hangingPunct="1">
              <a:defRPr/>
            </a:pPr>
            <a:r>
              <a:rPr lang="tr-TR" sz="2400" dirty="0"/>
              <a:t>mg/L = 640 . EC (dSm</a:t>
            </a:r>
            <a:r>
              <a:rPr lang="tr-TR" sz="2400" baseline="30000" dirty="0"/>
              <a:t>-1 </a:t>
            </a:r>
            <a:r>
              <a:rPr lang="tr-TR" sz="2400" dirty="0"/>
              <a:t>) Su ve toprak </a:t>
            </a:r>
            <a:r>
              <a:rPr lang="tr-TR" sz="2400" dirty="0" err="1"/>
              <a:t>ekstraktlarında</a:t>
            </a:r>
            <a:endParaRPr lang="tr-TR" sz="2400" dirty="0"/>
          </a:p>
          <a:p>
            <a:pPr marL="0" indent="0" eaLnBrk="1" hangingPunct="1">
              <a:buNone/>
              <a:defRPr/>
            </a:pPr>
            <a:r>
              <a:rPr lang="tr-TR" sz="2400" dirty="0"/>
              <a:t>    5 dSm</a:t>
            </a:r>
            <a:r>
              <a:rPr lang="tr-TR" sz="2400" baseline="30000" dirty="0"/>
              <a:t>-1’</a:t>
            </a:r>
            <a:r>
              <a:rPr lang="tr-TR" sz="2400" dirty="0"/>
              <a:t>ye kadar uyum gösteriyor.</a:t>
            </a:r>
          </a:p>
          <a:p>
            <a:pPr eaLnBrk="1" hangingPunct="1">
              <a:defRPr/>
            </a:pPr>
            <a:r>
              <a:rPr lang="tr-TR" sz="2400" dirty="0" err="1"/>
              <a:t>mmol</a:t>
            </a:r>
            <a:r>
              <a:rPr lang="tr-TR" sz="2400" dirty="0"/>
              <a:t>/L . </a:t>
            </a:r>
            <a:r>
              <a:rPr lang="tr-TR" sz="2400" dirty="0" err="1"/>
              <a:t>molar</a:t>
            </a:r>
            <a:r>
              <a:rPr lang="tr-TR" sz="2400" dirty="0"/>
              <a:t> ağırlık (her bir iyon için)= mg/L</a:t>
            </a:r>
            <a:endParaRPr lang="el-GR" sz="2400" dirty="0"/>
          </a:p>
          <a:p>
            <a:pPr eaLnBrk="1" hangingPunct="1">
              <a:defRPr/>
            </a:pPr>
            <a:endParaRPr lang="tr-T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0615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/>
              <a:t>Toprak Tuzluluk Sınıfları ve Bitki Gelişimi</a:t>
            </a:r>
          </a:p>
        </p:txBody>
      </p:sp>
      <p:graphicFrame>
        <p:nvGraphicFramePr>
          <p:cNvPr id="78910" name="Group 62"/>
          <p:cNvGraphicFramePr>
            <a:graphicFrameLocks noGrp="1"/>
          </p:cNvGraphicFramePr>
          <p:nvPr>
            <p:ph type="tbl" idx="1"/>
          </p:nvPr>
        </p:nvGraphicFramePr>
        <p:xfrm>
          <a:off x="1847851" y="1341438"/>
          <a:ext cx="7859713" cy="47117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3744913"/>
              </a:tblGrid>
              <a:tr h="694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Toprak Tuzluluk Sınıfı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EC, dS/m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Sat. Eks.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Bitki Üzerine Etkisi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Tuzsuz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0-2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Tuzluluk etkileri ihmal edilebilir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Hafif Tuzlu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2-4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Tuzluluğa duyarlı bitkilerde verim sınırlanabilir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Orta Tuzlu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4-8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Bir çok bitkide verim sınırlanabilir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Kuvvetli Tuzlu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8-16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Sadece toleranslı bitkilerde tatmin edici verim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Çok Kuvvetli Tuzlu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&gt;16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Sadece birkaç toleranslı bitkilerde tatmin edici verim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6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15" name="Group 267"/>
          <p:cNvGraphicFramePr>
            <a:graphicFrameLocks noGrp="1"/>
          </p:cNvGraphicFramePr>
          <p:nvPr/>
        </p:nvGraphicFramePr>
        <p:xfrm>
          <a:off x="1560513" y="117475"/>
          <a:ext cx="9144000" cy="6789738"/>
        </p:xfrm>
        <a:graphic>
          <a:graphicData uri="http://schemas.openxmlformats.org/drawingml/2006/table">
            <a:tbl>
              <a:tblPr/>
              <a:tblGrid>
                <a:gridCol w="1187450"/>
                <a:gridCol w="4032250"/>
                <a:gridCol w="3924300"/>
              </a:tblGrid>
              <a:tr h="525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Özellikler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Tuzlu Topraklar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Alkali Topraklar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176">
                <a:tc>
                  <a:txBody>
                    <a:bodyPr/>
                    <a:lstStyle/>
                    <a:p>
                      <a:pPr marL="1474788" marR="0" lvl="2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Kimyasal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Ca, Mg ve Na’nun klorür ve sülfat tuzlarının egemen olduğu nötral çözünebilir tuzlar.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Önemli miktarda doğal çözünebilir tuzlar genellikle mevcut değildir. Na</a:t>
                      </a:r>
                      <a:r>
                        <a:rPr kumimoji="0" lang="tr-T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CO</a:t>
                      </a:r>
                      <a:r>
                        <a:rPr kumimoji="0" lang="tr-T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HCO</a:t>
                      </a:r>
                      <a:r>
                        <a:rPr kumimoji="0" lang="tr-T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gibi alkalin hidroliz yeteneğinde tuzların önemli miktarı mevcut.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Saturasyon çamurunda pH 8.5 dan küçük.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Saturasyon çamurunda pH 8.5’dan büyük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EC (Saturasyon ekstraktı) &gt;4 dS/m, bu sınır genel kabul görmüş bir limittir.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ESP&gt;15, Saturasyon ekstraktında EC&lt;4 dS/m, bazen daha yüksek, eğer önemli miktarda çözünebilir Na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CO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mevcutsa 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Genellikle toprağın değişebilir sodyum yüzdesi (ESP) ve toprağın saturasyon ekstraktının pH’sı arasında iyi bir ilişki yok.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pH ve ESP arasında iyi bir ilişki mevcut, pH toprak alkaliliğinin bir göstergesi olarak kabul edilir.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Na, genelde başat iyon olmakla beraber, toprak çözeltisi önemli miktarda Ca, Mg gibi iki değerlikli katyonları da içerir.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, başat çözünebilir katyondur, toprakların yüksek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pH’sı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ve Mg gibi katyonların çökelmesine sebep olabilir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Topraklar dikkate değer derecede jips gibi çözünebilir Ca bileşikleri içerebilir.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Bu topraklar jips içermezler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1" name="Rectangle 181"/>
          <p:cNvSpPr>
            <a:spLocks noChangeArrowheads="1"/>
          </p:cNvSpPr>
          <p:nvPr/>
        </p:nvSpPr>
        <p:spPr bwMode="auto">
          <a:xfrm>
            <a:off x="1524000" y="52292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Geniş ekran</PresentationFormat>
  <Paragraphs>212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Wingdings</vt:lpstr>
      <vt:lpstr>Dere</vt:lpstr>
      <vt:lpstr>Tuzdan Etkilenmiş Toprakların Sınıflandırılması</vt:lpstr>
      <vt:lpstr>PowerPoint Sunusu</vt:lpstr>
      <vt:lpstr>PowerPoint Sunusu</vt:lpstr>
      <vt:lpstr>Tuzdan Etkilenmiş Toprakların Sınıflandırılması (U.S.Salinity Staff, 1954)</vt:lpstr>
      <vt:lpstr>Tuzlu Toprakların Tanımı  (FAO-UNESCO Toprak Haritası Hazırlama Tasarısı)</vt:lpstr>
      <vt:lpstr>Tuz içeriğine bağlı olarak taban sularının bileşimi</vt:lpstr>
      <vt:lpstr>Tuzlulukta Bazı önemli çevirim faktörleri</vt:lpstr>
      <vt:lpstr>Toprak Tuzluluk Sınıfları ve Bitki Gelişimi</vt:lpstr>
      <vt:lpstr>PowerPoint Sunusu</vt:lpstr>
      <vt:lpstr>PowerPoint Sunusu</vt:lpstr>
      <vt:lpstr>PowerPoint Sunusu</vt:lpstr>
      <vt:lpstr>Tuzlu Topraklar</vt:lpstr>
      <vt:lpstr>Tuzlu Topraklar</vt:lpstr>
      <vt:lpstr>Tuzlu Topraklar</vt:lpstr>
      <vt:lpstr>Tuzlu Topraklar</vt:lpstr>
      <vt:lpstr>PowerPoint Sunusu</vt:lpstr>
      <vt:lpstr>PowerPoint Sunusu</vt:lpstr>
      <vt:lpstr>PowerPoint Sunusu</vt:lpstr>
      <vt:lpstr>Strüktürel “B” Horizonu İçermeyen Alkali Topraklar</vt:lpstr>
      <vt:lpstr>Strüktürel “B” Horizonu İçermeyen Alkali Topraklar</vt:lpstr>
      <vt:lpstr>Strüktürel “B” Horizonu İçeren Alkali Topraklar</vt:lpstr>
      <vt:lpstr>Strüktürel “B” Horizonu İçeren Alkali Topraklar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Tuzdan Etkilenmiş Toprakların Sınıflandırılması</dc:title>
  <dc:creator>Gökhan</dc:creator>
  <cp:lastModifiedBy>Gökhan</cp:lastModifiedBy>
  <cp:revision>1</cp:revision>
  <dcterms:created xsi:type="dcterms:W3CDTF">2017-12-07T06:23:36Z</dcterms:created>
  <dcterms:modified xsi:type="dcterms:W3CDTF">2017-12-07T06:23:57Z</dcterms:modified>
</cp:coreProperties>
</file>