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2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B95A8-6623-48FF-92B2-FB8647AFDABF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2C0B7-6707-430C-9B85-168CB251D9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87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Zaman, emek ve enerji</a:t>
            </a:r>
            <a:r>
              <a:rPr lang="tr-TR" baseline="0" dirty="0" smtClean="0"/>
              <a:t> bakımından </a:t>
            </a:r>
            <a:r>
              <a:rPr lang="tr-TR" baseline="0" dirty="0" err="1" smtClean="0"/>
              <a:t>optimmum</a:t>
            </a:r>
            <a:r>
              <a:rPr lang="tr-TR" baseline="0" dirty="0" smtClean="0"/>
              <a:t> olan ile yapılmalı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C0B7-6707-430C-9B85-168CB251D9F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978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2C0B7-6707-430C-9B85-168CB251D9F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54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155-5CD5-432D-A6C3-5334561A03B9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E097-5D0A-41B8-AD2C-C2DAF9C4E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53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155-5CD5-432D-A6C3-5334561A03B9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E097-5D0A-41B8-AD2C-C2DAF9C4E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121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155-5CD5-432D-A6C3-5334561A03B9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E097-5D0A-41B8-AD2C-C2DAF9C4E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18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155-5CD5-432D-A6C3-5334561A03B9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E097-5D0A-41B8-AD2C-C2DAF9C4E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44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155-5CD5-432D-A6C3-5334561A03B9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E097-5D0A-41B8-AD2C-C2DAF9C4E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611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155-5CD5-432D-A6C3-5334561A03B9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E097-5D0A-41B8-AD2C-C2DAF9C4E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988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155-5CD5-432D-A6C3-5334561A03B9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E097-5D0A-41B8-AD2C-C2DAF9C4E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61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155-5CD5-432D-A6C3-5334561A03B9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E097-5D0A-41B8-AD2C-C2DAF9C4E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864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155-5CD5-432D-A6C3-5334561A03B9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E097-5D0A-41B8-AD2C-C2DAF9C4E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292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155-5CD5-432D-A6C3-5334561A03B9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E097-5D0A-41B8-AD2C-C2DAF9C4E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53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1155-5CD5-432D-A6C3-5334561A03B9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E097-5D0A-41B8-AD2C-C2DAF9C4E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908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581155-5CD5-432D-A6C3-5334561A03B9}" type="datetimeFigureOut">
              <a:rPr lang="tr-TR" smtClean="0"/>
              <a:t>18.10.2023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C18E097-5D0A-41B8-AD2C-C2DAF9C4EB1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4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36243"/>
          </a:xfrm>
        </p:spPr>
        <p:txBody>
          <a:bodyPr/>
          <a:lstStyle/>
          <a:p>
            <a:pPr algn="ctr"/>
            <a:r>
              <a:rPr lang="tr-TR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Öğrenme İlkeleri 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tr-TR" dirty="0" smtClean="0"/>
          </a:p>
          <a:p>
            <a:pPr algn="ctr"/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Ankara Üniversitesi </a:t>
            </a:r>
          </a:p>
          <a:p>
            <a:pPr algn="ctr"/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2023-2024 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Bahar Dönemi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2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/>
              <a:t>Yakından </a:t>
            </a:r>
            <a:r>
              <a:rPr lang="tr-TR" sz="4400" b="1" dirty="0"/>
              <a:t>Uzağa İlkesi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sz="2400" dirty="0"/>
              <a:t>Öğrenene öğretilecek bilgilerin düzenlenmesinde, örneklerin verilmesinde, hem doğal hem de sosyal olarak onun </a:t>
            </a:r>
            <a:r>
              <a:rPr lang="tr-TR" sz="2400" b="1" dirty="0"/>
              <a:t>en yakın çevresinden </a:t>
            </a:r>
            <a:r>
              <a:rPr lang="tr-TR" sz="2400" dirty="0"/>
              <a:t>hareket edilmelidir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endParaRPr lang="tr-TR" sz="2400" dirty="0"/>
          </a:p>
          <a:p>
            <a:r>
              <a:rPr lang="tr-TR" sz="2400" b="1" dirty="0" smtClean="0"/>
              <a:t>yakın </a:t>
            </a:r>
            <a:r>
              <a:rPr lang="tr-TR" sz="2400" b="1" dirty="0"/>
              <a:t>zamandan uzağa, </a:t>
            </a:r>
            <a:endParaRPr lang="tr-TR" sz="2400" dirty="0"/>
          </a:p>
          <a:p>
            <a:r>
              <a:rPr lang="tr-TR" sz="2400" b="1" dirty="0" smtClean="0"/>
              <a:t>yakın </a:t>
            </a:r>
            <a:r>
              <a:rPr lang="tr-TR" sz="2400" b="1" dirty="0"/>
              <a:t>aile ve okul çevresinden uzağa,</a:t>
            </a:r>
            <a:endParaRPr lang="tr-TR" sz="2400" dirty="0"/>
          </a:p>
          <a:p>
            <a:r>
              <a:rPr lang="tr-TR" sz="2400" b="1" dirty="0" smtClean="0"/>
              <a:t>yakın </a:t>
            </a:r>
            <a:r>
              <a:rPr lang="tr-TR" sz="2400" b="1" dirty="0"/>
              <a:t>köy-kasaba-bölge-ülke çevresinden uzağa 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ilkesi birçok eğitim etkinliğinde rahatlıkla kullanılabilir ve bu ilkeye uyma, öğrenmenin düzeyini yükseltir. </a:t>
            </a:r>
          </a:p>
        </p:txBody>
      </p:sp>
    </p:spTree>
    <p:extLst>
      <p:ext uri="{BB962C8B-B14F-4D97-AF65-F5344CB8AC3E}">
        <p14:creationId xmlns:p14="http://schemas.microsoft.com/office/powerpoint/2010/main" val="422795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/>
              <a:t>Ekonomi </a:t>
            </a:r>
            <a:r>
              <a:rPr lang="tr-TR" sz="4400" b="1" dirty="0"/>
              <a:t>İlkesi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43745" y="864108"/>
            <a:ext cx="7540723" cy="5120640"/>
          </a:xfrm>
        </p:spPr>
        <p:txBody>
          <a:bodyPr/>
          <a:lstStyle/>
          <a:p>
            <a:endParaRPr lang="tr-TR" dirty="0"/>
          </a:p>
          <a:p>
            <a:r>
              <a:rPr lang="tr-TR" sz="2800" dirty="0" smtClean="0"/>
              <a:t>Her </a:t>
            </a:r>
            <a:r>
              <a:rPr lang="tr-TR" sz="2800" dirty="0"/>
              <a:t>türlü eğitim-öğretim faaliyeti </a:t>
            </a:r>
            <a:r>
              <a:rPr lang="tr-TR" sz="2800" dirty="0">
                <a:solidFill>
                  <a:schemeClr val="accent4">
                    <a:lumMod val="75000"/>
                  </a:schemeClr>
                </a:solidFill>
              </a:rPr>
              <a:t>en az zaman, en az emek ve enerji </a:t>
            </a:r>
            <a:r>
              <a:rPr lang="tr-TR" sz="2800" dirty="0" err="1"/>
              <a:t>sarfedilerek</a:t>
            </a:r>
            <a:r>
              <a:rPr lang="tr-TR" sz="2800" dirty="0"/>
              <a:t>, </a:t>
            </a:r>
            <a: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  <a:t>en yüksek verim</a:t>
            </a:r>
            <a:r>
              <a:rPr lang="tr-TR" sz="2800" dirty="0"/>
              <a:t> elde edilecek şekilde düzenlenmelidir. </a:t>
            </a:r>
          </a:p>
          <a:p>
            <a:r>
              <a:rPr lang="tr-TR" sz="2800" b="1" dirty="0"/>
              <a:t>Ö</a:t>
            </a:r>
            <a:r>
              <a:rPr lang="tr-TR" sz="2800" b="1" dirty="0" smtClean="0"/>
              <a:t>ğretim </a:t>
            </a:r>
            <a:r>
              <a:rPr lang="tr-TR" sz="2800" b="1" dirty="0"/>
              <a:t>baştan sona her yönden </a:t>
            </a:r>
            <a:r>
              <a:rPr lang="tr-TR" sz="2800" b="1" dirty="0" smtClean="0"/>
              <a:t>plânlanmalıdır.</a:t>
            </a:r>
          </a:p>
          <a:p>
            <a:endParaRPr lang="tr-TR" sz="2800" dirty="0"/>
          </a:p>
          <a:p>
            <a:r>
              <a:rPr lang="tr-TR" sz="2800" dirty="0"/>
              <a:t>Plânsız ve </a:t>
            </a:r>
            <a:r>
              <a:rPr lang="tr-TR" sz="2800" dirty="0" smtClean="0"/>
              <a:t>metotsuz </a:t>
            </a:r>
            <a:r>
              <a:rPr lang="tr-TR" sz="2800" dirty="0"/>
              <a:t>olarak yapılan eğitimler çok sınırlı olan öğretim zaman ve imkânlarını israf edeceği gibi, istenilen düzenli öğrenme de sağlanamaz.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368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solidFill>
                  <a:schemeClr val="tx1"/>
                </a:solidFill>
              </a:rPr>
              <a:t>Açıklık </a:t>
            </a:r>
            <a:r>
              <a:rPr lang="tr-TR" sz="4400" b="1" dirty="0">
                <a:solidFill>
                  <a:schemeClr val="tx1"/>
                </a:solidFill>
              </a:rPr>
              <a:t>İlkesi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43745" y="864108"/>
            <a:ext cx="7540723" cy="5120640"/>
          </a:xfrm>
        </p:spPr>
        <p:txBody>
          <a:bodyPr/>
          <a:lstStyle/>
          <a:p>
            <a:endParaRPr lang="tr-TR" dirty="0"/>
          </a:p>
          <a:p>
            <a:r>
              <a:rPr lang="tr-TR" sz="2800" dirty="0"/>
              <a:t>Öğrenen işlenen tüm konuları somut olarak görebilmeli; bu mümkün olmuyorsa </a:t>
            </a:r>
            <a:r>
              <a:rPr lang="tr-TR" sz="2800" b="1" dirty="0"/>
              <a:t>resmini, sesini, grafiği, modelini </a:t>
            </a:r>
            <a:r>
              <a:rPr lang="tr-TR" sz="2800" b="1" dirty="0" smtClean="0"/>
              <a:t>vs</a:t>
            </a:r>
            <a:r>
              <a:rPr lang="tr-TR" sz="2800" b="1" dirty="0"/>
              <a:t>. görsel-işitsel </a:t>
            </a:r>
            <a:r>
              <a:rPr lang="tr-TR" sz="2800" dirty="0"/>
              <a:t>olarak algılayabilmelidir.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Öğretim </a:t>
            </a:r>
            <a:r>
              <a:rPr lang="tr-TR" sz="2800" dirty="0"/>
              <a:t>konuları ve öğretmenin kullanacağı yöntem ve teknikler, </a:t>
            </a:r>
            <a:r>
              <a:rPr lang="tr-TR" sz="2800" u="sng" dirty="0"/>
              <a:t>ne kadar çok duyu organını etkilerse öğretimde açıklık da o derece artar</a:t>
            </a:r>
            <a:r>
              <a:rPr lang="tr-TR" sz="2800" dirty="0"/>
              <a:t>.</a:t>
            </a:r>
            <a:r>
              <a:rPr lang="tr-TR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347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/>
              <a:t>Aktivite (öğrenen eylemi) </a:t>
            </a:r>
            <a:r>
              <a:rPr lang="tr-TR" sz="4000" b="1" dirty="0"/>
              <a:t>İlkesi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63635" y="864108"/>
            <a:ext cx="7883237" cy="5120640"/>
          </a:xfrm>
        </p:spPr>
        <p:txBody>
          <a:bodyPr>
            <a:noAutofit/>
          </a:bodyPr>
          <a:lstStyle/>
          <a:p>
            <a:endParaRPr lang="tr-TR" sz="2400" dirty="0"/>
          </a:p>
          <a:p>
            <a:r>
              <a:rPr lang="tr-TR" sz="2400" dirty="0"/>
              <a:t>Günümüzdeki öğretim faaliyetlerinde </a:t>
            </a:r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sadece dinleyerek anlamaya çalışan öğrenci yerine, </a:t>
            </a:r>
            <a:endParaRPr lang="tr-TR" sz="24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tr-TR" sz="2400" dirty="0"/>
          </a:p>
          <a:p>
            <a:r>
              <a:rPr lang="tr-TR" sz="2400" dirty="0" smtClean="0"/>
              <a:t>bazı </a:t>
            </a:r>
            <a:r>
              <a:rPr lang="tr-TR" sz="2400" dirty="0"/>
              <a:t>konuları kendine özgü plân ve tekniklerle araştıran,</a:t>
            </a:r>
          </a:p>
          <a:p>
            <a:r>
              <a:rPr lang="tr-TR" sz="2400" dirty="0" smtClean="0"/>
              <a:t>bulduklarını </a:t>
            </a:r>
            <a:r>
              <a:rPr lang="tr-TR" sz="2400" dirty="0"/>
              <a:t>sistemli hale getirip düzenleyen, </a:t>
            </a:r>
          </a:p>
          <a:p>
            <a:r>
              <a:rPr lang="tr-TR" sz="2400" dirty="0" smtClean="0"/>
              <a:t>derse </a:t>
            </a:r>
            <a:r>
              <a:rPr lang="tr-TR" sz="2400" dirty="0"/>
              <a:t>aktif olarak katılan, </a:t>
            </a:r>
          </a:p>
          <a:p>
            <a:r>
              <a:rPr lang="tr-TR" sz="2400" dirty="0" smtClean="0"/>
              <a:t>soru </a:t>
            </a:r>
            <a:r>
              <a:rPr lang="tr-TR" sz="2400" dirty="0"/>
              <a:t>soran, </a:t>
            </a:r>
          </a:p>
          <a:p>
            <a:r>
              <a:rPr lang="tr-TR" sz="2400" dirty="0" smtClean="0"/>
              <a:t>karşılaştırmalar </a:t>
            </a:r>
            <a:r>
              <a:rPr lang="tr-TR" sz="2400" dirty="0"/>
              <a:t>yapan, </a:t>
            </a:r>
          </a:p>
          <a:p>
            <a:r>
              <a:rPr lang="tr-TR" sz="2400" dirty="0" smtClean="0"/>
              <a:t>gözleyen</a:t>
            </a:r>
            <a:r>
              <a:rPr lang="tr-TR" sz="2400" dirty="0"/>
              <a:t>, </a:t>
            </a:r>
          </a:p>
          <a:p>
            <a:r>
              <a:rPr lang="tr-TR" sz="2400" dirty="0" smtClean="0"/>
              <a:t>düşünüp </a:t>
            </a:r>
            <a:r>
              <a:rPr lang="tr-TR" sz="2400" dirty="0"/>
              <a:t>sonuç çıkaran ve </a:t>
            </a:r>
          </a:p>
          <a:p>
            <a:r>
              <a:rPr lang="tr-TR" sz="2400" dirty="0" smtClean="0"/>
              <a:t>bu </a:t>
            </a:r>
            <a:r>
              <a:rPr lang="tr-TR" sz="2400" dirty="0"/>
              <a:t>şekilde derse katılan </a:t>
            </a:r>
            <a:r>
              <a:rPr lang="tr-TR" sz="2400" dirty="0" smtClean="0"/>
              <a:t>öğrenci </a:t>
            </a:r>
            <a:r>
              <a:rPr lang="tr-TR" sz="2400" dirty="0"/>
              <a:t>istenmektedir.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975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sz="3200" dirty="0"/>
          </a:p>
          <a:p>
            <a:pPr algn="ctr"/>
            <a:r>
              <a:rPr lang="tr-TR" sz="3200" dirty="0">
                <a:solidFill>
                  <a:schemeClr val="accent4">
                    <a:lumMod val="75000"/>
                  </a:schemeClr>
                </a:solidFill>
              </a:rPr>
              <a:t>Öğrenenin eğitimde aktif olmasının </a:t>
            </a:r>
            <a:r>
              <a:rPr lang="tr-TR" sz="3200" dirty="0"/>
              <a:t>hem daha iyi öğrenme sağlayacağı hem de </a:t>
            </a:r>
            <a:r>
              <a:rPr lang="tr-TR" sz="3200" u="sng" dirty="0"/>
              <a:t>sorumluluk, girişimcilik, bağımsızlık </a:t>
            </a:r>
            <a:r>
              <a:rPr lang="tr-TR" sz="3200" dirty="0"/>
              <a:t>vs. gibi bazı ahlâkî erdemleri daha iyi geliştireceği </a:t>
            </a:r>
            <a:r>
              <a:rPr lang="tr-TR" sz="3200" dirty="0" smtClean="0"/>
              <a:t>düşünülmektedir.</a:t>
            </a:r>
            <a:endParaRPr lang="tr-TR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0049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/>
              <a:t>Hayata </a:t>
            </a:r>
            <a:r>
              <a:rPr lang="tr-TR" sz="4000" b="1" dirty="0"/>
              <a:t>Yakınlık İlkesi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85309" y="864108"/>
            <a:ext cx="7499159" cy="5120640"/>
          </a:xfrm>
        </p:spPr>
        <p:txBody>
          <a:bodyPr>
            <a:noAutofit/>
          </a:bodyPr>
          <a:lstStyle/>
          <a:p>
            <a:endParaRPr lang="tr-TR" sz="2800" dirty="0"/>
          </a:p>
          <a:p>
            <a:r>
              <a:rPr lang="tr-TR" sz="2800" dirty="0"/>
              <a:t>Eğitim sırasında verilen örnekler </a:t>
            </a:r>
            <a:r>
              <a:rPr lang="tr-TR" sz="2800" b="1" dirty="0"/>
              <a:t>hayatın içinden </a:t>
            </a:r>
            <a:r>
              <a:rPr lang="tr-TR" sz="2800" dirty="0"/>
              <a:t>seçilmelidir. </a:t>
            </a:r>
          </a:p>
          <a:p>
            <a:endParaRPr lang="tr-TR" sz="2800" dirty="0"/>
          </a:p>
          <a:p>
            <a:r>
              <a:rPr lang="tr-TR" sz="2800" dirty="0" smtClean="0"/>
              <a:t>Teorik </a:t>
            </a:r>
            <a:r>
              <a:rPr lang="tr-TR" sz="2800" dirty="0"/>
              <a:t>olarak öğrenilen bilgilerin pratikte de kullanılması önemlidir. </a:t>
            </a:r>
          </a:p>
          <a:p>
            <a:endParaRPr lang="tr-TR" sz="2800" dirty="0" smtClean="0"/>
          </a:p>
          <a:p>
            <a:r>
              <a:rPr lang="tr-TR" sz="2800" b="1" dirty="0" smtClean="0"/>
              <a:t>Öğrenen </a:t>
            </a:r>
            <a:r>
              <a:rPr lang="tr-TR" sz="2800" b="1" dirty="0"/>
              <a:t>öğrendiği bilgileri gerçekte hayatta kullanacağına ikna olursa öğrenme daha kolay </a:t>
            </a:r>
            <a:r>
              <a:rPr lang="tr-TR" sz="2800" b="1" dirty="0" smtClean="0"/>
              <a:t>gerçekleşir.</a:t>
            </a:r>
          </a:p>
          <a:p>
            <a:endParaRPr lang="tr-TR" sz="2800" b="1" dirty="0" smtClean="0"/>
          </a:p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Yaşam için, yaşam ile, yaşam gibi öğretim!!!</a:t>
            </a:r>
            <a:endParaRPr lang="tr-TR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29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/>
              <a:t>Bütünlük </a:t>
            </a:r>
            <a:r>
              <a:rPr lang="tr-TR" sz="4000" b="1" dirty="0"/>
              <a:t>İlkesi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sz="2800" dirty="0"/>
              <a:t>Öğrenci bedensel ve ruhsal </a:t>
            </a:r>
            <a:r>
              <a:rPr lang="tr-TR" sz="2800" dirty="0" smtClean="0"/>
              <a:t>(</a:t>
            </a:r>
            <a:r>
              <a:rPr lang="tr-TR" sz="2800" dirty="0"/>
              <a:t>düşünce, duygu, irade gibi) bakımından bir bütün olarak ele alınmalı ve her yönü dengeli olarak eğitilmelidir.</a:t>
            </a:r>
          </a:p>
          <a:p>
            <a:endParaRPr lang="tr-TR" sz="2800" dirty="0"/>
          </a:p>
          <a:p>
            <a:r>
              <a:rPr lang="tr-TR" sz="2800" dirty="0" smtClean="0"/>
              <a:t>Bu </a:t>
            </a:r>
            <a:r>
              <a:rPr lang="tr-TR" sz="2800" dirty="0"/>
              <a:t>ilke aynı zamanda </a:t>
            </a:r>
            <a:r>
              <a:rPr lang="tr-TR" sz="2800" b="1" dirty="0"/>
              <a:t>bilgilerin birbirine bağlı ve birbirini tamamlar </a:t>
            </a:r>
            <a:r>
              <a:rPr lang="tr-TR" sz="2800" b="1" dirty="0" smtClean="0"/>
              <a:t>nitelikte </a:t>
            </a:r>
            <a:r>
              <a:rPr lang="tr-TR" sz="2800" dirty="0"/>
              <a:t>sunulması </a:t>
            </a:r>
            <a:r>
              <a:rPr lang="tr-TR" sz="2800" dirty="0" smtClean="0"/>
              <a:t>demektir.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2762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Temel Öğretim ilkeleri</a:t>
            </a:r>
            <a:endParaRPr lang="tr-TR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315019"/>
          </a:xfrm>
        </p:spPr>
        <p:txBody>
          <a:bodyPr/>
          <a:lstStyle/>
          <a:p>
            <a:pPr>
              <a:buNone/>
            </a:pPr>
            <a:r>
              <a:rPr lang="tr-TR" altLang="tr-TR" sz="2800" dirty="0" smtClean="0"/>
              <a:t>1. Öğrenme, </a:t>
            </a:r>
            <a:r>
              <a:rPr lang="tr-TR" altLang="tr-TR" sz="2800" dirty="0"/>
              <a:t>öğrenenin </a:t>
            </a:r>
            <a:r>
              <a:rPr lang="tr-TR" altLang="tr-TR" sz="2800" u="sng" dirty="0"/>
              <a:t>bir gereksinimine y</a:t>
            </a:r>
            <a:r>
              <a:rPr lang="tr-TR" altLang="tr-TR" sz="2800" dirty="0"/>
              <a:t>anıt oluyorsa </a:t>
            </a:r>
            <a:r>
              <a:rPr lang="tr-TR" altLang="tr-TR" sz="2800" dirty="0" smtClean="0"/>
              <a:t>etkindir.</a:t>
            </a:r>
            <a:endParaRPr lang="tr-TR" altLang="tr-TR" sz="2800" dirty="0"/>
          </a:p>
          <a:p>
            <a:pPr>
              <a:buNone/>
            </a:pPr>
            <a:r>
              <a:rPr lang="tr-TR" altLang="tr-TR" sz="2800" b="1" dirty="0" smtClean="0">
                <a:solidFill>
                  <a:schemeClr val="tx2"/>
                </a:solidFill>
              </a:rPr>
              <a:t>2. </a:t>
            </a:r>
            <a:r>
              <a:rPr lang="tr-TR" altLang="tr-TR" sz="2800" dirty="0" smtClean="0"/>
              <a:t>Öğrenme </a:t>
            </a:r>
            <a:r>
              <a:rPr lang="tr-TR" altLang="tr-TR" sz="2800" dirty="0"/>
              <a:t>için </a:t>
            </a:r>
            <a:r>
              <a:rPr lang="tr-TR" altLang="tr-TR" sz="2800" u="sng" dirty="0"/>
              <a:t>öğrenenin aktif katılımı </a:t>
            </a:r>
            <a:r>
              <a:rPr lang="tr-TR" altLang="tr-TR" sz="2800" dirty="0" smtClean="0"/>
              <a:t>şarttır.</a:t>
            </a:r>
            <a:endParaRPr lang="tr-TR" altLang="tr-TR" sz="2800" dirty="0"/>
          </a:p>
          <a:p>
            <a:pPr>
              <a:buNone/>
            </a:pPr>
            <a:r>
              <a:rPr lang="tr-TR" altLang="tr-TR" sz="2800" b="1" dirty="0" smtClean="0">
                <a:solidFill>
                  <a:schemeClr val="tx2"/>
                </a:solidFill>
              </a:rPr>
              <a:t>3. </a:t>
            </a:r>
            <a:r>
              <a:rPr lang="tr-TR" altLang="tr-TR" sz="2800" dirty="0"/>
              <a:t>Öğrenilecek konu öğrenenin </a:t>
            </a:r>
            <a:r>
              <a:rPr lang="tr-TR" altLang="tr-TR" sz="2800" u="sng" dirty="0"/>
              <a:t>mevcut bildikleriyle ilişkili ise </a:t>
            </a:r>
            <a:r>
              <a:rPr lang="tr-TR" altLang="tr-TR" sz="2800" dirty="0"/>
              <a:t>öğrenme kolay </a:t>
            </a:r>
            <a:r>
              <a:rPr lang="tr-TR" altLang="tr-TR" sz="2800" dirty="0" smtClean="0"/>
              <a:t>olur.</a:t>
            </a:r>
            <a:endParaRPr lang="tr-TR" altLang="tr-TR" sz="2800" dirty="0"/>
          </a:p>
          <a:p>
            <a:pPr>
              <a:buNone/>
            </a:pPr>
            <a:r>
              <a:rPr lang="tr-TR" altLang="tr-TR" sz="2800" b="1" dirty="0" smtClean="0">
                <a:solidFill>
                  <a:schemeClr val="tx2"/>
                </a:solidFill>
              </a:rPr>
              <a:t>4.</a:t>
            </a:r>
            <a:r>
              <a:rPr lang="tr-TR" altLang="tr-TR" sz="2800" dirty="0" smtClean="0"/>
              <a:t> </a:t>
            </a:r>
            <a:r>
              <a:rPr lang="tr-TR" altLang="tr-TR" sz="2800" dirty="0"/>
              <a:t>Öğrenilecek konu </a:t>
            </a:r>
            <a:r>
              <a:rPr lang="tr-TR" altLang="tr-TR" sz="2800" u="sng" dirty="0" smtClean="0"/>
              <a:t>öğrenen açısından </a:t>
            </a:r>
            <a:r>
              <a:rPr lang="tr-TR" altLang="tr-TR" sz="2800" u="sng" dirty="0"/>
              <a:t>anlam taşıyorsa</a:t>
            </a:r>
            <a:r>
              <a:rPr lang="tr-TR" altLang="tr-TR" sz="2800" dirty="0"/>
              <a:t> öğrenme kolay 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6031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Temel Öğretim ilkeleri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94363" y="864108"/>
            <a:ext cx="8063345" cy="5120640"/>
          </a:xfrm>
        </p:spPr>
        <p:txBody>
          <a:bodyPr>
            <a:normAutofit fontScale="92500"/>
          </a:bodyPr>
          <a:lstStyle/>
          <a:p>
            <a:r>
              <a:rPr lang="tr-TR" altLang="tr-TR" sz="2400" dirty="0" smtClean="0"/>
              <a:t>5. Öğrenilen </a:t>
            </a:r>
            <a:r>
              <a:rPr lang="tr-TR" altLang="tr-TR" sz="2400" dirty="0"/>
              <a:t>bilgiler </a:t>
            </a:r>
            <a:r>
              <a:rPr lang="tr-TR" altLang="tr-TR" sz="2400" u="sng" dirty="0"/>
              <a:t>hemen kullanılacak ise </a:t>
            </a:r>
            <a:r>
              <a:rPr lang="tr-TR" altLang="tr-TR" sz="2400" dirty="0"/>
              <a:t>öğrenme etkin olur.</a:t>
            </a:r>
          </a:p>
          <a:p>
            <a:r>
              <a:rPr lang="tr-TR" altLang="tr-TR" sz="2400" dirty="0" smtClean="0"/>
              <a:t>6. Öğrenen </a:t>
            </a:r>
            <a:r>
              <a:rPr lang="tr-TR" altLang="tr-TR" sz="2400" u="sng" dirty="0"/>
              <a:t>kendi gelişiminin farkında olursa </a:t>
            </a:r>
            <a:r>
              <a:rPr lang="tr-TR" altLang="tr-TR" sz="2400" dirty="0"/>
              <a:t>öğrenme etkin olur, </a:t>
            </a:r>
            <a:r>
              <a:rPr lang="tr-TR" altLang="tr-TR" sz="2400" dirty="0" smtClean="0"/>
              <a:t>kolaylaşır.</a:t>
            </a:r>
            <a:endParaRPr lang="tr-TR" altLang="tr-TR" sz="2400" dirty="0"/>
          </a:p>
          <a:p>
            <a:r>
              <a:rPr lang="tr-TR" altLang="tr-TR" sz="2400" dirty="0" smtClean="0"/>
              <a:t>7. </a:t>
            </a:r>
            <a:r>
              <a:rPr lang="tr-TR" altLang="tr-TR" sz="2400" dirty="0"/>
              <a:t>Öğrenme </a:t>
            </a:r>
            <a:r>
              <a:rPr lang="tr-TR" altLang="tr-TR" sz="2400" u="sng" dirty="0"/>
              <a:t>basitten karmaşığa doğru </a:t>
            </a:r>
            <a:r>
              <a:rPr lang="tr-TR" altLang="tr-TR" sz="2400" dirty="0" smtClean="0"/>
              <a:t>gelişir.</a:t>
            </a:r>
            <a:endParaRPr lang="tr-TR" altLang="tr-TR" sz="2400" dirty="0"/>
          </a:p>
          <a:p>
            <a:r>
              <a:rPr lang="tr-TR" altLang="tr-TR" sz="2400" dirty="0" smtClean="0"/>
              <a:t>8. </a:t>
            </a:r>
            <a:r>
              <a:rPr lang="tr-TR" altLang="tr-TR" sz="2400" u="sng" dirty="0" smtClean="0"/>
              <a:t>Güven </a:t>
            </a:r>
            <a:r>
              <a:rPr lang="tr-TR" altLang="tr-TR" sz="2400" u="sng" dirty="0"/>
              <a:t>verici ilişkiler </a:t>
            </a:r>
            <a:r>
              <a:rPr lang="tr-TR" altLang="tr-TR" sz="2400" dirty="0"/>
              <a:t>değişim için ortam sağlar, olumlu sonuç </a:t>
            </a:r>
            <a:r>
              <a:rPr lang="tr-TR" altLang="tr-TR" sz="2400" dirty="0" smtClean="0"/>
              <a:t>sağlar.</a:t>
            </a:r>
            <a:endParaRPr lang="tr-TR" altLang="tr-TR" sz="2400" dirty="0"/>
          </a:p>
          <a:p>
            <a:r>
              <a:rPr lang="tr-TR" altLang="tr-TR" sz="2400" dirty="0" smtClean="0"/>
              <a:t>9. Öğrenme </a:t>
            </a:r>
            <a:r>
              <a:rPr lang="tr-TR" altLang="tr-TR" sz="2400" dirty="0"/>
              <a:t>sorunların algılanması ile motive olur.</a:t>
            </a:r>
          </a:p>
          <a:p>
            <a:r>
              <a:rPr lang="tr-TR" altLang="tr-TR" sz="2400" dirty="0" smtClean="0"/>
              <a:t>10. </a:t>
            </a:r>
            <a:r>
              <a:rPr lang="tr-TR" altLang="tr-TR" sz="2400" dirty="0"/>
              <a:t>Kişinin inanç ve değerleri sorunların algılanmasını ve öncelikleri </a:t>
            </a:r>
            <a:r>
              <a:rPr lang="tr-TR" altLang="tr-TR" sz="2400" dirty="0" smtClean="0"/>
              <a:t>etkiler.</a:t>
            </a:r>
            <a:endParaRPr lang="tr-TR" altLang="tr-TR" sz="2400" dirty="0"/>
          </a:p>
          <a:p>
            <a:r>
              <a:rPr lang="tr-TR" altLang="tr-TR" sz="2400" dirty="0" smtClean="0"/>
              <a:t>11. </a:t>
            </a:r>
            <a:r>
              <a:rPr lang="tr-TR" altLang="tr-TR" sz="2400" dirty="0"/>
              <a:t>Öğrenme sonucu gelişecek davranış değişikliği ailesince desteklenirse öğrenme </a:t>
            </a:r>
            <a:r>
              <a:rPr lang="tr-TR" altLang="tr-TR" sz="2400" dirty="0" smtClean="0"/>
              <a:t>belirginleşir.</a:t>
            </a:r>
            <a:endParaRPr lang="tr-TR" altLang="tr-TR" sz="2400" dirty="0"/>
          </a:p>
          <a:p>
            <a:r>
              <a:rPr lang="tr-TR" altLang="tr-TR" sz="2400" dirty="0" smtClean="0"/>
              <a:t>12.</a:t>
            </a:r>
            <a:r>
              <a:rPr lang="tr-TR" altLang="tr-TR" sz="2400" u="sng" dirty="0" smtClean="0"/>
              <a:t>Stres</a:t>
            </a:r>
            <a:r>
              <a:rPr lang="tr-TR" altLang="tr-TR" sz="2400" u="sng" dirty="0"/>
              <a:t>; az ise öğrenmeyi motive eder, fazla ise öğrenmeyi </a:t>
            </a:r>
            <a:r>
              <a:rPr lang="tr-TR" altLang="tr-TR" sz="2400" u="sng" dirty="0" smtClean="0"/>
              <a:t>engeller.</a:t>
            </a:r>
            <a:endParaRPr lang="tr-TR" alt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2083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Ayrıca Öğretimin Etkin Olması için;</a:t>
            </a:r>
            <a:endParaRPr lang="tr-TR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b="1" dirty="0"/>
              <a:t>Önceliklerin </a:t>
            </a:r>
            <a:r>
              <a:rPr lang="tr-TR" altLang="tr-TR" b="1" dirty="0" smtClean="0"/>
              <a:t>ve gereksinimlerin belirlenmesi </a:t>
            </a:r>
            <a:r>
              <a:rPr lang="tr-TR" altLang="tr-TR" dirty="0" smtClean="0"/>
              <a:t>gerekir.</a:t>
            </a:r>
            <a:endParaRPr lang="tr-TR" altLang="tr-TR" dirty="0"/>
          </a:p>
          <a:p>
            <a:pPr>
              <a:buNone/>
            </a:pPr>
            <a:endParaRPr lang="tr-TR" altLang="tr-TR" dirty="0"/>
          </a:p>
          <a:p>
            <a:r>
              <a:rPr lang="tr-TR" altLang="tr-TR" dirty="0"/>
              <a:t>Öğretim için </a:t>
            </a:r>
            <a:r>
              <a:rPr lang="tr-TR" altLang="tr-TR" b="1" dirty="0"/>
              <a:t>doğru zaman  </a:t>
            </a:r>
            <a:r>
              <a:rPr lang="tr-TR" altLang="tr-TR" dirty="0" smtClean="0"/>
              <a:t>seçilmelidir.</a:t>
            </a:r>
            <a:endParaRPr lang="tr-TR" altLang="tr-TR" dirty="0"/>
          </a:p>
          <a:p>
            <a:pPr>
              <a:buNone/>
            </a:pPr>
            <a:endParaRPr lang="tr-TR" altLang="tr-TR" dirty="0"/>
          </a:p>
          <a:p>
            <a:r>
              <a:rPr lang="tr-TR" altLang="tr-TR" dirty="0"/>
              <a:t>Öğretimin </a:t>
            </a:r>
            <a:r>
              <a:rPr lang="tr-TR" altLang="tr-TR" u="sng" dirty="0"/>
              <a:t>süresi 20-30 </a:t>
            </a:r>
            <a:r>
              <a:rPr lang="tr-TR" altLang="tr-TR" u="sng" dirty="0" err="1"/>
              <a:t>dk</a:t>
            </a:r>
            <a:r>
              <a:rPr lang="tr-TR" altLang="tr-TR" u="sng" dirty="0"/>
              <a:t> </a:t>
            </a:r>
            <a:r>
              <a:rPr lang="tr-TR" altLang="tr-TR" u="sng" dirty="0" err="1"/>
              <a:t>yı</a:t>
            </a:r>
            <a:r>
              <a:rPr lang="tr-TR" altLang="tr-TR" u="sng" dirty="0"/>
              <a:t> </a:t>
            </a:r>
            <a:r>
              <a:rPr lang="tr-TR" altLang="tr-TR" u="sng" dirty="0" smtClean="0"/>
              <a:t>geçmemelidir</a:t>
            </a:r>
            <a:r>
              <a:rPr lang="tr-TR" altLang="tr-TR" dirty="0" smtClean="0"/>
              <a:t>.</a:t>
            </a:r>
          </a:p>
          <a:p>
            <a:endParaRPr lang="tr-TR" altLang="tr-TR" dirty="0"/>
          </a:p>
          <a:p>
            <a:r>
              <a:rPr lang="tr-TR" altLang="tr-TR" dirty="0"/>
              <a:t>Öğretim </a:t>
            </a:r>
            <a:r>
              <a:rPr lang="tr-TR" altLang="tr-TR" u="sng" dirty="0"/>
              <a:t>iyi organize </a:t>
            </a:r>
            <a:r>
              <a:rPr lang="tr-TR" altLang="tr-TR" dirty="0" smtClean="0"/>
              <a:t>edilmelidir.</a:t>
            </a:r>
            <a:endParaRPr lang="tr-TR" altLang="tr-TR" dirty="0"/>
          </a:p>
          <a:p>
            <a:pPr>
              <a:buNone/>
            </a:pPr>
            <a:endParaRPr lang="tr-TR" altLang="tr-TR" dirty="0"/>
          </a:p>
          <a:p>
            <a:r>
              <a:rPr lang="tr-TR" altLang="tr-TR" u="sng" dirty="0"/>
              <a:t>Öğrenenin katılımı ve dikkatini çekmek</a:t>
            </a:r>
            <a:r>
              <a:rPr lang="tr-TR" altLang="tr-TR" dirty="0"/>
              <a:t> öğretenin </a:t>
            </a:r>
            <a:r>
              <a:rPr lang="tr-TR" altLang="tr-TR" dirty="0" smtClean="0"/>
              <a:t>sorumluluğudur.</a:t>
            </a:r>
            <a:endParaRPr lang="tr-TR" altLang="tr-TR" dirty="0"/>
          </a:p>
          <a:p>
            <a:pPr>
              <a:buNone/>
            </a:pPr>
            <a:endParaRPr lang="tr-TR" altLang="tr-TR" dirty="0"/>
          </a:p>
          <a:p>
            <a:r>
              <a:rPr lang="tr-TR" altLang="tr-TR" b="1" dirty="0"/>
              <a:t>Uygun öğretim </a:t>
            </a:r>
            <a:r>
              <a:rPr lang="tr-TR" altLang="tr-TR" b="1" dirty="0" smtClean="0"/>
              <a:t>metodu </a:t>
            </a:r>
            <a:r>
              <a:rPr lang="tr-TR" altLang="tr-TR" dirty="0" smtClean="0"/>
              <a:t>seçimi.</a:t>
            </a:r>
          </a:p>
          <a:p>
            <a:endParaRPr lang="tr-TR" altLang="tr-TR" dirty="0" smtClean="0"/>
          </a:p>
          <a:p>
            <a:r>
              <a:rPr lang="tr-TR" altLang="tr-TR" dirty="0"/>
              <a:t>Tekrar ve destekleme, </a:t>
            </a:r>
            <a:r>
              <a:rPr lang="tr-TR" altLang="tr-TR" u="sng" dirty="0"/>
              <a:t>uygun geribildirim alınması</a:t>
            </a:r>
          </a:p>
          <a:p>
            <a:endParaRPr lang="tr-TR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52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Eğiticilerin;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63636" y="864108"/>
            <a:ext cx="7720832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da-DK" sz="3200" dirty="0" smtClean="0"/>
              <a:t>hangi </a:t>
            </a:r>
            <a:r>
              <a:rPr lang="da-DK" sz="3200" dirty="0"/>
              <a:t>düzeyde ve ne tür özelliklere sahip öğrencilere </a:t>
            </a:r>
          </a:p>
          <a:p>
            <a:r>
              <a:rPr lang="tr-TR" sz="3200" dirty="0" smtClean="0"/>
              <a:t>hangi </a:t>
            </a:r>
            <a:r>
              <a:rPr lang="tr-TR" sz="3200" dirty="0"/>
              <a:t>çeşit davranışları kazandırmak için, </a:t>
            </a:r>
          </a:p>
          <a:p>
            <a:r>
              <a:rPr lang="tr-TR" sz="3200" dirty="0" smtClean="0"/>
              <a:t>hangi </a:t>
            </a:r>
            <a:r>
              <a:rPr lang="tr-TR" sz="3200" dirty="0"/>
              <a:t>araç -gereç ve hangi yöntemleri, </a:t>
            </a:r>
          </a:p>
          <a:p>
            <a:r>
              <a:rPr lang="tr-TR" sz="3200" dirty="0" smtClean="0"/>
              <a:t>hangi </a:t>
            </a:r>
            <a:r>
              <a:rPr lang="tr-TR" sz="3200" dirty="0"/>
              <a:t>şartlarda, </a:t>
            </a:r>
          </a:p>
          <a:p>
            <a:r>
              <a:rPr lang="tr-TR" sz="3200" dirty="0" smtClean="0"/>
              <a:t>hangi </a:t>
            </a:r>
            <a:r>
              <a:rPr lang="tr-TR" sz="3200" dirty="0"/>
              <a:t>ilkelere dayalı olarak </a:t>
            </a:r>
          </a:p>
          <a:p>
            <a:r>
              <a:rPr lang="tr-TR" sz="3200" dirty="0" smtClean="0"/>
              <a:t>nasıl </a:t>
            </a:r>
            <a:r>
              <a:rPr lang="tr-TR" sz="3200" dirty="0"/>
              <a:t>kullanılacağını bilmeleri </a:t>
            </a:r>
            <a:r>
              <a:rPr lang="tr-TR" sz="3200" dirty="0" smtClean="0"/>
              <a:t> gerekmektedir</a:t>
            </a:r>
            <a:r>
              <a:rPr lang="tr-TR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2882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1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8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dirty="0" smtClean="0"/>
              <a:t>Öğrenme İlkeleri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71455" y="864108"/>
            <a:ext cx="7800109" cy="5120640"/>
          </a:xfrm>
        </p:spPr>
        <p:txBody>
          <a:bodyPr>
            <a:normAutofit/>
          </a:bodyPr>
          <a:lstStyle/>
          <a:p>
            <a:r>
              <a:rPr lang="tr-TR" sz="2400" dirty="0"/>
              <a:t>Öğretimi düzenlemede kullanılabilecek öğrenme ilkeleri, </a:t>
            </a:r>
            <a:r>
              <a:rPr lang="tr-TR" sz="2400" dirty="0" smtClean="0"/>
              <a:t> üç </a:t>
            </a:r>
            <a:r>
              <a:rPr lang="tr-TR" sz="2400" dirty="0"/>
              <a:t>başlık altında </a:t>
            </a:r>
            <a:r>
              <a:rPr lang="tr-TR" sz="2400" dirty="0" smtClean="0"/>
              <a:t>toplanabilir;</a:t>
            </a:r>
          </a:p>
          <a:p>
            <a:pPr lvl="2"/>
            <a:endParaRPr lang="tr-TR" sz="1800" dirty="0"/>
          </a:p>
          <a:p>
            <a:pPr lvl="2"/>
            <a:r>
              <a:rPr lang="tr-TR" sz="3600" dirty="0" smtClean="0"/>
              <a:t>Öğrenci niteliklerine ilişkin,</a:t>
            </a:r>
          </a:p>
          <a:p>
            <a:pPr lvl="2"/>
            <a:r>
              <a:rPr lang="tr-TR" sz="3600" dirty="0" smtClean="0"/>
              <a:t>İçerik özelliklerine ilişkin,</a:t>
            </a:r>
          </a:p>
          <a:p>
            <a:pPr lvl="2"/>
            <a:r>
              <a:rPr lang="tr-TR" sz="3600" dirty="0" smtClean="0"/>
              <a:t>Öğretim etkinliklerine ilişkin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69544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46764" y="484094"/>
            <a:ext cx="7637704" cy="6042212"/>
          </a:xfrm>
        </p:spPr>
        <p:txBody>
          <a:bodyPr>
            <a:noAutofit/>
          </a:bodyPr>
          <a:lstStyle/>
          <a:p>
            <a:r>
              <a:rPr lang="tr-TR" sz="2800" dirty="0" smtClean="0"/>
              <a:t>Öğrenme ilkeleri öğrenenlerin</a:t>
            </a:r>
            <a:r>
              <a:rPr lang="tr-TR" sz="2800" b="1" dirty="0" smtClean="0"/>
              <a:t> </a:t>
            </a:r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yaşına, başarı düzeyine ve diğer bireysel özelliklerine</a:t>
            </a:r>
            <a:r>
              <a:rPr lang="tr-TR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tr-TR" sz="2800" dirty="0" smtClean="0"/>
              <a:t>göre seçilir ve uygulanır. </a:t>
            </a:r>
          </a:p>
          <a:p>
            <a:pPr lvl="1"/>
            <a:r>
              <a:rPr lang="tr-TR" sz="2400" dirty="0" smtClean="0"/>
              <a:t>Hemen hemen her ilke her yetenek düzeyine ve her öğretime uygulanabilir. Çünkü;</a:t>
            </a:r>
          </a:p>
          <a:p>
            <a:r>
              <a:rPr lang="tr-TR" sz="2800" dirty="0" smtClean="0"/>
              <a:t>İlkeler, </a:t>
            </a:r>
          </a:p>
          <a:p>
            <a:pPr lvl="1"/>
            <a:r>
              <a:rPr lang="tr-TR" sz="2600" dirty="0" smtClean="0"/>
              <a:t>öğrenme ve öğretim konusunda yapılan araştırma ve bulgularına ve uygulamadaki deneyimlere dayanır.</a:t>
            </a:r>
          </a:p>
          <a:p>
            <a:pPr lvl="1"/>
            <a:r>
              <a:rPr lang="tr-TR" sz="2800" dirty="0" smtClean="0"/>
              <a:t>öğrenme ve öğretim kuramlarına dayanır.</a:t>
            </a:r>
          </a:p>
          <a:p>
            <a:pPr lvl="1"/>
            <a:r>
              <a:rPr lang="tr-TR" sz="2800" dirty="0" smtClean="0"/>
              <a:t>öğretenlere esneklik tanır, seçenekler sunar.</a:t>
            </a:r>
          </a:p>
          <a:p>
            <a:pPr lvl="1"/>
            <a:r>
              <a:rPr lang="tr-TR" sz="2800" dirty="0" smtClean="0"/>
              <a:t>farklı yöntem ve tekniklere uygulanabilir.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6318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Öğrenme İlkeleri</a:t>
            </a:r>
            <a:endParaRPr lang="tr-TR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Öğrenciye Görelik ilkesi</a:t>
            </a:r>
          </a:p>
          <a:p>
            <a:r>
              <a:rPr lang="tr-TR" sz="2800" dirty="0" smtClean="0"/>
              <a:t>Bilinenden Bilinmeyene ilkesi</a:t>
            </a:r>
          </a:p>
          <a:p>
            <a:r>
              <a:rPr lang="tr-TR" sz="2800" dirty="0" smtClean="0"/>
              <a:t>Somuttan soyut ilkesi</a:t>
            </a:r>
          </a:p>
          <a:p>
            <a:r>
              <a:rPr lang="tr-TR" sz="2800" dirty="0" smtClean="0"/>
              <a:t>Yakından uzağa ilkesi</a:t>
            </a:r>
          </a:p>
          <a:p>
            <a:r>
              <a:rPr lang="tr-TR" sz="2800" dirty="0" smtClean="0"/>
              <a:t>Ekonomi ilkesi</a:t>
            </a:r>
          </a:p>
          <a:p>
            <a:r>
              <a:rPr lang="tr-TR" sz="2800" dirty="0" smtClean="0"/>
              <a:t>Açıklık ilkesi</a:t>
            </a:r>
          </a:p>
          <a:p>
            <a:r>
              <a:rPr lang="tr-TR" sz="2800" dirty="0" smtClean="0"/>
              <a:t>Aktivite ilkesi</a:t>
            </a:r>
          </a:p>
          <a:p>
            <a:r>
              <a:rPr lang="tr-TR" sz="2800" dirty="0" smtClean="0"/>
              <a:t>Hayata yakınlık ilkesi</a:t>
            </a:r>
          </a:p>
          <a:p>
            <a:r>
              <a:rPr lang="tr-TR" sz="2800" dirty="0" smtClean="0"/>
              <a:t>Bütünlük ilkesi</a:t>
            </a:r>
          </a:p>
        </p:txBody>
      </p:sp>
    </p:spTree>
    <p:extLst>
      <p:ext uri="{BB962C8B-B14F-4D97-AF65-F5344CB8AC3E}">
        <p14:creationId xmlns:p14="http://schemas.microsoft.com/office/powerpoint/2010/main" val="81517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/>
              <a:t>Öğrenciye Görelik ilkesi</a:t>
            </a:r>
            <a:endParaRPr lang="tr-TR" sz="4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body" idx="1"/>
          </p:nvPr>
        </p:nvSpPr>
        <p:spPr>
          <a:xfrm>
            <a:off x="3546764" y="1011382"/>
            <a:ext cx="7988744" cy="1493693"/>
          </a:xfrm>
        </p:spPr>
        <p:txBody>
          <a:bodyPr>
            <a:normAutofit/>
          </a:bodyPr>
          <a:lstStyle/>
          <a:p>
            <a:pPr algn="ctr"/>
            <a:endParaRPr lang="tr-TR" sz="2800" dirty="0"/>
          </a:p>
          <a:p>
            <a:pPr algn="ctr"/>
            <a:r>
              <a:rPr lang="tr-TR" sz="2800" dirty="0" smtClean="0"/>
              <a:t>Öğrenenler, birbirlerinden </a:t>
            </a:r>
            <a:r>
              <a:rPr lang="tr-TR" sz="2800" dirty="0"/>
              <a:t>bazı açılardan farklılaşırlar ve bu farklılıklar eğitimi etkiler. </a:t>
            </a:r>
          </a:p>
          <a:p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/>
              <a:t>Bireysel farklılıkların nedenleri;</a:t>
            </a:r>
          </a:p>
          <a:p>
            <a:r>
              <a:rPr lang="tr-TR" sz="2800" dirty="0" smtClean="0"/>
              <a:t>Ebeveyn tutumları</a:t>
            </a:r>
          </a:p>
          <a:p>
            <a:r>
              <a:rPr lang="tr-TR" sz="2800" dirty="0" smtClean="0"/>
              <a:t>Ekolojik yaklaşım</a:t>
            </a:r>
          </a:p>
          <a:p>
            <a:r>
              <a:rPr lang="tr-TR" sz="2800" dirty="0" smtClean="0"/>
              <a:t>Çevresel etkiler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Bireysel farklılıkların kategorileri</a:t>
            </a:r>
          </a:p>
          <a:p>
            <a:pPr lvl="1"/>
            <a:r>
              <a:rPr lang="tr-TR" sz="2400" dirty="0" smtClean="0"/>
              <a:t>Zeka</a:t>
            </a:r>
          </a:p>
          <a:p>
            <a:pPr lvl="1"/>
            <a:r>
              <a:rPr lang="tr-TR" sz="2400" dirty="0" smtClean="0"/>
              <a:t>Öğrenme stilleri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5489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0" y="1123837"/>
            <a:ext cx="3422073" cy="4601183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/>
              <a:t>Öğrenci </a:t>
            </a:r>
            <a:r>
              <a:rPr lang="tr-TR" dirty="0" smtClean="0"/>
              <a:t>(Bireyselleştirme) </a:t>
            </a:r>
            <a:r>
              <a:rPr lang="tr-TR" sz="4000" dirty="0"/>
              <a:t>M</a:t>
            </a:r>
            <a:r>
              <a:rPr lang="tr-TR" sz="4000" dirty="0" smtClean="0"/>
              <a:t>erkezlilik</a:t>
            </a:r>
            <a:endParaRPr lang="tr-TR" sz="4000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3616036" y="864108"/>
            <a:ext cx="7568432" cy="5120640"/>
          </a:xfrm>
        </p:spPr>
        <p:txBody>
          <a:bodyPr>
            <a:normAutofit fontScale="92500"/>
          </a:bodyPr>
          <a:lstStyle/>
          <a:p>
            <a:endParaRPr lang="tr-TR" dirty="0"/>
          </a:p>
          <a:p>
            <a:r>
              <a:rPr lang="tr-TR" sz="2400" dirty="0"/>
              <a:t>Bütün öğrencileri </a:t>
            </a:r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eşit</a:t>
            </a:r>
            <a:r>
              <a:rPr lang="tr-TR" sz="2400" dirty="0"/>
              <a:t> şekilde geliştirmeye çalışırsak, normalin altındaki ve üstündeki öğrenciler önemli </a:t>
            </a:r>
            <a:r>
              <a:rPr lang="tr-TR" sz="2400" dirty="0" smtClean="0"/>
              <a:t>ölçüde zarar görebilir.</a:t>
            </a:r>
            <a:endParaRPr lang="tr-TR" sz="2400" dirty="0"/>
          </a:p>
          <a:p>
            <a:r>
              <a:rPr lang="tr-TR" sz="2400" dirty="0" smtClean="0"/>
              <a:t>Oysa;</a:t>
            </a:r>
          </a:p>
          <a:p>
            <a:r>
              <a:rPr lang="tr-TR" sz="2400" dirty="0" smtClean="0"/>
              <a:t>tek </a:t>
            </a:r>
            <a:r>
              <a:rPr lang="tr-TR" sz="2400" dirty="0"/>
              <a:t>tek öğrencilerle daha iyi ilgilenebilecek, </a:t>
            </a:r>
            <a:endParaRPr lang="tr-TR" sz="2400" dirty="0" smtClean="0"/>
          </a:p>
          <a:p>
            <a:r>
              <a:rPr lang="tr-TR" sz="2400" dirty="0" smtClean="0"/>
              <a:t>onların </a:t>
            </a:r>
            <a:r>
              <a:rPr lang="tr-TR" sz="2400" dirty="0"/>
              <a:t>bireysel çalışmalarını değerlendirebilecek şekilde yapabilirsek, </a:t>
            </a:r>
            <a:endParaRPr lang="tr-TR" sz="2400" dirty="0" smtClean="0"/>
          </a:p>
          <a:p>
            <a:r>
              <a:rPr lang="tr-TR" sz="2400" dirty="0" smtClean="0"/>
              <a:t>her </a:t>
            </a:r>
            <a:r>
              <a:rPr lang="tr-TR" sz="2400" dirty="0"/>
              <a:t>öğrenen kendi zeka, yetenek, ilgi ve çalışma temposuna göre diğer öğrencileri rahatsız etmeden </a:t>
            </a:r>
            <a:r>
              <a:rPr lang="tr-TR" sz="2400" dirty="0" smtClean="0"/>
              <a:t>kazandırabiliriz. </a:t>
            </a:r>
          </a:p>
          <a:p>
            <a:endParaRPr lang="tr-TR" sz="2400" dirty="0"/>
          </a:p>
          <a:p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Seviyeye uygunluk </a:t>
            </a:r>
          </a:p>
          <a:p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Öğretimin Bireyselleştirilmesi</a:t>
            </a:r>
            <a:endParaRPr lang="tr-TR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436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/>
              <a:t>Bilinenden </a:t>
            </a:r>
            <a:r>
              <a:rPr lang="tr-TR" sz="4000" b="1" dirty="0"/>
              <a:t>Bilinmeyene İlkesi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02182" y="864108"/>
            <a:ext cx="7582286" cy="5120640"/>
          </a:xfrm>
        </p:spPr>
        <p:txBody>
          <a:bodyPr/>
          <a:lstStyle/>
          <a:p>
            <a:endParaRPr lang="tr-TR" dirty="0"/>
          </a:p>
          <a:p>
            <a:r>
              <a:rPr lang="tr-TR" sz="2800" b="1" dirty="0"/>
              <a:t>Öğrenenin o zamana kadarki bilgi ve tecrübelerinden hareket ederek, yeni bilgi ve tecrübelerin bunlar üzerine kazandırılması</a:t>
            </a:r>
            <a:endParaRPr lang="tr-TR" sz="2800" dirty="0"/>
          </a:p>
          <a:p>
            <a:endParaRPr lang="tr-TR" sz="2800" dirty="0" smtClean="0"/>
          </a:p>
          <a:p>
            <a:r>
              <a:rPr lang="tr-TR" sz="2800" dirty="0" smtClean="0"/>
              <a:t>Yeni </a:t>
            </a:r>
            <a:r>
              <a:rPr lang="tr-TR" sz="2800" dirty="0"/>
              <a:t>bilgileri eski bilgilerle karşılaştırarak, gerektiğinde eskileri doğrulayarak geliştirmek, öğrenenin bilgi sisteminin çok daha sağlam olmasını sağlayacaktır.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594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b="1" dirty="0" smtClean="0"/>
              <a:t>Somuttan </a:t>
            </a:r>
            <a:r>
              <a:rPr lang="tr-TR" sz="4400" b="1" dirty="0"/>
              <a:t>Soyuta İlkesi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sz="2800" dirty="0"/>
              <a:t>İnsan her zaman somut olarak gördüğü, algıladığı şeyleri, onların soyut kavramlarla anlatılmasından daha kolay öğrenir. 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/>
              <a:t>Ö</a:t>
            </a:r>
            <a:r>
              <a:rPr lang="tr-TR" sz="2800" dirty="0" smtClean="0"/>
              <a:t>ğrenen </a:t>
            </a:r>
            <a:r>
              <a:rPr lang="tr-TR" sz="2800" dirty="0"/>
              <a:t>mümkünse ders konusu olan eşya ve nesnelerle doğrudan karşı karşıya getirilmeli; bu mümkün olmadığı zaman o nesne veya olayın modeli, </a:t>
            </a:r>
            <a:r>
              <a:rPr lang="tr-TR" sz="2800" dirty="0" smtClean="0"/>
              <a:t>fotoğrafı veya </a:t>
            </a:r>
            <a:r>
              <a:rPr lang="tr-TR" sz="2800" dirty="0"/>
              <a:t>başka bir simgesi gösterilmelidir.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3745169"/>
      </p:ext>
    </p:extLst>
  </p:cSld>
  <p:clrMapOvr>
    <a:masterClrMapping/>
  </p:clrMapOvr>
</p:sld>
</file>

<file path=ppt/theme/theme1.xml><?xml version="1.0" encoding="utf-8"?>
<a:theme xmlns:a="http://schemas.openxmlformats.org/drawingml/2006/main" name="Çerçeve">
  <a:themeElements>
    <a:clrScheme name="Çerçev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Çerçev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Çerçev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TM03457475[[fn=Çerçeve]]</Template>
  <TotalTime>368</TotalTime>
  <Words>867</Words>
  <Application>Microsoft Office PowerPoint</Application>
  <PresentationFormat>Geniş ekran</PresentationFormat>
  <Paragraphs>144</Paragraphs>
  <Slides>20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Calibri</vt:lpstr>
      <vt:lpstr>Corbel</vt:lpstr>
      <vt:lpstr>Wingdings 2</vt:lpstr>
      <vt:lpstr>Çerçeve</vt:lpstr>
      <vt:lpstr>Öğrenme İlkeleri  </vt:lpstr>
      <vt:lpstr>Eğiticilerin;</vt:lpstr>
      <vt:lpstr>Öğrenme İlkeleri</vt:lpstr>
      <vt:lpstr>PowerPoint Sunusu</vt:lpstr>
      <vt:lpstr>Öğrenme İlkeleri</vt:lpstr>
      <vt:lpstr>Öğrenciye Görelik ilkesi</vt:lpstr>
      <vt:lpstr>Öğrenci (Bireyselleştirme) Merkezlilik</vt:lpstr>
      <vt:lpstr>Bilinenden Bilinmeyene İlkesi</vt:lpstr>
      <vt:lpstr>Somuttan Soyuta İlkesi</vt:lpstr>
      <vt:lpstr>Yakından Uzağa İlkesi</vt:lpstr>
      <vt:lpstr>Ekonomi İlkesi</vt:lpstr>
      <vt:lpstr>Açıklık İlkesi</vt:lpstr>
      <vt:lpstr>Aktivite (öğrenen eylemi) İlkesi</vt:lpstr>
      <vt:lpstr>PowerPoint Sunusu</vt:lpstr>
      <vt:lpstr>Hayata Yakınlık İlkesi</vt:lpstr>
      <vt:lpstr>Bütünlük İlkesi</vt:lpstr>
      <vt:lpstr>Temel Öğretim ilkeleri</vt:lpstr>
      <vt:lpstr>Temel Öğretim ilkeleri</vt:lpstr>
      <vt:lpstr>Ayrıca Öğretimin Etkin Olması için;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Öğrenme İlkeleri</dc:title>
  <dc:creator>Barış SEZER</dc:creator>
  <cp:lastModifiedBy>Aslı</cp:lastModifiedBy>
  <cp:revision>37</cp:revision>
  <dcterms:created xsi:type="dcterms:W3CDTF">2021-03-07T21:18:03Z</dcterms:created>
  <dcterms:modified xsi:type="dcterms:W3CDTF">2023-10-18T07:14:34Z</dcterms:modified>
</cp:coreProperties>
</file>