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72" r:id="rId6"/>
    <p:sldId id="314" r:id="rId7"/>
    <p:sldId id="321" r:id="rId8"/>
    <p:sldId id="315" r:id="rId9"/>
    <p:sldId id="319" r:id="rId10"/>
    <p:sldId id="316" r:id="rId11"/>
    <p:sldId id="320" r:id="rId12"/>
    <p:sldId id="31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ukuki Olaylar, Fiiller ve İşlemler" id="{81F73654-583A-4105-8E4E-98FA16538C25}">
          <p14:sldIdLst>
            <p14:sldId id="328"/>
            <p14:sldId id="272"/>
            <p14:sldId id="314"/>
            <p14:sldId id="321"/>
            <p14:sldId id="315"/>
            <p14:sldId id="319"/>
            <p14:sldId id="316"/>
            <p14:sldId id="320"/>
            <p14:sldId id="3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4DA37A-FEA1-4593-9252-9C299FC545B3}" v="1" dt="2020-05-27T14:31:21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424126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7125DECB-255B-4A62-A64A-DDB6D7060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tr-TR" dirty="0"/>
              <a:t>HUKUKÎ OLAYLAR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HUKUKÎ FİİLLER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Hukuka Aykırı Fiiller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Hukuka Uygun Fiiller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ÖZEL HUKUKTA HUKUKÎ İŞLEMLER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Hukuki İşlemin Unsurları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Hukuki İşlemlerin Çeşitleri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KAMU HUKUKU İŞLEMLERİ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Yasama İşlemleri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Yargı İşlemi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Yürütme İşlemleri veya İdarî İşlemler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569B5477-69D9-41AC-A5D1-A464C0AFA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HUKUKÎ OLAYLAR FİİLLER VE İŞLEMLER</a:t>
            </a:r>
          </a:p>
        </p:txBody>
      </p:sp>
    </p:spTree>
    <p:extLst>
      <p:ext uri="{BB962C8B-B14F-4D97-AF65-F5344CB8AC3E}">
        <p14:creationId xmlns:p14="http://schemas.microsoft.com/office/powerpoint/2010/main" val="1787540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1553C47-CAE3-4B96-AFFC-6228A41FE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Dış dünyada meydana gelen olayların bazılarına kanun koyucu hüküm ve sonuç bağlamıştır. </a:t>
            </a:r>
          </a:p>
          <a:p>
            <a:r>
              <a:rPr lang="tr-TR" dirty="0"/>
              <a:t>Kanun koyucunun, kişi iradesi sonucu olup olmamasına bakılmaksızın sonuç bağladığı olaylara </a:t>
            </a:r>
            <a:r>
              <a:rPr lang="tr-TR" i="1" dirty="0"/>
              <a:t>geniş anlamda hukukî olay </a:t>
            </a:r>
            <a:r>
              <a:rPr lang="tr-TR" dirty="0"/>
              <a:t>denir.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2ECD793-3943-4AD3-B3E3-4D8974E73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HUKUKÎ OLAYLAR</a:t>
            </a:r>
          </a:p>
        </p:txBody>
      </p:sp>
    </p:spTree>
    <p:extLst>
      <p:ext uri="{BB962C8B-B14F-4D97-AF65-F5344CB8AC3E}">
        <p14:creationId xmlns:p14="http://schemas.microsoft.com/office/powerpoint/2010/main" val="179550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37E5A85-9A5A-4360-830E-DED0147C5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Kişi </a:t>
            </a:r>
            <a:r>
              <a:rPr lang="tr-TR" dirty="0"/>
              <a:t>iradesi sonucu olan ve kanun koyucunun hüküm ve sonuç bağladığı olaylar, </a:t>
            </a:r>
            <a:r>
              <a:rPr lang="tr-TR" i="1" dirty="0"/>
              <a:t>dar anlamda hukukî olay</a:t>
            </a:r>
            <a:r>
              <a:rPr lang="tr-TR" dirty="0"/>
              <a:t>dır. Bunlara hukukî fiil denir.</a:t>
            </a:r>
          </a:p>
          <a:p>
            <a:r>
              <a:rPr lang="tr-TR" dirty="0"/>
              <a:t>Hukuk düzeninin kendisine sonuç bağladığı insan davranışlarına </a:t>
            </a:r>
            <a:r>
              <a:rPr lang="tr-TR" i="1" dirty="0"/>
              <a:t>hukukî fiil </a:t>
            </a:r>
            <a:r>
              <a:rPr lang="tr-TR" dirty="0"/>
              <a:t>denir.</a:t>
            </a:r>
          </a:p>
          <a:p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DAEF3D9-CD6E-4C74-BC4A-53394EF8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HUKUKÎ OLAYLAR</a:t>
            </a:r>
          </a:p>
        </p:txBody>
      </p:sp>
    </p:spTree>
    <p:extLst>
      <p:ext uri="{BB962C8B-B14F-4D97-AF65-F5344CB8AC3E}">
        <p14:creationId xmlns:p14="http://schemas.microsoft.com/office/powerpoint/2010/main" val="356640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044ED5-80C6-419E-A1EE-C6D97EED0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Herkese veya sadece belirli kişilere genel veya özel nitelikte ödevler yükleyen bir hukuk normunun ihlal edilmesidir.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/>
              <a:t>Haksız fiil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/>
              <a:t>Akde aykırılık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A86C3600-8A72-4103-9A11-9A71D5DC0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HUKUKÎ FİİLLER</a:t>
            </a:r>
          </a:p>
        </p:txBody>
      </p:sp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A85F1537-1E56-42FC-BA09-D5B9BBBCF97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83568" y="1524000"/>
            <a:ext cx="4040188" cy="762000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chemeClr val="tx2"/>
                </a:solidFill>
              </a:rPr>
              <a:t>Hukuka Aykırı Fiiller</a:t>
            </a:r>
          </a:p>
        </p:txBody>
      </p:sp>
    </p:spTree>
    <p:extLst>
      <p:ext uri="{BB962C8B-B14F-4D97-AF65-F5344CB8AC3E}">
        <p14:creationId xmlns:p14="http://schemas.microsoft.com/office/powerpoint/2010/main" val="395950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16B93D7-22A7-4DFD-90F3-270836FBD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Hukuka Uygun Fiiller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Hukuk düzeninin uygun gördüğü, onayladığı ve hukukî sonuç bağladığı fiillerdir.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/>
              <a:t>Bilgi veya haber verme açıklamaları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/>
              <a:t>Duygu açıklamaları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/>
              <a:t>İrade veya iş ve emek açıklamaları</a:t>
            </a:r>
          </a:p>
          <a:p>
            <a:pPr marL="880110" lvl="1" indent="-514350">
              <a:buFont typeface="+mj-lt"/>
              <a:buAutoNum type="romanLcPeriod"/>
            </a:pPr>
            <a:r>
              <a:rPr lang="tr-TR" dirty="0"/>
              <a:t>Hukukî işlemler</a:t>
            </a:r>
          </a:p>
          <a:p>
            <a:pPr marL="880110" lvl="1" indent="-514350">
              <a:buFont typeface="+mj-lt"/>
              <a:buAutoNum type="romanLcPeriod"/>
            </a:pPr>
            <a:r>
              <a:rPr lang="tr-TR" dirty="0"/>
              <a:t>Hukukî işlem benzeri fiiller</a:t>
            </a:r>
          </a:p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endParaRPr lang="tr-TR" b="1" dirty="0">
              <a:solidFill>
                <a:srgbClr val="FEFAC9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5B0B8388-EA7E-4767-8CBE-08B5EC97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HUKUKÎ FİİLLER</a:t>
            </a:r>
          </a:p>
        </p:txBody>
      </p:sp>
    </p:spTree>
    <p:extLst>
      <p:ext uri="{BB962C8B-B14F-4D97-AF65-F5344CB8AC3E}">
        <p14:creationId xmlns:p14="http://schemas.microsoft.com/office/powerpoint/2010/main" val="3836809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2E9CF9-330C-4D22-9493-E5F458F8F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Hukuki İşlemin Unsurları</a:t>
            </a:r>
            <a:endParaRPr lang="tr-TR" dirty="0"/>
          </a:p>
          <a:p>
            <a:endParaRPr lang="tr-TR" dirty="0"/>
          </a:p>
          <a:p>
            <a:r>
              <a:rPr lang="tr-TR" dirty="0"/>
              <a:t>Hukukun, insan davranışına, onun iradesine uygun sonucu bağlaması halinde hukukî işlem söz konusu olur.</a:t>
            </a:r>
          </a:p>
          <a:p>
            <a:r>
              <a:rPr lang="tr-TR" dirty="0"/>
              <a:t>İrade açıklaması</a:t>
            </a:r>
          </a:p>
          <a:p>
            <a:r>
              <a:rPr lang="tr-TR" dirty="0"/>
              <a:t>Hukukî sonuç</a:t>
            </a:r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E821164F-A7AA-43CC-9A92-5C656355C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ÖZEL HUKUKTA HUKUKÎ İŞLEMLER</a:t>
            </a:r>
          </a:p>
        </p:txBody>
      </p:sp>
    </p:spTree>
    <p:extLst>
      <p:ext uri="{BB962C8B-B14F-4D97-AF65-F5344CB8AC3E}">
        <p14:creationId xmlns:p14="http://schemas.microsoft.com/office/powerpoint/2010/main" val="329613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D5F3389A-E6DA-44F0-8C29-3F5062602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Hukuki İşlemlerin Çeşitleri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Tek taraflı – Çok taraflı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Sağlararası</a:t>
            </a:r>
            <a:r>
              <a:rPr lang="tr-TR" dirty="0"/>
              <a:t> – Ölüme bağlı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İvazlı – İvazsız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Taahhüt – Tasarruf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Sebebe bağlı – Sebebe bağlı olmayan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EF96C00-00DD-418E-86BA-64A1423D7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ÖZEL HUKUKTA HUKUKÎ İŞLEMLER</a:t>
            </a:r>
          </a:p>
        </p:txBody>
      </p:sp>
    </p:spTree>
    <p:extLst>
      <p:ext uri="{BB962C8B-B14F-4D97-AF65-F5344CB8AC3E}">
        <p14:creationId xmlns:p14="http://schemas.microsoft.com/office/powerpoint/2010/main" val="3770502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1761BC77-36BB-4C17-9F77-220E91B37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rmAutofit lnSpcReduction="10000"/>
          </a:bodyPr>
          <a:lstStyle/>
          <a:p>
            <a:pPr marL="937260" lvl="1" indent="-571500">
              <a:buFont typeface="+mj-lt"/>
              <a:buAutoNum type="alphaUcPeriod"/>
            </a:pPr>
            <a:r>
              <a:rPr lang="tr-TR" dirty="0">
                <a:solidFill>
                  <a:schemeClr val="tx1"/>
                </a:solidFill>
              </a:rPr>
              <a:t>YASAMA İŞLEMLERİ</a:t>
            </a:r>
          </a:p>
          <a:p>
            <a:pPr marL="731520" lvl="2" indent="0">
              <a:buNone/>
            </a:pPr>
            <a:r>
              <a:rPr lang="tr-TR" dirty="0">
                <a:solidFill>
                  <a:schemeClr val="tx2"/>
                </a:solidFill>
              </a:rPr>
              <a:t>TBMM’ </a:t>
            </a:r>
            <a:r>
              <a:rPr lang="tr-TR" dirty="0" err="1">
                <a:solidFill>
                  <a:schemeClr val="tx2"/>
                </a:solidFill>
              </a:rPr>
              <a:t>nin</a:t>
            </a:r>
            <a:r>
              <a:rPr lang="tr-TR" dirty="0">
                <a:solidFill>
                  <a:schemeClr val="tx2"/>
                </a:solidFill>
              </a:rPr>
              <a:t> hukukî sonuca yönelik irade açıklamasıdır.</a:t>
            </a:r>
          </a:p>
          <a:p>
            <a:pPr marL="1074420" lvl="2" indent="-342900"/>
            <a:r>
              <a:rPr lang="tr-TR" dirty="0">
                <a:solidFill>
                  <a:schemeClr val="tx2"/>
                </a:solidFill>
              </a:rPr>
              <a:t>Kanun</a:t>
            </a:r>
          </a:p>
          <a:p>
            <a:pPr marL="1074420" lvl="2" indent="-342900"/>
            <a:r>
              <a:rPr lang="tr-TR" dirty="0">
                <a:solidFill>
                  <a:schemeClr val="tx2"/>
                </a:solidFill>
              </a:rPr>
              <a:t>Parlamento kararı</a:t>
            </a:r>
          </a:p>
          <a:p>
            <a:pPr marL="937260" lvl="1" indent="-571500">
              <a:buFont typeface="+mj-lt"/>
              <a:buAutoNum type="alphaUcPeriod"/>
            </a:pPr>
            <a:endParaRPr lang="tr-TR" dirty="0">
              <a:solidFill>
                <a:schemeClr val="tx1"/>
              </a:solidFill>
            </a:endParaRPr>
          </a:p>
          <a:p>
            <a:pPr marL="937260" lvl="1" indent="-571500">
              <a:buFont typeface="+mj-lt"/>
              <a:buAutoNum type="alphaUcPeriod"/>
            </a:pPr>
            <a:r>
              <a:rPr lang="tr-TR" dirty="0">
                <a:solidFill>
                  <a:schemeClr val="tx1"/>
                </a:solidFill>
              </a:rPr>
              <a:t>YARGI İŞLEMİ</a:t>
            </a:r>
          </a:p>
          <a:p>
            <a:pPr marL="731520" lvl="2" indent="0">
              <a:buNone/>
            </a:pPr>
            <a:r>
              <a:rPr lang="tr-TR" dirty="0">
                <a:solidFill>
                  <a:schemeClr val="tx2"/>
                </a:solidFill>
              </a:rPr>
              <a:t>Bağımsız mahkemelerin kesin hüküm oluşturan kararlarıdır.</a:t>
            </a:r>
          </a:p>
          <a:p>
            <a:pPr marL="937260" lvl="1" indent="-571500">
              <a:buFont typeface="+mj-lt"/>
              <a:buAutoNum type="alphaUcPeriod"/>
            </a:pPr>
            <a:endParaRPr lang="tr-TR" dirty="0">
              <a:solidFill>
                <a:schemeClr val="tx1"/>
              </a:solidFill>
            </a:endParaRPr>
          </a:p>
          <a:p>
            <a:pPr marL="937260" lvl="1" indent="-571500">
              <a:buFont typeface="+mj-lt"/>
              <a:buAutoNum type="alphaUcPeriod"/>
            </a:pPr>
            <a:r>
              <a:rPr lang="tr-TR" dirty="0">
                <a:solidFill>
                  <a:schemeClr val="tx1"/>
                </a:solidFill>
              </a:rPr>
              <a:t>YÜRÜTME İŞLEMLERİ VEYA İDARÎ İŞLEMLER</a:t>
            </a:r>
          </a:p>
          <a:p>
            <a:pPr marL="1303020" lvl="2" indent="-57150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Tek yanlı idarî işlemler</a:t>
            </a:r>
          </a:p>
          <a:p>
            <a:pPr marL="1577340" lvl="3" indent="-571500">
              <a:buFont typeface="+mj-lt"/>
              <a:buAutoNum type="alphaLcPeriod"/>
            </a:pPr>
            <a:r>
              <a:rPr lang="tr-TR" dirty="0">
                <a:solidFill>
                  <a:schemeClr val="tx2"/>
                </a:solidFill>
              </a:rPr>
              <a:t>Bireysel işlemler (İdarî kararlar)</a:t>
            </a:r>
          </a:p>
          <a:p>
            <a:pPr marL="1577340" lvl="3" indent="-571500">
              <a:buFont typeface="+mj-lt"/>
              <a:buAutoNum type="alphaLcPeriod"/>
            </a:pPr>
            <a:r>
              <a:rPr lang="tr-TR" dirty="0">
                <a:solidFill>
                  <a:schemeClr val="tx2"/>
                </a:solidFill>
              </a:rPr>
              <a:t>Düzenleyici işlemler (CB kararnameleri ve Yönetmelikler)</a:t>
            </a:r>
          </a:p>
          <a:p>
            <a:pPr marL="1303020" lvl="2" indent="-57150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İki yanlı idarî işlemler (İdarî sözleşmeler)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6439E4D-9FA9-4610-A2DD-01EAF2C7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KAMU HUKUKU İŞLEMLERİ</a:t>
            </a:r>
          </a:p>
        </p:txBody>
      </p:sp>
    </p:spTree>
    <p:extLst>
      <p:ext uri="{BB962C8B-B14F-4D97-AF65-F5344CB8AC3E}">
        <p14:creationId xmlns:p14="http://schemas.microsoft.com/office/powerpoint/2010/main" val="1963021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DBB5B5-2976-4AF7-A970-8E28388C2D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941F42-A4C8-448E-9E59-1E0E73F567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D69C1C-6C88-4261-8748-E781B0DC2F7D}">
  <ds:schemaRefs>
    <ds:schemaRef ds:uri="http://purl.org/dc/terms/"/>
    <ds:schemaRef ds:uri="http://schemas.microsoft.com/office/2006/documentManagement/types"/>
    <ds:schemaRef ds:uri="560ef61b-03e2-46a8-aeae-79f8a710d1e9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286</Words>
  <Application>Microsoft Office PowerPoint</Application>
  <PresentationFormat>Ekran Gösterisi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HUKUKÎ OLAYLAR FİİLLER VE İŞLEMLER</vt:lpstr>
      <vt:lpstr>HUKUKÎ OLAYLAR</vt:lpstr>
      <vt:lpstr>HUKUKÎ OLAYLAR</vt:lpstr>
      <vt:lpstr>HUKUKÎ FİİLLER</vt:lpstr>
      <vt:lpstr>HUKUKÎ FİİLLER</vt:lpstr>
      <vt:lpstr>ÖZEL HUKUKTA HUKUKÎ İŞLEMLER</vt:lpstr>
      <vt:lpstr>ÖZEL HUKUKTA HUKUKÎ İŞLEMLER</vt:lpstr>
      <vt:lpstr>KAMU HUKUKU İŞLEMLERİ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2020-04-02T12:19:32Z</dcterms:created>
  <dcterms:modified xsi:type="dcterms:W3CDTF">2020-05-27T14:31:22Z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