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70" r:id="rId4"/>
    <p:sldId id="271" r:id="rId5"/>
    <p:sldId id="272" r:id="rId6"/>
    <p:sldId id="273" r:id="rId7"/>
    <p:sldId id="274" r:id="rId8"/>
    <p:sldId id="276" r:id="rId9"/>
    <p:sldId id="275" r:id="rId10"/>
    <p:sldId id="278" r:id="rId11"/>
    <p:sldId id="277" r:id="rId12"/>
    <p:sldId id="279"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56"/>
    <p:restoredTop sz="94681"/>
  </p:normalViewPr>
  <p:slideViewPr>
    <p:cSldViewPr snapToGrid="0" snapToObjects="1">
      <p:cViewPr varScale="1">
        <p:scale>
          <a:sx n="64" d="100"/>
          <a:sy n="64" d="100"/>
        </p:scale>
        <p:origin x="5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btecer@ankara.edu.tr" TargetMode="External"/><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0A9224-C5F2-3F43-956A-7A52B05D1FE3}"/>
              </a:ext>
            </a:extLst>
          </p:cNvPr>
          <p:cNvSpPr>
            <a:spLocks noGrp="1"/>
          </p:cNvSpPr>
          <p:nvPr>
            <p:ph type="ctrTitle"/>
          </p:nvPr>
        </p:nvSpPr>
        <p:spPr>
          <a:xfrm>
            <a:off x="1836978" y="2223009"/>
            <a:ext cx="8679915" cy="1748729"/>
          </a:xfrm>
        </p:spPr>
        <p:txBody>
          <a:bodyPr/>
          <a:lstStyle/>
          <a:p>
            <a:r>
              <a:rPr lang="tr-TR" dirty="0">
                <a:latin typeface="+mn-lt"/>
              </a:rPr>
              <a:t>GIDA MİKROBİYOLOJİSİ</a:t>
            </a:r>
          </a:p>
        </p:txBody>
      </p:sp>
      <p:sp>
        <p:nvSpPr>
          <p:cNvPr id="3" name="Alt Başlık 2">
            <a:extLst>
              <a:ext uri="{FF2B5EF4-FFF2-40B4-BE49-F238E27FC236}">
                <a16:creationId xmlns:a16="http://schemas.microsoft.com/office/drawing/2014/main" id="{4D10820E-DE30-4E45-AC89-83B4E883FAF9}"/>
              </a:ext>
            </a:extLst>
          </p:cNvPr>
          <p:cNvSpPr>
            <a:spLocks noGrp="1"/>
          </p:cNvSpPr>
          <p:nvPr>
            <p:ph type="subTitle" idx="1"/>
          </p:nvPr>
        </p:nvSpPr>
        <p:spPr>
          <a:xfrm>
            <a:off x="1762479" y="2320804"/>
            <a:ext cx="8673427" cy="1322587"/>
          </a:xfrm>
        </p:spPr>
        <p:txBody>
          <a:bodyPr>
            <a:normAutofit/>
          </a:bodyPr>
          <a:lstStyle/>
          <a:p>
            <a:r>
              <a:rPr lang="tr-TR" dirty="0"/>
              <a:t>ANKARA ÜNİVERSİTESİ</a:t>
            </a:r>
          </a:p>
          <a:p>
            <a:r>
              <a:rPr lang="tr-TR" dirty="0"/>
              <a:t>KALECİK MESLEK YÜKSEKOKULU</a:t>
            </a:r>
          </a:p>
        </p:txBody>
      </p:sp>
      <p:pic>
        <p:nvPicPr>
          <p:cNvPr id="5" name="Resim 4">
            <a:extLst>
              <a:ext uri="{FF2B5EF4-FFF2-40B4-BE49-F238E27FC236}">
                <a16:creationId xmlns:a16="http://schemas.microsoft.com/office/drawing/2014/main" id="{458212E1-A95E-4A45-A18B-E1B8E56F6364}"/>
              </a:ext>
            </a:extLst>
          </p:cNvPr>
          <p:cNvPicPr>
            <a:picLocks noChangeAspect="1"/>
          </p:cNvPicPr>
          <p:nvPr/>
        </p:nvPicPr>
        <p:blipFill>
          <a:blip r:embed="rId2"/>
          <a:stretch>
            <a:fillRect/>
          </a:stretch>
        </p:blipFill>
        <p:spPr>
          <a:xfrm>
            <a:off x="0" y="5319132"/>
            <a:ext cx="2347387" cy="1515402"/>
          </a:xfrm>
          <a:prstGeom prst="rect">
            <a:avLst/>
          </a:prstGeom>
        </p:spPr>
      </p:pic>
      <p:pic>
        <p:nvPicPr>
          <p:cNvPr id="6" name="Resim 5">
            <a:extLst>
              <a:ext uri="{FF2B5EF4-FFF2-40B4-BE49-F238E27FC236}">
                <a16:creationId xmlns:a16="http://schemas.microsoft.com/office/drawing/2014/main" id="{E0FA8D5D-6A9E-1440-9379-0934D6B552F6}"/>
              </a:ext>
            </a:extLst>
          </p:cNvPr>
          <p:cNvPicPr>
            <a:picLocks noChangeAspect="1"/>
          </p:cNvPicPr>
          <p:nvPr/>
        </p:nvPicPr>
        <p:blipFill>
          <a:blip r:embed="rId2"/>
          <a:stretch>
            <a:fillRect/>
          </a:stretch>
        </p:blipFill>
        <p:spPr>
          <a:xfrm>
            <a:off x="10520848" y="7643"/>
            <a:ext cx="1671151" cy="1174386"/>
          </a:xfrm>
          <a:prstGeom prst="rect">
            <a:avLst/>
          </a:prstGeom>
        </p:spPr>
      </p:pic>
      <p:sp>
        <p:nvSpPr>
          <p:cNvPr id="7" name="Dikdörtgen 6">
            <a:extLst>
              <a:ext uri="{FF2B5EF4-FFF2-40B4-BE49-F238E27FC236}">
                <a16:creationId xmlns:a16="http://schemas.microsoft.com/office/drawing/2014/main" id="{6848B03F-8D95-5E4D-AE2E-417EC11F17CB}"/>
              </a:ext>
            </a:extLst>
          </p:cNvPr>
          <p:cNvSpPr/>
          <p:nvPr/>
        </p:nvSpPr>
        <p:spPr>
          <a:xfrm>
            <a:off x="3621398" y="4366387"/>
            <a:ext cx="4955587" cy="646331"/>
          </a:xfrm>
          <a:prstGeom prst="rect">
            <a:avLst/>
          </a:prstGeom>
        </p:spPr>
        <p:txBody>
          <a:bodyPr wrap="none">
            <a:spAutoFit/>
          </a:bodyPr>
          <a:lstStyle/>
          <a:p>
            <a:r>
              <a:rPr lang="tr-TR" dirty="0"/>
              <a:t>ÖĞRETİM GÖREVLİSİ NİLGÜN BAŞAK TECER</a:t>
            </a:r>
          </a:p>
          <a:p>
            <a:pPr algn="ctr"/>
            <a:r>
              <a:rPr lang="tr-TR" dirty="0">
                <a:solidFill>
                  <a:schemeClr val="bg2">
                    <a:lumMod val="50000"/>
                  </a:schemeClr>
                </a:solidFill>
                <a:hlinkClick r:id="rId3">
                  <a:extLst>
                    <a:ext uri="{A12FA001-AC4F-418D-AE19-62706E023703}">
                      <ahyp:hlinkClr xmlns:ahyp="http://schemas.microsoft.com/office/drawing/2018/hyperlinkcolor" val="tx"/>
                    </a:ext>
                  </a:extLst>
                </a:hlinkClick>
              </a:rPr>
              <a:t>nbtecer@ankara.edu.tr</a:t>
            </a:r>
            <a:endParaRPr lang="tr-TR" dirty="0">
              <a:solidFill>
                <a:schemeClr val="bg2">
                  <a:lumMod val="50000"/>
                </a:schemeClr>
              </a:solidFill>
            </a:endParaRPr>
          </a:p>
        </p:txBody>
      </p:sp>
    </p:spTree>
    <p:extLst>
      <p:ext uri="{BB962C8B-B14F-4D97-AF65-F5344CB8AC3E}">
        <p14:creationId xmlns:p14="http://schemas.microsoft.com/office/powerpoint/2010/main" val="1855652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746057" y="2693661"/>
            <a:ext cx="7101388" cy="5984900"/>
          </a:xfrm>
        </p:spPr>
        <p:txBody>
          <a:bodyPr>
            <a:normAutofit/>
          </a:bodyPr>
          <a:lstStyle/>
          <a:p>
            <a:pPr marL="0" indent="0">
              <a:buNone/>
            </a:pPr>
            <a:r>
              <a:rPr lang="tr-TR" sz="1600" b="1" dirty="0"/>
              <a:t>BAKTERİLER</a:t>
            </a:r>
          </a:p>
          <a:p>
            <a:pPr marL="0" indent="0">
              <a:buNone/>
            </a:pPr>
            <a:r>
              <a:rPr lang="tr-TR" sz="1600" u="sng" dirty="0"/>
              <a:t>COXİELLA</a:t>
            </a:r>
            <a:endParaRPr lang="tr-TR" sz="1600" dirty="0"/>
          </a:p>
          <a:p>
            <a:pPr algn="just"/>
            <a:r>
              <a:rPr lang="tr-TR" sz="1600" i="1" dirty="0">
                <a:latin typeface="Arial" panose="020B0604020202020204" pitchFamily="34" charset="0"/>
                <a:cs typeface="Arial" panose="020B0604020202020204" pitchFamily="34" charset="0"/>
              </a:rPr>
              <a:t>RİKETSİA</a:t>
            </a:r>
            <a:r>
              <a:rPr lang="tr-TR" sz="1600" dirty="0">
                <a:latin typeface="Arial" panose="020B0604020202020204" pitchFamily="34" charset="0"/>
                <a:cs typeface="Arial" panose="020B0604020202020204" pitchFamily="34" charset="0"/>
              </a:rPr>
              <a:t> GRUBUNDAKİ BU BAKTERİLER GIDALARDA BİR BOZULMAYA NEDEN OLMAMAKLA BERABER ÖZELLİKLE SÜT ARACILIĞIYLA İNSANLARA BULAŞARAK Q-ATEŞİNE NEDEN OLMAKTADIR. </a:t>
            </a:r>
          </a:p>
          <a:p>
            <a:pPr algn="just"/>
            <a:r>
              <a:rPr lang="tr-TR" sz="1600" dirty="0">
                <a:latin typeface="Arial" panose="020B0604020202020204" pitchFamily="34" charset="0"/>
                <a:cs typeface="Arial" panose="020B0604020202020204" pitchFamily="34" charset="0"/>
              </a:rPr>
              <a:t>BU BAKTERİLER SIĞIR, KOYUN VE KEÇİ GİBİ HAYVANLARIN BAĞIRSAK SİSTEMLERİNDE VE DIŞKILARINDA BULUNUR. AYRICA KEDİLER DE BU BAKTERİNİN TAŞIYICISIDIRLAR. </a:t>
            </a:r>
          </a:p>
          <a:p>
            <a:pPr algn="just"/>
            <a:r>
              <a:rPr lang="tr-TR" sz="1600" dirty="0">
                <a:latin typeface="Arial" panose="020B0604020202020204" pitchFamily="34" charset="0"/>
                <a:cs typeface="Arial" panose="020B0604020202020204" pitchFamily="34" charset="0"/>
              </a:rPr>
              <a:t>EN ÖNEMLİ TÜRÜ </a:t>
            </a:r>
            <a:r>
              <a:rPr lang="tr-TR" sz="1600" i="1" dirty="0">
                <a:latin typeface="Arial" panose="020B0604020202020204" pitchFamily="34" charset="0"/>
                <a:cs typeface="Arial" panose="020B0604020202020204" pitchFamily="34" charset="0"/>
              </a:rPr>
              <a:t>COXİELLA BURNETTİ</a:t>
            </a:r>
            <a:r>
              <a:rPr lang="tr-TR" sz="1600" dirty="0">
                <a:latin typeface="Arial" panose="020B0604020202020204" pitchFamily="34" charset="0"/>
                <a:cs typeface="Arial" panose="020B0604020202020204" pitchFamily="34" charset="0"/>
              </a:rPr>
              <a:t>’DİR. ÇİĞ SÜTTE BULUNAN PATOJEN BAKTERİLER İÇİNDE ISIYA EN DİRENÇLİ OLAN </a:t>
            </a:r>
            <a:r>
              <a:rPr lang="tr-TR" sz="1600" i="1" dirty="0">
                <a:latin typeface="Arial" panose="020B0604020202020204" pitchFamily="34" charset="0"/>
                <a:cs typeface="Arial" panose="020B0604020202020204" pitchFamily="34" charset="0"/>
              </a:rPr>
              <a:t>COXİELLA BURNETTİ </a:t>
            </a:r>
            <a:r>
              <a:rPr lang="tr-TR" sz="1600" dirty="0">
                <a:latin typeface="Arial" panose="020B0604020202020204" pitchFamily="34" charset="0"/>
                <a:cs typeface="Arial" panose="020B0604020202020204" pitchFamily="34" charset="0"/>
              </a:rPr>
              <a:t>OLDUĞU İÇİN ISIL İŞLEM NORMU BU BAKTERİYE GÖRE BELİRLENİR. </a:t>
            </a:r>
          </a:p>
          <a:p>
            <a:pPr algn="just"/>
            <a:r>
              <a:rPr lang="tr-TR" sz="1600" dirty="0">
                <a:latin typeface="Arial" panose="020B0604020202020204" pitchFamily="34" charset="0"/>
                <a:cs typeface="Arial" panose="020B0604020202020204" pitchFamily="34" charset="0"/>
              </a:rPr>
              <a:t>ET PAKETLEME VE ÇİĞ ETLE UĞRAŞANLARDA BU MİKROORGANİZMA İLE BULAŞMA OLASILIĞI YÜKSEKTİR. </a:t>
            </a:r>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841593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746057" y="2693661"/>
            <a:ext cx="7101388" cy="5984900"/>
          </a:xfrm>
        </p:spPr>
        <p:txBody>
          <a:bodyPr>
            <a:normAutofit/>
          </a:bodyPr>
          <a:lstStyle/>
          <a:p>
            <a:pPr marL="0" indent="0">
              <a:buNone/>
            </a:pPr>
            <a:r>
              <a:rPr lang="tr-TR" sz="1600" b="1" dirty="0"/>
              <a:t>BAKTERİLER</a:t>
            </a:r>
          </a:p>
          <a:p>
            <a:pPr marL="0" indent="0">
              <a:buNone/>
            </a:pPr>
            <a:r>
              <a:rPr lang="tr-TR" sz="1600" u="sng" dirty="0"/>
              <a:t>ESCHERİCHİA</a:t>
            </a:r>
          </a:p>
          <a:p>
            <a:r>
              <a:rPr lang="tr-TR" sz="1600" dirty="0">
                <a:latin typeface="Arial" panose="020B0604020202020204" pitchFamily="34" charset="0"/>
                <a:cs typeface="Arial" panose="020B0604020202020204" pitchFamily="34" charset="0"/>
              </a:rPr>
              <a:t>GRAM (-) </a:t>
            </a:r>
          </a:p>
          <a:p>
            <a:r>
              <a:rPr lang="tr-TR" sz="1600" dirty="0">
                <a:latin typeface="Arial" panose="020B0604020202020204" pitchFamily="34" charset="0"/>
                <a:cs typeface="Arial" panose="020B0604020202020204" pitchFamily="34" charset="0"/>
              </a:rPr>
              <a:t>KISA ÇUBUK ŞEKLİNDE</a:t>
            </a:r>
          </a:p>
          <a:p>
            <a:r>
              <a:rPr lang="tr-TR" sz="1600" dirty="0">
                <a:latin typeface="Arial" panose="020B0604020202020204" pitchFamily="34" charset="0"/>
                <a:cs typeface="Arial" panose="020B0604020202020204" pitchFamily="34" charset="0"/>
              </a:rPr>
              <a:t>İNSAN VE HAYVANLARIN BAĞIRSAK SİSTEMLERİNDE YAŞARLAR </a:t>
            </a:r>
          </a:p>
          <a:p>
            <a:r>
              <a:rPr lang="tr-TR" sz="1600" dirty="0">
                <a:latin typeface="Arial" panose="020B0604020202020204" pitchFamily="34" charset="0"/>
                <a:cs typeface="Arial" panose="020B0604020202020204" pitchFamily="34" charset="0"/>
              </a:rPr>
              <a:t>SU, TOPRAK VE GIDALARA BULAŞIRLAR.</a:t>
            </a:r>
          </a:p>
          <a:p>
            <a:r>
              <a:rPr lang="tr-TR" sz="1600" dirty="0">
                <a:latin typeface="Arial" panose="020B0604020202020204" pitchFamily="34" charset="0"/>
                <a:cs typeface="Arial" panose="020B0604020202020204" pitchFamily="34" charset="0"/>
              </a:rPr>
              <a:t>GIDALARDA BULUNMASINA KESİNLİKLE İZİN VERİLMEZ. </a:t>
            </a:r>
          </a:p>
          <a:p>
            <a:r>
              <a:rPr lang="tr-TR" sz="1600" dirty="0">
                <a:latin typeface="Arial" panose="020B0604020202020204" pitchFamily="34" charset="0"/>
                <a:cs typeface="Arial" panose="020B0604020202020204" pitchFamily="34" charset="0"/>
              </a:rPr>
              <a:t>PATOJENİK OLAN SUŞLARI ÇOK ÇEŞİTLİ HASTALIKLARA NEDEN OLABİLİR. </a:t>
            </a:r>
          </a:p>
          <a:p>
            <a:pPr marL="0" indent="0">
              <a:buNone/>
            </a:pPr>
            <a:endParaRPr lang="tr-TR" sz="1600"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987775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527395" y="1898531"/>
            <a:ext cx="7101388" cy="5984900"/>
          </a:xfrm>
        </p:spPr>
        <p:txBody>
          <a:bodyPr>
            <a:normAutofit fontScale="70000" lnSpcReduction="20000"/>
          </a:bodyPr>
          <a:lstStyle/>
          <a:p>
            <a:pPr marL="0" indent="0" algn="just">
              <a:buNone/>
            </a:pPr>
            <a:r>
              <a:rPr lang="tr-TR" b="1" i="1" u="dbl" dirty="0">
                <a:latin typeface="Arial" panose="020B0604020202020204" pitchFamily="34" charset="0"/>
                <a:cs typeface="Arial" panose="020B0604020202020204" pitchFamily="34" charset="0"/>
              </a:rPr>
              <a:t>KOLİFORM BAKTERİLER</a:t>
            </a:r>
            <a:endParaRPr lang="tr-TR" dirty="0">
              <a:latin typeface="Arial" panose="020B0604020202020204" pitchFamily="34" charset="0"/>
              <a:cs typeface="Arial" panose="020B0604020202020204" pitchFamily="34" charset="0"/>
            </a:endParaRPr>
          </a:p>
          <a:p>
            <a:pPr lvl="0" algn="just"/>
            <a:r>
              <a:rPr lang="tr-TR" i="1" dirty="0">
                <a:latin typeface="Arial" panose="020B0604020202020204" pitchFamily="34" charset="0"/>
                <a:cs typeface="Arial" panose="020B0604020202020204" pitchFamily="34" charset="0"/>
              </a:rPr>
              <a:t>ESCHERİCHİA, ENTEROBACTER, KLEBSİELLA, CİTROBACTER</a:t>
            </a:r>
            <a:endParaRPr lang="tr-TR" dirty="0">
              <a:latin typeface="Arial" panose="020B0604020202020204" pitchFamily="34" charset="0"/>
              <a:cs typeface="Arial" panose="020B0604020202020204" pitchFamily="34" charset="0"/>
            </a:endParaRPr>
          </a:p>
          <a:p>
            <a:pPr lvl="0" algn="just"/>
            <a:r>
              <a:rPr lang="tr-TR" dirty="0">
                <a:latin typeface="Arial" panose="020B0604020202020204" pitchFamily="34" charset="0"/>
                <a:cs typeface="Arial" panose="020B0604020202020204" pitchFamily="34" charset="0"/>
              </a:rPr>
              <a:t>35-37°C’DE ASİT VE GAZ ÜRETEREK LAKTOZU FERMENTE EDEN, </a:t>
            </a:r>
          </a:p>
          <a:p>
            <a:pPr lvl="0" algn="just"/>
            <a:r>
              <a:rPr lang="tr-TR" dirty="0">
                <a:latin typeface="Arial" panose="020B0604020202020204" pitchFamily="34" charset="0"/>
                <a:cs typeface="Arial" panose="020B0604020202020204" pitchFamily="34" charset="0"/>
              </a:rPr>
              <a:t>GRAM NEGATİF, </a:t>
            </a:r>
          </a:p>
          <a:p>
            <a:pPr lvl="0" algn="just"/>
            <a:r>
              <a:rPr lang="tr-TR" dirty="0">
                <a:latin typeface="Arial" panose="020B0604020202020204" pitchFamily="34" charset="0"/>
                <a:cs typeface="Arial" panose="020B0604020202020204" pitchFamily="34" charset="0"/>
              </a:rPr>
              <a:t>ÇUBUK ŞEKLİNDE, </a:t>
            </a:r>
          </a:p>
          <a:p>
            <a:pPr lvl="0" algn="just"/>
            <a:r>
              <a:rPr lang="tr-TR" dirty="0">
                <a:latin typeface="Arial" panose="020B0604020202020204" pitchFamily="34" charset="0"/>
                <a:cs typeface="Arial" panose="020B0604020202020204" pitchFamily="34" charset="0"/>
              </a:rPr>
              <a:t>FAKÜLTATİF ANAEROBİK, </a:t>
            </a:r>
          </a:p>
          <a:p>
            <a:pPr lvl="0" algn="just"/>
            <a:r>
              <a:rPr lang="tr-TR" dirty="0">
                <a:latin typeface="Arial" panose="020B0604020202020204" pitchFamily="34" charset="0"/>
                <a:cs typeface="Arial" panose="020B0604020202020204" pitchFamily="34" charset="0"/>
              </a:rPr>
              <a:t>BAĞIRSAK KÖKENLİ BAKTERİLERDİR.</a:t>
            </a:r>
          </a:p>
          <a:p>
            <a:pPr lvl="0" algn="just"/>
            <a:r>
              <a:rPr lang="tr-TR" dirty="0">
                <a:latin typeface="Arial" panose="020B0604020202020204" pitchFamily="34" charset="0"/>
                <a:cs typeface="Arial" panose="020B0604020202020204" pitchFamily="34" charset="0"/>
              </a:rPr>
              <a:t>KOLİFORM BAKTERİLER, GIDALARDA VE SUDA HİJYENİK KALİTEYİ BELİRLEMEK İÇİN KULLANILAN BAKTERİYEL İNDİKATÖRLERDİR. </a:t>
            </a:r>
          </a:p>
          <a:p>
            <a:pPr lvl="0" algn="just"/>
            <a:r>
              <a:rPr lang="tr-TR" dirty="0">
                <a:latin typeface="Arial" panose="020B0604020202020204" pitchFamily="34" charset="0"/>
                <a:cs typeface="Arial" panose="020B0604020202020204" pitchFamily="34" charset="0"/>
              </a:rPr>
              <a:t>HASTALIĞA NEDEN OLMAZLAR. </a:t>
            </a:r>
          </a:p>
          <a:p>
            <a:pPr lvl="0" algn="just"/>
            <a:r>
              <a:rPr lang="tr-TR" dirty="0">
                <a:latin typeface="Arial" panose="020B0604020202020204" pitchFamily="34" charset="0"/>
                <a:cs typeface="Arial" panose="020B0604020202020204" pitchFamily="34" charset="0"/>
              </a:rPr>
              <a:t>SPOR OLUŞTURMAZLAR. </a:t>
            </a:r>
          </a:p>
          <a:p>
            <a:pPr lvl="0" algn="just"/>
            <a:r>
              <a:rPr lang="tr-TR" dirty="0">
                <a:latin typeface="Arial" panose="020B0604020202020204" pitchFamily="34" charset="0"/>
                <a:cs typeface="Arial" panose="020B0604020202020204" pitchFamily="34" charset="0"/>
              </a:rPr>
              <a:t>EKİMLE ÜRETMEK KOLAYDIR.</a:t>
            </a:r>
          </a:p>
          <a:p>
            <a:pPr lvl="0" algn="just"/>
            <a:r>
              <a:rPr lang="tr-TR" dirty="0">
                <a:latin typeface="Arial" panose="020B0604020202020204" pitchFamily="34" charset="0"/>
                <a:cs typeface="Arial" panose="020B0604020202020204" pitchFamily="34" charset="0"/>
              </a:rPr>
              <a:t>VARLIKLARI DİĞER PATOJENİK BAKTERİLERİN VAR OLABİLECEĞİNİ İŞARET EDER.</a:t>
            </a:r>
          </a:p>
          <a:p>
            <a:pPr algn="just"/>
            <a:r>
              <a:rPr lang="tr-TR" dirty="0">
                <a:latin typeface="Arial" panose="020B0604020202020204" pitchFamily="34" charset="0"/>
                <a:cs typeface="Arial" panose="020B0604020202020204" pitchFamily="34" charset="0"/>
              </a:rPr>
              <a:t>GIDA MİKROBİYOLOJİSİ AÇISINDAN KOLİFORM GRUP BAKTERİLER DENİLDİĞİNDE </a:t>
            </a:r>
            <a:r>
              <a:rPr lang="tr-TR" i="1" dirty="0">
                <a:latin typeface="Arial" panose="020B0604020202020204" pitchFamily="34" charset="0"/>
                <a:cs typeface="Arial" panose="020B0604020202020204" pitchFamily="34" charset="0"/>
              </a:rPr>
              <a:t>ESCHERİCHİA COLİ, ENTEROBACTER AEROGENES, ENTEROBACTER CLOACAE, CİTROBACTER FREUNDİİ</a:t>
            </a:r>
            <a:r>
              <a:rPr lang="tr-TR" dirty="0">
                <a:latin typeface="Arial" panose="020B0604020202020204" pitchFamily="34" charset="0"/>
                <a:cs typeface="Arial" panose="020B0604020202020204" pitchFamily="34" charset="0"/>
              </a:rPr>
              <a:t> VE </a:t>
            </a:r>
            <a:r>
              <a:rPr lang="tr-TR" i="1" dirty="0">
                <a:latin typeface="Arial" panose="020B0604020202020204" pitchFamily="34" charset="0"/>
                <a:cs typeface="Arial" panose="020B0604020202020204" pitchFamily="34" charset="0"/>
              </a:rPr>
              <a:t>KLEBSİELLA PNEUMONİAE</a:t>
            </a:r>
            <a:r>
              <a:rPr lang="tr-TR" dirty="0">
                <a:latin typeface="Arial" panose="020B0604020202020204" pitchFamily="34" charset="0"/>
                <a:cs typeface="Arial" panose="020B0604020202020204" pitchFamily="34" charset="0"/>
              </a:rPr>
              <a:t> ANLAŞILMAKTADIR. BUNLAR GIDA MİKROBİYOLOJİSİ LABORATUVARINDA EN SIK ARANAN / SAYILAN BAKTERİ GRUPLARI İÇİNDE YER ALIRLAR. BU BAKTERİLERDEN FEKAL KOLİFORMLAR OLARAK TANIMLANAN GRUBUN GIDA MADDELERİNDE BULUNMASINA GENEL OLARAK İZİN VERİLMEZ. FEKAL KOLİFORMLARIN EN BİLİNEN ÜYESİ </a:t>
            </a:r>
            <a:r>
              <a:rPr lang="tr-TR" i="1" dirty="0">
                <a:latin typeface="Arial" panose="020B0604020202020204" pitchFamily="34" charset="0"/>
                <a:cs typeface="Arial" panose="020B0604020202020204" pitchFamily="34" charset="0"/>
              </a:rPr>
              <a:t>E. COLİ</a:t>
            </a:r>
            <a:r>
              <a:rPr lang="tr-TR" dirty="0">
                <a:latin typeface="Arial" panose="020B0604020202020204" pitchFamily="34" charset="0"/>
                <a:cs typeface="Arial" panose="020B0604020202020204" pitchFamily="34" charset="0"/>
              </a:rPr>
              <a:t> ‘DİR.</a:t>
            </a:r>
          </a:p>
          <a:p>
            <a:pPr marL="0" indent="0" algn="just">
              <a:buNone/>
            </a:pPr>
            <a:endParaRPr lang="tr-TR" sz="1600"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3848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5B5C2147-EC88-A74E-B6E5-AA54C28A6BA6}"/>
              </a:ext>
            </a:extLst>
          </p:cNvPr>
          <p:cNvSpPr>
            <a:spLocks noGrp="1"/>
          </p:cNvSpPr>
          <p:nvPr>
            <p:ph type="title"/>
          </p:nvPr>
        </p:nvSpPr>
        <p:spPr>
          <a:xfrm>
            <a:off x="828996" y="2199276"/>
            <a:ext cx="3498979" cy="2456442"/>
          </a:xfrm>
        </p:spPr>
        <p:txBody>
          <a:bodyPr>
            <a:normAutofit/>
          </a:bodyPr>
          <a:lstStyle/>
          <a:p>
            <a:r>
              <a:rPr lang="tr-TR" sz="3200" b="1" dirty="0"/>
              <a:t>DİNLEDİĞİNİZ İÇİN TEŞEKKÜRLER…</a:t>
            </a:r>
          </a:p>
        </p:txBody>
      </p:sp>
    </p:spTree>
    <p:extLst>
      <p:ext uri="{BB962C8B-B14F-4D97-AF65-F5344CB8AC3E}">
        <p14:creationId xmlns:p14="http://schemas.microsoft.com/office/powerpoint/2010/main" val="189466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709047" y="1370057"/>
            <a:ext cx="8013039" cy="5984900"/>
          </a:xfrm>
        </p:spPr>
        <p:txBody>
          <a:bodyPr>
            <a:normAutofit/>
          </a:bodyPr>
          <a:lstStyle/>
          <a:p>
            <a:pPr marL="0" indent="0">
              <a:buNone/>
            </a:pPr>
            <a:r>
              <a:rPr lang="tr-TR" dirty="0"/>
              <a:t>GIDALAR AÇISINDAN ÖNEMLİ MİKROORGANİZMALAR;</a:t>
            </a:r>
          </a:p>
          <a:p>
            <a:pPr>
              <a:buFont typeface="Wingdings" pitchFamily="2" charset="2"/>
              <a:buChar char="q"/>
            </a:pPr>
            <a:r>
              <a:rPr lang="tr-TR" dirty="0">
                <a:solidFill>
                  <a:srgbClr val="00B0F0"/>
                </a:solidFill>
              </a:rPr>
              <a:t>GIDALARIN BOZULMASINA NEDEN OLANLAR</a:t>
            </a:r>
          </a:p>
          <a:p>
            <a:pPr>
              <a:buFont typeface="Wingdings" pitchFamily="2" charset="2"/>
              <a:buChar char="q"/>
            </a:pPr>
            <a:r>
              <a:rPr lang="tr-TR" dirty="0"/>
              <a:t>SAĞLIĞA YARARLI FONKSİYONLARI OLANLAR</a:t>
            </a:r>
          </a:p>
          <a:p>
            <a:pPr>
              <a:buFont typeface="Wingdings" pitchFamily="2" charset="2"/>
              <a:buChar char="q"/>
            </a:pPr>
            <a:r>
              <a:rPr lang="tr-TR" dirty="0">
                <a:solidFill>
                  <a:srgbClr val="FF0000"/>
                </a:solidFill>
              </a:rPr>
              <a:t>SAĞLIĞA ZARARLI FONKSİYONLARI OLANLAR</a:t>
            </a:r>
          </a:p>
          <a:p>
            <a:pPr>
              <a:buFont typeface="Wingdings" pitchFamily="2" charset="2"/>
              <a:buChar char="q"/>
            </a:pPr>
            <a:r>
              <a:rPr lang="tr-TR" dirty="0"/>
              <a:t>NERT/ETKİSİZ OLANLAR</a:t>
            </a:r>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4211564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865326" y="1784195"/>
            <a:ext cx="6942362" cy="5984900"/>
          </a:xfrm>
        </p:spPr>
        <p:txBody>
          <a:bodyPr>
            <a:normAutofit fontScale="85000" lnSpcReduction="10000"/>
          </a:bodyPr>
          <a:lstStyle/>
          <a:p>
            <a:pPr marL="0" indent="0">
              <a:buNone/>
            </a:pPr>
            <a:r>
              <a:rPr lang="tr-TR" b="1" dirty="0"/>
              <a:t>BAKTERİLER</a:t>
            </a:r>
          </a:p>
          <a:p>
            <a:pPr marL="0" indent="0">
              <a:buNone/>
            </a:pPr>
            <a:r>
              <a:rPr lang="tr-TR" u="sng" dirty="0"/>
              <a:t>ACETOBACTER</a:t>
            </a:r>
          </a:p>
          <a:p>
            <a:pPr marL="0" indent="0">
              <a:buNone/>
            </a:pPr>
            <a:r>
              <a:rPr lang="tr-TR" dirty="0"/>
              <a:t>GENÇ HÜCRELER GRAM (-)</a:t>
            </a:r>
          </a:p>
          <a:p>
            <a:pPr marL="0" indent="0">
              <a:buNone/>
            </a:pPr>
            <a:r>
              <a:rPr lang="tr-TR" dirty="0"/>
              <a:t>YAŞLI HÜCRELERDE GRAM REAKSİYONU DEĞİŞKEN</a:t>
            </a:r>
          </a:p>
          <a:p>
            <a:pPr marL="0" indent="0">
              <a:buNone/>
            </a:pPr>
            <a:r>
              <a:rPr lang="tr-TR" dirty="0"/>
              <a:t>SPOR OLUŞTURMAZ.</a:t>
            </a:r>
          </a:p>
          <a:p>
            <a:pPr marL="0" indent="0">
              <a:buNone/>
            </a:pPr>
            <a:r>
              <a:rPr lang="tr-TR" dirty="0"/>
              <a:t>AEROBİK</a:t>
            </a:r>
          </a:p>
          <a:p>
            <a:pPr marL="0" indent="0">
              <a:buNone/>
            </a:pPr>
            <a:r>
              <a:rPr lang="tr-TR" dirty="0"/>
              <a:t>KATALAZ (POZİTİF)</a:t>
            </a:r>
          </a:p>
          <a:p>
            <a:pPr marL="0" indent="0">
              <a:buNone/>
            </a:pPr>
            <a:r>
              <a:rPr lang="tr-TR" dirty="0"/>
              <a:t>ÇUBUK ŞEKLİNDEDİR.</a:t>
            </a:r>
          </a:p>
          <a:p>
            <a:pPr marL="0" indent="0">
              <a:buNone/>
            </a:pPr>
            <a:r>
              <a:rPr lang="tr-TR" dirty="0"/>
              <a:t>HAREKETLİ/HAREKETSİZ</a:t>
            </a:r>
          </a:p>
          <a:p>
            <a:pPr marL="0" lvl="0" indent="0">
              <a:buNone/>
            </a:pPr>
            <a:r>
              <a:rPr lang="tr-TR" dirty="0"/>
              <a:t>ALKOLÜ ASETİK ASİDE OKSİDE ETMELERİ NEDENİYLE SİRKE İŞLEMEDE YARARLI, ALKOLLÜ İÇKİ ÜRETİMİNDE İSE ZARARLIDIRLAR. </a:t>
            </a:r>
          </a:p>
          <a:p>
            <a:pPr marL="0" lvl="0" indent="0">
              <a:buNone/>
            </a:pPr>
            <a:r>
              <a:rPr lang="tr-TR" dirty="0"/>
              <a:t>ORGANİZMA DOĞAL OLARAK MEYVE VE SEBZELERDE BULUNUR. </a:t>
            </a:r>
          </a:p>
          <a:p>
            <a:pPr marL="0" lvl="0" indent="0">
              <a:buNone/>
            </a:pPr>
            <a:r>
              <a:rPr lang="tr-TR" dirty="0"/>
              <a:t>BAZI TÜRLERİ ASETİK ASİT VE LAKTİK ASİDİ OKSİDASYON YOLUYLA CO</a:t>
            </a:r>
            <a:r>
              <a:rPr lang="tr-TR" baseline="-25000" dirty="0"/>
              <a:t>2</a:t>
            </a:r>
            <a:r>
              <a:rPr lang="tr-TR" dirty="0"/>
              <a:t> VE SUYA DÖNÜŞTÜRÜRLER. </a:t>
            </a:r>
          </a:p>
          <a:p>
            <a:pPr marL="0" lvl="0" indent="0">
              <a:buNone/>
            </a:pPr>
            <a:r>
              <a:rPr lang="tr-TR" i="1" dirty="0"/>
              <a:t>ACETOBACTER XYLİNUM</a:t>
            </a:r>
            <a:r>
              <a:rPr lang="tr-TR" dirty="0"/>
              <a:t> GİBİ AŞIRI DERECEDE MUKOZ OLUŞTURAN BAZI TÜRLERİ SİRKE ÜRETİMİNDE ÜREMEYE BAŞLAYARAK SİRKE JENERATÖRLERİNİN TIKANMASINA YOL AÇARLAR. </a:t>
            </a:r>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260934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865325" y="1784195"/>
            <a:ext cx="8013039" cy="5984900"/>
          </a:xfrm>
        </p:spPr>
        <p:txBody>
          <a:bodyPr>
            <a:normAutofit/>
          </a:bodyPr>
          <a:lstStyle/>
          <a:p>
            <a:pPr marL="0" indent="0">
              <a:buNone/>
            </a:pPr>
            <a:r>
              <a:rPr lang="tr-TR" b="1" dirty="0"/>
              <a:t>BAKTERİLER</a:t>
            </a:r>
          </a:p>
          <a:p>
            <a:pPr marL="0" indent="0">
              <a:buNone/>
            </a:pPr>
            <a:r>
              <a:rPr lang="tr-TR" u="sng" dirty="0"/>
              <a:t>AEROMONAS</a:t>
            </a:r>
          </a:p>
          <a:p>
            <a:pPr marL="0" indent="0">
              <a:buNone/>
            </a:pPr>
            <a:r>
              <a:rPr lang="tr-TR" dirty="0"/>
              <a:t>GRAM NEGATİF</a:t>
            </a:r>
          </a:p>
          <a:p>
            <a:pPr marL="0" indent="0">
              <a:buNone/>
            </a:pPr>
            <a:r>
              <a:rPr lang="tr-TR" dirty="0"/>
              <a:t>FAKÜLTATİF ANAEROB</a:t>
            </a:r>
          </a:p>
          <a:p>
            <a:pPr marL="0" indent="0">
              <a:buNone/>
            </a:pPr>
            <a:r>
              <a:rPr lang="tr-TR" dirty="0"/>
              <a:t>OKSİDAZ POZİTİF</a:t>
            </a:r>
          </a:p>
          <a:p>
            <a:pPr marL="0" indent="0">
              <a:buNone/>
            </a:pPr>
            <a:r>
              <a:rPr lang="tr-TR" dirty="0"/>
              <a:t>GLİKOZU FERMENTE EDEBİLİR</a:t>
            </a:r>
          </a:p>
          <a:p>
            <a:pPr marL="0" indent="0">
              <a:buNone/>
            </a:pPr>
            <a:r>
              <a:rPr lang="tr-TR" dirty="0"/>
              <a:t>ÇUBUK ŞEKLİNDE</a:t>
            </a:r>
          </a:p>
          <a:p>
            <a:pPr marL="0" indent="0">
              <a:buNone/>
            </a:pPr>
            <a:r>
              <a:rPr lang="tr-TR" dirty="0"/>
              <a:t>GENELLİKLE HAREKETLİ</a:t>
            </a:r>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4199313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865326" y="1784195"/>
            <a:ext cx="7101388" cy="5984900"/>
          </a:xfrm>
        </p:spPr>
        <p:txBody>
          <a:bodyPr>
            <a:normAutofit/>
          </a:bodyPr>
          <a:lstStyle/>
          <a:p>
            <a:pPr marL="0" indent="0">
              <a:buNone/>
            </a:pPr>
            <a:r>
              <a:rPr lang="tr-TR" b="1" dirty="0"/>
              <a:t>BAKTERİLER</a:t>
            </a:r>
          </a:p>
          <a:p>
            <a:pPr marL="0" indent="0">
              <a:buNone/>
            </a:pPr>
            <a:r>
              <a:rPr lang="tr-TR" u="sng" dirty="0"/>
              <a:t>ALCALİGENES</a:t>
            </a:r>
          </a:p>
          <a:p>
            <a:pPr marL="0" indent="0">
              <a:buNone/>
            </a:pPr>
            <a:r>
              <a:rPr lang="tr-TR" dirty="0"/>
              <a:t>AEROBİK</a:t>
            </a:r>
          </a:p>
          <a:p>
            <a:pPr marL="0" indent="0">
              <a:buNone/>
            </a:pPr>
            <a:r>
              <a:rPr lang="tr-TR" dirty="0"/>
              <a:t>GRAM (-) BAZEN GRAM (+)</a:t>
            </a:r>
          </a:p>
          <a:p>
            <a:pPr marL="0" indent="0">
              <a:buNone/>
            </a:pPr>
            <a:r>
              <a:rPr lang="tr-TR" dirty="0"/>
              <a:t>PİGMENT OLUŞTURMAZLAR</a:t>
            </a:r>
          </a:p>
          <a:p>
            <a:pPr marL="0" indent="0">
              <a:buNone/>
            </a:pPr>
            <a:r>
              <a:rPr lang="tr-TR" dirty="0"/>
              <a:t>ÇUBUK, KOKOBASİL VEYA KOK ŞEKLİNDEDİR</a:t>
            </a:r>
          </a:p>
          <a:p>
            <a:pPr marL="0" indent="0">
              <a:buNone/>
            </a:pPr>
            <a:r>
              <a:rPr lang="tr-TR" dirty="0"/>
              <a:t>TOPRAK, SU, TOZ, ÇİĞ SÜT, KANATLI ETLERİ VE DIŞKIDA YAYGIN BULUNUR. </a:t>
            </a:r>
          </a:p>
          <a:p>
            <a:pPr marL="0" indent="0">
              <a:buNone/>
            </a:pPr>
            <a:r>
              <a:rPr lang="tr-TR" dirty="0"/>
              <a:t>YUMURTA VE SÜT GİBİ ÜRÜNLERİN BOZULMALARINDA ROL OYNARLAR VE ŞEKERLERİ FERMENTE EDERLER, ANCAK ALKALİ REAKSİYON OLUŞTURURLAR. </a:t>
            </a:r>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821760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746057" y="2176825"/>
            <a:ext cx="7101388" cy="5984900"/>
          </a:xfrm>
        </p:spPr>
        <p:txBody>
          <a:bodyPr>
            <a:normAutofit fontScale="77500" lnSpcReduction="20000"/>
          </a:bodyPr>
          <a:lstStyle/>
          <a:p>
            <a:pPr marL="0" indent="0">
              <a:buNone/>
            </a:pPr>
            <a:r>
              <a:rPr lang="tr-TR" b="1" dirty="0"/>
              <a:t>BAKTERİLER</a:t>
            </a:r>
          </a:p>
          <a:p>
            <a:pPr marL="0" indent="0">
              <a:buNone/>
            </a:pPr>
            <a:r>
              <a:rPr lang="tr-TR" u="sng" dirty="0"/>
              <a:t>BACILLUS</a:t>
            </a:r>
          </a:p>
          <a:p>
            <a:r>
              <a:rPr lang="tr-TR" i="1" dirty="0"/>
              <a:t>BACİLLACEAE </a:t>
            </a:r>
            <a:r>
              <a:rPr lang="tr-TR" dirty="0"/>
              <a:t>FAMİLYASINA AİT</a:t>
            </a:r>
          </a:p>
          <a:p>
            <a:r>
              <a:rPr lang="tr-TR" dirty="0"/>
              <a:t>GRAM (+) (BAZI TÜRLERİ DEĞİŞKEN), </a:t>
            </a:r>
          </a:p>
          <a:p>
            <a:r>
              <a:rPr lang="tr-TR" dirty="0"/>
              <a:t>AEROBİK VEYA FAKÜLTATİF ANAEROBİK </a:t>
            </a:r>
          </a:p>
          <a:p>
            <a:r>
              <a:rPr lang="tr-TR" dirty="0"/>
              <a:t>SPOR OLUŞTURAN ÇUBUK ŞEKLİNDE </a:t>
            </a:r>
          </a:p>
          <a:p>
            <a:r>
              <a:rPr lang="tr-TR" dirty="0"/>
              <a:t>ÇOĞUNLUKLA MEZOFİLİK OLMAKLA BİRLİKTE PSİKROTROF VE TERMOFİLİK TÜRLERİ DE VARDIR .</a:t>
            </a:r>
          </a:p>
          <a:p>
            <a:r>
              <a:rPr lang="tr-TR" i="1" dirty="0" err="1"/>
              <a:t>Bacillus</a:t>
            </a:r>
            <a:r>
              <a:rPr lang="tr-TR" i="1" dirty="0"/>
              <a:t> </a:t>
            </a:r>
            <a:r>
              <a:rPr lang="tr-TR" i="1" dirty="0" err="1"/>
              <a:t>antracis</a:t>
            </a:r>
            <a:r>
              <a:rPr lang="tr-TR" i="1" dirty="0"/>
              <a:t> </a:t>
            </a:r>
            <a:r>
              <a:rPr lang="tr-TR" dirty="0"/>
              <a:t>İNSAN VE HAYVANLARDA ŞARBON HASTALIĞ̆INA NEDEN OLUR. </a:t>
            </a:r>
          </a:p>
          <a:p>
            <a:r>
              <a:rPr lang="tr-TR" i="1" dirty="0"/>
              <a:t>B. </a:t>
            </a:r>
            <a:r>
              <a:rPr lang="tr-TR" i="1" dirty="0" err="1"/>
              <a:t>cereus</a:t>
            </a:r>
            <a:r>
              <a:rPr lang="tr-TR" i="1" dirty="0"/>
              <a:t> </a:t>
            </a:r>
            <a:r>
              <a:rPr lang="tr-TR" dirty="0"/>
              <a:t>'UN BAZI SUŞLARI İNSANLARDA GIDA ZEHİRLENMESİNE NEDEN OLUR.</a:t>
            </a:r>
            <a:br>
              <a:rPr lang="tr-TR" dirty="0"/>
            </a:br>
            <a:endParaRPr lang="tr-TR" dirty="0"/>
          </a:p>
          <a:p>
            <a:r>
              <a:rPr lang="tr-TR" i="1" dirty="0"/>
              <a:t>B. </a:t>
            </a:r>
            <a:r>
              <a:rPr lang="tr-TR" i="1" dirty="0" err="1"/>
              <a:t>coagulans</a:t>
            </a:r>
            <a:r>
              <a:rPr lang="tr-TR" i="1" dirty="0"/>
              <a:t> </a:t>
            </a:r>
            <a:r>
              <a:rPr lang="tr-TR" dirty="0"/>
              <a:t>VE </a:t>
            </a:r>
            <a:r>
              <a:rPr lang="tr-TR" i="1" dirty="0"/>
              <a:t>B. </a:t>
            </a:r>
            <a:r>
              <a:rPr lang="tr-TR" i="1" dirty="0" err="1"/>
              <a:t>stearothermophilus</a:t>
            </a:r>
            <a:r>
              <a:rPr lang="tr-TR" i="1" dirty="0"/>
              <a:t> </a:t>
            </a:r>
            <a:r>
              <a:rPr lang="tr-TR" dirty="0"/>
              <a:t>4,2 GİBİ OLDUKÇA DÜŞÜK PH DEĞERLERİNDE GELİŞEBİLİRLER VE Ö̈ZELLİKLE KONSERVE GIDALARDA BOZULMALARA NEDEN OLURLAR. </a:t>
            </a:r>
          </a:p>
          <a:p>
            <a:r>
              <a:rPr lang="tr-TR" i="1" dirty="0"/>
              <a:t>B. </a:t>
            </a:r>
            <a:r>
              <a:rPr lang="tr-TR" i="1" dirty="0" err="1"/>
              <a:t>Stearothermophilus</a:t>
            </a:r>
            <a:r>
              <a:rPr lang="tr-TR" i="1" dirty="0"/>
              <a:t> </a:t>
            </a:r>
            <a:r>
              <a:rPr lang="tr-TR" dirty="0"/>
              <a:t>SPORLARI BAKTERİ SPORLARI ARASINDA ISIYA EN DİRENÇLİ SPORLARDIR. </a:t>
            </a:r>
          </a:p>
          <a:p>
            <a:r>
              <a:rPr lang="tr-TR" i="1" dirty="0"/>
              <a:t>B. </a:t>
            </a:r>
            <a:r>
              <a:rPr lang="tr-TR" i="1" dirty="0" err="1"/>
              <a:t>Coagulans</a:t>
            </a:r>
            <a:r>
              <a:rPr lang="tr-TR" i="1" dirty="0"/>
              <a:t> </a:t>
            </a:r>
            <a:r>
              <a:rPr lang="tr-TR" dirty="0"/>
              <a:t>(</a:t>
            </a:r>
            <a:r>
              <a:rPr lang="tr-TR" i="1" dirty="0"/>
              <a:t>B. </a:t>
            </a:r>
            <a:r>
              <a:rPr lang="tr-TR" i="1" dirty="0" err="1"/>
              <a:t>Thermoacidurans</a:t>
            </a:r>
            <a:r>
              <a:rPr lang="tr-TR" dirty="0"/>
              <a:t>) SICAKLIĞA DAHA AZ, ANCAK ASİTLİĞE DAHA FAZLA DAYANIKLIDIR.</a:t>
            </a:r>
          </a:p>
          <a:p>
            <a:r>
              <a:rPr lang="tr-TR" i="1" dirty="0"/>
              <a:t>B. </a:t>
            </a:r>
            <a:r>
              <a:rPr lang="tr-TR" i="1" dirty="0" err="1"/>
              <a:t>subtilis</a:t>
            </a:r>
            <a:r>
              <a:rPr lang="tr-TR" i="1" dirty="0"/>
              <a:t>, </a:t>
            </a:r>
            <a:r>
              <a:rPr lang="tr-TR" dirty="0"/>
              <a:t>SUBTİLİN ADLI BİR BAKTERİYOSİN Ü̈RETMEKTEDİR.</a:t>
            </a:r>
          </a:p>
          <a:p>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654215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746057" y="2176825"/>
            <a:ext cx="7101388" cy="5984900"/>
          </a:xfrm>
        </p:spPr>
        <p:txBody>
          <a:bodyPr>
            <a:normAutofit/>
          </a:bodyPr>
          <a:lstStyle/>
          <a:p>
            <a:pPr marL="0" indent="0">
              <a:buNone/>
            </a:pPr>
            <a:r>
              <a:rPr lang="tr-TR" b="1" dirty="0"/>
              <a:t>BAKTERİLER</a:t>
            </a:r>
          </a:p>
          <a:p>
            <a:pPr marL="0" indent="0">
              <a:buNone/>
            </a:pPr>
            <a:r>
              <a:rPr lang="tr-TR" u="sng" dirty="0"/>
              <a:t>BRUCELLA</a:t>
            </a:r>
          </a:p>
          <a:p>
            <a:pPr algn="just"/>
            <a:r>
              <a:rPr lang="tr-TR" sz="1600" dirty="0">
                <a:latin typeface="Arial" panose="020B0604020202020204" pitchFamily="34" charset="0"/>
                <a:cs typeface="Arial" panose="020B0604020202020204" pitchFamily="34" charset="0"/>
              </a:rPr>
              <a:t>GRAM (-) KOKOBASİL VEYA KISA ÇUBUK ŞEKLİNDEDİR. HAREKETSİZ VE AEROBİKTİR. 3 TÜRÜ FARKLI HAYVANLARDA BRUSELLOZİS DENİLEN HASTALIĞA NEDEN OLMAKTADIR. </a:t>
            </a:r>
            <a:r>
              <a:rPr lang="tr-TR" sz="1600" i="1" dirty="0">
                <a:latin typeface="Arial" panose="020B0604020202020204" pitchFamily="34" charset="0"/>
                <a:cs typeface="Arial" panose="020B0604020202020204" pitchFamily="34" charset="0"/>
              </a:rPr>
              <a:t>BRUCELLA MELİTENSİS</a:t>
            </a:r>
            <a:r>
              <a:rPr lang="tr-TR" sz="1600" dirty="0">
                <a:latin typeface="Arial" panose="020B0604020202020204" pitchFamily="34" charset="0"/>
                <a:cs typeface="Arial" panose="020B0604020202020204" pitchFamily="34" charset="0"/>
              </a:rPr>
              <a:t>, MALTA HUMMASI DENİLEN VE DAHA ZİYADE KOYUN VE KEÇİDEN GEÇEN BİR HASTALIĞA NEDEN OLMAKTADIR. HASTALIK SEPTİSEMİ (KAN ZEHİRLENMESİ) ŞEKLİNDE İNSAN VE HAYVANLARDA KENDİNİ GÖSTERMEKTEDİR. </a:t>
            </a:r>
            <a:r>
              <a:rPr lang="tr-TR" sz="1600" i="1" dirty="0">
                <a:latin typeface="Arial" panose="020B0604020202020204" pitchFamily="34" charset="0"/>
                <a:cs typeface="Arial" panose="020B0604020202020204" pitchFamily="34" charset="0"/>
              </a:rPr>
              <a:t>B. ABORTUS </a:t>
            </a:r>
            <a:r>
              <a:rPr lang="tr-TR" sz="1600" dirty="0">
                <a:latin typeface="Arial" panose="020B0604020202020204" pitchFamily="34" charset="0"/>
                <a:cs typeface="Arial" panose="020B0604020202020204" pitchFamily="34" charset="0"/>
              </a:rPr>
              <a:t>DAHA ZİYADE SIĞIRLARDAN BULAŞMAKTA OLUP, BANG HASTALIĞI DENİLEN ŞİDDETLİ ATEŞLİ ENFEKSİYONA NEDEN OLMAKTADIR. </a:t>
            </a:r>
            <a:r>
              <a:rPr lang="tr-TR" sz="1600" i="1" dirty="0">
                <a:latin typeface="Arial" panose="020B0604020202020204" pitchFamily="34" charset="0"/>
                <a:cs typeface="Arial" panose="020B0604020202020204" pitchFamily="34" charset="0"/>
              </a:rPr>
              <a:t>B. OVİS </a:t>
            </a:r>
            <a:r>
              <a:rPr lang="tr-TR" sz="1600" dirty="0">
                <a:latin typeface="Arial" panose="020B0604020202020204" pitchFamily="34" charset="0"/>
                <a:cs typeface="Arial" panose="020B0604020202020204" pitchFamily="34" charset="0"/>
              </a:rPr>
              <a:t>KOYUNLARDA, </a:t>
            </a:r>
            <a:r>
              <a:rPr lang="tr-TR" sz="1600" i="1" dirty="0">
                <a:latin typeface="Arial" panose="020B0604020202020204" pitchFamily="34" charset="0"/>
                <a:cs typeface="Arial" panose="020B0604020202020204" pitchFamily="34" charset="0"/>
              </a:rPr>
              <a:t>B. SUİS </a:t>
            </a:r>
            <a:r>
              <a:rPr lang="tr-TR" sz="1600" dirty="0">
                <a:latin typeface="Arial" panose="020B0604020202020204" pitchFamily="34" charset="0"/>
                <a:cs typeface="Arial" panose="020B0604020202020204" pitchFamily="34" charset="0"/>
              </a:rPr>
              <a:t>İSE DOMUZLARDA BRUSELLOZİSE NEDEN OLMAKTADIR. </a:t>
            </a:r>
          </a:p>
          <a:p>
            <a:pPr algn="just"/>
            <a:r>
              <a:rPr lang="tr-TR" sz="1600" dirty="0">
                <a:latin typeface="Arial" panose="020B0604020202020204" pitchFamily="34" charset="0"/>
                <a:cs typeface="Arial" panose="020B0604020202020204" pitchFamily="34" charset="0"/>
              </a:rPr>
              <a:t>ENFEKSİYON KAYNAKLARI ÇİĞ SÜT VE SÜT ÜRÜNLERİ BAŞTA OLMAK ÜZERE PİŞİRİLMEMİŞ ET, SOSİS, SUCUK VE PASTIRMA GİBİ HAYVANSAL KAYNAKLI GIDALARDIR. </a:t>
            </a:r>
          </a:p>
          <a:p>
            <a:pPr algn="just"/>
            <a:endParaRPr lang="tr-TR" sz="1600" dirty="0">
              <a:latin typeface="Arial" panose="020B0604020202020204" pitchFamily="34" charset="0"/>
              <a:cs typeface="Arial" panose="020B0604020202020204" pitchFamily="34" charset="0"/>
            </a:endParaRPr>
          </a:p>
          <a:p>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627719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746057" y="2176825"/>
            <a:ext cx="7101388" cy="5984900"/>
          </a:xfrm>
        </p:spPr>
        <p:txBody>
          <a:bodyPr>
            <a:normAutofit/>
          </a:bodyPr>
          <a:lstStyle/>
          <a:p>
            <a:pPr marL="0" indent="0">
              <a:buNone/>
            </a:pPr>
            <a:r>
              <a:rPr lang="tr-TR" b="1" dirty="0"/>
              <a:t>BAKTERİLER</a:t>
            </a:r>
          </a:p>
          <a:p>
            <a:pPr marL="0" indent="0">
              <a:buNone/>
            </a:pPr>
            <a:r>
              <a:rPr lang="tr-TR" u="sng" dirty="0"/>
              <a:t>CAMPYLOBACTER</a:t>
            </a:r>
          </a:p>
          <a:p>
            <a:r>
              <a:rPr lang="tr-TR" sz="1600" dirty="0">
                <a:latin typeface="Arial" panose="020B0604020202020204" pitchFamily="34" charset="0"/>
                <a:cs typeface="Arial" panose="020B0604020202020204" pitchFamily="34" charset="0"/>
              </a:rPr>
              <a:t>GRAM (-)</a:t>
            </a:r>
          </a:p>
          <a:p>
            <a:r>
              <a:rPr lang="tr-TR" sz="1600" dirty="0">
                <a:latin typeface="Arial" panose="020B0604020202020204" pitchFamily="34" charset="0"/>
                <a:cs typeface="Arial" panose="020B0604020202020204" pitchFamily="34" charset="0"/>
              </a:rPr>
              <a:t>HAREKETLİ</a:t>
            </a:r>
          </a:p>
          <a:p>
            <a:r>
              <a:rPr lang="tr-TR" sz="1600" dirty="0">
                <a:latin typeface="Arial" panose="020B0604020202020204" pitchFamily="34" charset="0"/>
                <a:cs typeface="Arial" panose="020B0604020202020204" pitchFamily="34" charset="0"/>
              </a:rPr>
              <a:t>KAPSÜLSÜZ</a:t>
            </a:r>
          </a:p>
          <a:p>
            <a:r>
              <a:rPr lang="tr-TR" sz="1600" dirty="0">
                <a:latin typeface="Arial" panose="020B0604020202020204" pitchFamily="34" charset="0"/>
                <a:cs typeface="Arial" panose="020B0604020202020204" pitchFamily="34" charset="0"/>
              </a:rPr>
              <a:t>ANAEROBİK (MİKROAEROFİL) </a:t>
            </a:r>
          </a:p>
          <a:p>
            <a:r>
              <a:rPr lang="tr-TR" sz="1600" dirty="0">
                <a:latin typeface="Arial" panose="020B0604020202020204" pitchFamily="34" charset="0"/>
                <a:cs typeface="Arial" panose="020B0604020202020204" pitchFamily="34" charset="0"/>
              </a:rPr>
              <a:t>SPORSUZ VE KIVRIMLI ÇUBUK ŞEKLİNDE </a:t>
            </a:r>
          </a:p>
          <a:p>
            <a:r>
              <a:rPr lang="tr-TR" sz="1600" dirty="0">
                <a:latin typeface="Arial" panose="020B0604020202020204" pitchFamily="34" charset="0"/>
                <a:cs typeface="Arial" panose="020B0604020202020204" pitchFamily="34" charset="0"/>
              </a:rPr>
              <a:t>MİKROSKOPTA "S" VEYA SPİRAL ŞEKİLDE GÖRÜLÜRLER.</a:t>
            </a:r>
          </a:p>
          <a:p>
            <a:r>
              <a:rPr lang="tr-TR" sz="1600" dirty="0">
                <a:latin typeface="Arial" panose="020B0604020202020204" pitchFamily="34" charset="0"/>
                <a:cs typeface="Arial" panose="020B0604020202020204" pitchFamily="34" charset="0"/>
              </a:rPr>
              <a:t>KANATLI ETLERİ BAŞTA OLMAK ÜZERE, DIŞKIDAN, EVCİL HAYVANLARDAN, SU ÜRÜNLERİNDEN, SEBZE VE MEYVELERDE GÖRÜLMEKTEDİR.</a:t>
            </a:r>
          </a:p>
          <a:p>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150048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fontScale="90000"/>
          </a:bodyPr>
          <a:lstStyle/>
          <a:p>
            <a:r>
              <a:rPr lang="tr-TR" sz="3200" b="1" dirty="0"/>
              <a:t>GIDALARDA BULUNAN ÖNEMLİ MİKROORGANİZMALAR</a:t>
            </a:r>
            <a:br>
              <a:rPr lang="tr-TR" sz="3200" b="1" dirty="0"/>
            </a:b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726178" y="2355730"/>
            <a:ext cx="7101388" cy="5984900"/>
          </a:xfrm>
        </p:spPr>
        <p:txBody>
          <a:bodyPr>
            <a:normAutofit fontScale="77500" lnSpcReduction="20000"/>
          </a:bodyPr>
          <a:lstStyle/>
          <a:p>
            <a:pPr marL="0" indent="0">
              <a:buNone/>
            </a:pPr>
            <a:r>
              <a:rPr lang="tr-TR" sz="2100" b="1" dirty="0"/>
              <a:t>BAKTERİLER</a:t>
            </a:r>
          </a:p>
          <a:p>
            <a:pPr marL="0" indent="0">
              <a:buNone/>
            </a:pPr>
            <a:r>
              <a:rPr lang="tr-TR" sz="2100" u="sng" dirty="0"/>
              <a:t>CLOSTRİDİUM</a:t>
            </a:r>
          </a:p>
          <a:p>
            <a:r>
              <a:rPr lang="tr-TR" sz="1900" i="1" dirty="0">
                <a:latin typeface="Arial" panose="020B0604020202020204" pitchFamily="34" charset="0"/>
                <a:cs typeface="Arial" panose="020B0604020202020204" pitchFamily="34" charset="0"/>
              </a:rPr>
              <a:t>BACİLLACEAE </a:t>
            </a:r>
            <a:r>
              <a:rPr lang="tr-TR" sz="1900" dirty="0">
                <a:latin typeface="Arial" panose="020B0604020202020204" pitchFamily="34" charset="0"/>
                <a:cs typeface="Arial" panose="020B0604020202020204" pitchFamily="34" charset="0"/>
              </a:rPr>
              <a:t>FAMİLYASINDA</a:t>
            </a:r>
          </a:p>
          <a:p>
            <a:r>
              <a:rPr lang="tr-TR" sz="1900" dirty="0">
                <a:latin typeface="Arial" panose="020B0604020202020204" pitchFamily="34" charset="0"/>
                <a:cs typeface="Arial" panose="020B0604020202020204" pitchFamily="34" charset="0"/>
              </a:rPr>
              <a:t>ÇUBUK ŞEKLİNDE</a:t>
            </a:r>
          </a:p>
          <a:p>
            <a:r>
              <a:rPr lang="tr-TR" sz="1900" dirty="0">
                <a:latin typeface="Arial" panose="020B0604020202020204" pitchFamily="34" charset="0"/>
                <a:cs typeface="Arial" panose="020B0604020202020204" pitchFamily="34" charset="0"/>
              </a:rPr>
              <a:t>GRAM (+) </a:t>
            </a:r>
          </a:p>
          <a:p>
            <a:r>
              <a:rPr lang="tr-TR" sz="1900" dirty="0">
                <a:latin typeface="Arial" panose="020B0604020202020204" pitchFamily="34" charset="0"/>
                <a:cs typeface="Arial" panose="020B0604020202020204" pitchFamily="34" charset="0"/>
              </a:rPr>
              <a:t>ANAEROBİK </a:t>
            </a:r>
          </a:p>
          <a:p>
            <a:r>
              <a:rPr lang="tr-TR" sz="1900" dirty="0">
                <a:latin typeface="Arial" panose="020B0604020202020204" pitchFamily="34" charset="0"/>
                <a:cs typeface="Arial" panose="020B0604020202020204" pitchFamily="34" charset="0"/>
              </a:rPr>
              <a:t>ENDOSPOR OLUŞTURURLAR. </a:t>
            </a:r>
          </a:p>
          <a:p>
            <a:r>
              <a:rPr lang="tr-TR" sz="1900" dirty="0">
                <a:latin typeface="Arial" panose="020B0604020202020204" pitchFamily="34" charset="0"/>
                <a:cs typeface="Arial" panose="020B0604020202020204" pitchFamily="34" charset="0"/>
              </a:rPr>
              <a:t>ENDOSPORLARI ISIYA ÇOK DAYANIKLI OLDUĞU İÇİN ÖZELLİKLE KONSERVE ENDÜSTRİSİNDE BÜYÜK ÖNEM TAŞIRLAR. BU ÖZELLİĞİNDEN DOLAYI BAZI GIDALARIN STERİLİZASYONU İÇİN GEREKLİ SICAKLIK DERECE VE SÜRESİNİN SAPTANMASINDA BU MİKROORGANİZMALARDAN İNDİKATÖR MİKROORGANİZMA OLARAK YARARLANILIR. </a:t>
            </a:r>
          </a:p>
          <a:p>
            <a:r>
              <a:rPr lang="tr-TR" sz="1900" dirty="0">
                <a:latin typeface="Arial" panose="020B0604020202020204" pitchFamily="34" charset="0"/>
                <a:cs typeface="Arial" panose="020B0604020202020204" pitchFamily="34" charset="0"/>
              </a:rPr>
              <a:t>DİĞER YANDAN BAZI TÜRLERİ DE TETANOS, GAZLI KANGREN GİBİ HASTALIKLARLA BOTULİZM (</a:t>
            </a:r>
            <a:r>
              <a:rPr lang="tr-TR" sz="1900" i="1" dirty="0">
                <a:latin typeface="Arial" panose="020B0604020202020204" pitchFamily="34" charset="0"/>
                <a:cs typeface="Arial" panose="020B0604020202020204" pitchFamily="34" charset="0"/>
              </a:rPr>
              <a:t>CL. BOTULİNUM) </a:t>
            </a:r>
            <a:r>
              <a:rPr lang="tr-TR" sz="1900" dirty="0">
                <a:latin typeface="Arial" panose="020B0604020202020204" pitchFamily="34" charset="0"/>
                <a:cs typeface="Arial" panose="020B0604020202020204" pitchFamily="34" charset="0"/>
              </a:rPr>
              <a:t>VE PERFRİNGENS (</a:t>
            </a:r>
            <a:r>
              <a:rPr lang="tr-TR" sz="1900" i="1" dirty="0">
                <a:latin typeface="Arial" panose="020B0604020202020204" pitchFamily="34" charset="0"/>
                <a:cs typeface="Arial" panose="020B0604020202020204" pitchFamily="34" charset="0"/>
              </a:rPr>
              <a:t>CL. PERFRİNGENS</a:t>
            </a:r>
            <a:r>
              <a:rPr lang="tr-TR" sz="1900" dirty="0">
                <a:latin typeface="Arial" panose="020B0604020202020204" pitchFamily="34" charset="0"/>
                <a:cs typeface="Arial" panose="020B0604020202020204" pitchFamily="34" charset="0"/>
              </a:rPr>
              <a:t>) TİPİ GIDA ZEHİRLENMELERİNE NEDEN OLUR. </a:t>
            </a:r>
          </a:p>
          <a:p>
            <a:r>
              <a:rPr lang="tr-TR" sz="1900" dirty="0">
                <a:latin typeface="Arial" panose="020B0604020202020204" pitchFamily="34" charset="0"/>
                <a:cs typeface="Arial" panose="020B0604020202020204" pitchFamily="34" charset="0"/>
              </a:rPr>
              <a:t>DOĞADA EN FAZLA TOPRAK VE SU İLE İNSAN VE HAYVANLARIN BAĞIRSAK SİSTEMLERİNDE BULUNURLAR. </a:t>
            </a:r>
          </a:p>
          <a:p>
            <a:r>
              <a:rPr lang="tr-TR" sz="1900" dirty="0">
                <a:latin typeface="Arial" panose="020B0604020202020204" pitchFamily="34" charset="0"/>
                <a:cs typeface="Arial" panose="020B0604020202020204" pitchFamily="34" charset="0"/>
              </a:rPr>
              <a:t>EN ÖNEMLİ TÜRLERİNDEN OLAN </a:t>
            </a:r>
            <a:r>
              <a:rPr lang="tr-TR" sz="1900" i="1" dirty="0">
                <a:latin typeface="Arial" panose="020B0604020202020204" pitchFamily="34" charset="0"/>
                <a:cs typeface="Arial" panose="020B0604020202020204" pitchFamily="34" charset="0"/>
              </a:rPr>
              <a:t>CL. PERFRİNGENS </a:t>
            </a:r>
            <a:r>
              <a:rPr lang="tr-TR" sz="1900" dirty="0">
                <a:latin typeface="Arial" panose="020B0604020202020204" pitchFamily="34" charset="0"/>
                <a:cs typeface="Arial" panose="020B0604020202020204" pitchFamily="34" charset="0"/>
              </a:rPr>
              <a:t>GIDA ZEHİRLENMESİNE NEDEN OLAN FEKAL KAYNAKLI BİR BAKTERİDİR. </a:t>
            </a:r>
          </a:p>
          <a:p>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6865911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1457</TotalTime>
  <Words>1082</Words>
  <Application>Microsoft Macintosh PowerPoint</Application>
  <PresentationFormat>Geniş ekran</PresentationFormat>
  <Paragraphs>180</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 Light</vt:lpstr>
      <vt:lpstr>Rockwell</vt:lpstr>
      <vt:lpstr>Wingdings</vt:lpstr>
      <vt:lpstr>Atlas</vt:lpstr>
      <vt:lpstr>GIDA MİKROBİYOLOJİSİ</vt:lpstr>
      <vt:lpstr>GIDALARDA BULUNAN ÖNEMLİ MİKROORGANİZMALAR </vt:lpstr>
      <vt:lpstr>GIDALARDA BULUNAN ÖNEMLİ MİKROORGANİZMALAR </vt:lpstr>
      <vt:lpstr>GIDALARDA BULUNAN ÖNEMLİ MİKROORGANİZMALAR </vt:lpstr>
      <vt:lpstr>GIDALARDA BULUNAN ÖNEMLİ MİKROORGANİZMALAR </vt:lpstr>
      <vt:lpstr>GIDALARDA BULUNAN ÖNEMLİ MİKROORGANİZMALAR </vt:lpstr>
      <vt:lpstr>GIDALARDA BULUNAN ÖNEMLİ MİKROORGANİZMALAR </vt:lpstr>
      <vt:lpstr>GIDALARDA BULUNAN ÖNEMLİ MİKROORGANİZMALAR </vt:lpstr>
      <vt:lpstr>GIDALARDA BULUNAN ÖNEMLİ MİKROORGANİZMALAR </vt:lpstr>
      <vt:lpstr>GIDALARDA BULUNAN ÖNEMLİ MİKROORGANİZMALAR </vt:lpstr>
      <vt:lpstr>GIDALARDA BULUNAN ÖNEMLİ MİKROORGANİZMALAR </vt:lpstr>
      <vt:lpstr>GIDALARDA BULUNAN ÖNEMLİ MİKROORGANİZMALAR </vt:lpstr>
      <vt:lpstr>DİNLEDİĞİNİZ İÇİN TEŞEKKÜRLER…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MİKROBİYOLOJİSİ</dc:title>
  <dc:creator>Özgür Tecer</dc:creator>
  <cp:lastModifiedBy>Özgür Tecer</cp:lastModifiedBy>
  <cp:revision>101</cp:revision>
  <dcterms:created xsi:type="dcterms:W3CDTF">2019-02-18T12:54:52Z</dcterms:created>
  <dcterms:modified xsi:type="dcterms:W3CDTF">2020-01-20T10:26:52Z</dcterms:modified>
</cp:coreProperties>
</file>