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0" r:id="rId3"/>
    <p:sldId id="261" r:id="rId4"/>
    <p:sldId id="262" r:id="rId5"/>
    <p:sldId id="257" r:id="rId6"/>
    <p:sldId id="258" r:id="rId7"/>
    <p:sldId id="259"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5"/>
    <p:restoredTop sz="94655"/>
  </p:normalViewPr>
  <p:slideViewPr>
    <p:cSldViewPr snapToGrid="0" snapToObjects="1">
      <p:cViewPr varScale="1">
        <p:scale>
          <a:sx n="166" d="100"/>
          <a:sy n="166" d="100"/>
        </p:scale>
        <p:origin x="192" y="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AA96ACE-C63F-BD4A-9A6A-BE2797B42CF5}" type="datetimeFigureOut">
              <a:rPr lang="tr-TR" smtClean="0"/>
              <a:t>8.02.2018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E01025CD-83A5-5F41-BB14-453925851194}"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2AA96ACE-C63F-BD4A-9A6A-BE2797B42CF5}"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01025CD-83A5-5F41-BB14-45392585119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AA96ACE-C63F-BD4A-9A6A-BE2797B42CF5}"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1025CD-83A5-5F41-BB14-453925851194}"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Ana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AA96ACE-C63F-BD4A-9A6A-BE2797B42CF5}"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1025CD-83A5-5F41-BB14-453925851194}"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AA96ACE-C63F-BD4A-9A6A-BE2797B42CF5}"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1025CD-83A5-5F41-BB14-453925851194}"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AA96ACE-C63F-BD4A-9A6A-BE2797B42CF5}"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1025CD-83A5-5F41-BB14-453925851194}"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AA96ACE-C63F-BD4A-9A6A-BE2797B42CF5}"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1025CD-83A5-5F41-BB14-453925851194}"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AA96ACE-C63F-BD4A-9A6A-BE2797B42CF5}"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1025CD-83A5-5F41-BB14-45392585119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AA96ACE-C63F-BD4A-9A6A-BE2797B42CF5}"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1025CD-83A5-5F41-BB14-453925851194}"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AA96ACE-C63F-BD4A-9A6A-BE2797B42CF5}"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1025CD-83A5-5F41-BB14-453925851194}"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AA96ACE-C63F-BD4A-9A6A-BE2797B42CF5}"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1025CD-83A5-5F41-BB14-453925851194}"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AA96ACE-C63F-BD4A-9A6A-BE2797B42CF5}"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01025CD-83A5-5F41-BB14-453925851194}"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AA96ACE-C63F-BD4A-9A6A-BE2797B42CF5}" type="datetimeFigureOut">
              <a:rPr lang="tr-TR" smtClean="0"/>
              <a:t>8.02.2018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01025CD-83A5-5F41-BB14-453925851194}"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Date Placeholder 2"/>
          <p:cNvSpPr>
            <a:spLocks noGrp="1"/>
          </p:cNvSpPr>
          <p:nvPr>
            <p:ph type="dt" sz="half" idx="10"/>
          </p:nvPr>
        </p:nvSpPr>
        <p:spPr/>
        <p:txBody>
          <a:bodyPr/>
          <a:lstStyle/>
          <a:p>
            <a:fld id="{2AA96ACE-C63F-BD4A-9A6A-BE2797B42CF5}" type="datetimeFigureOut">
              <a:rPr lang="tr-TR" smtClean="0"/>
              <a:t>8.02.2018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01025CD-83A5-5F41-BB14-45392585119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96ACE-C63F-BD4A-9A6A-BE2797B42CF5}" type="datetimeFigureOut">
              <a:rPr lang="tr-TR" smtClean="0"/>
              <a:t>8.02.2018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01025CD-83A5-5F41-BB14-45392585119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2AA96ACE-C63F-BD4A-9A6A-BE2797B42CF5}"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01025CD-83A5-5F41-BB14-453925851194}"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2AA96ACE-C63F-BD4A-9A6A-BE2797B42CF5}"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01025CD-83A5-5F41-BB14-453925851194}"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A96ACE-C63F-BD4A-9A6A-BE2797B42CF5}" type="datetimeFigureOut">
              <a:rPr lang="tr-TR" smtClean="0"/>
              <a:t>8.02.2018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1025CD-83A5-5F41-BB14-453925851194}" type="slidenum">
              <a:rPr lang="tr-TR" smtClean="0"/>
              <a:t>‹#›</a:t>
            </a:fld>
            <a:endParaRPr lang="tr-TR"/>
          </a:p>
        </p:txBody>
      </p:sp>
    </p:spTree>
    <p:extLst>
      <p:ext uri="{BB962C8B-B14F-4D97-AF65-F5344CB8AC3E}">
        <p14:creationId xmlns:p14="http://schemas.microsoft.com/office/powerpoint/2010/main" val="82689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a:t>Toplu Görüşmeye Çağrı ve Toplu </a:t>
            </a:r>
            <a:r>
              <a:rPr lang="tr-TR" dirty="0" smtClean="0"/>
              <a:t>Görüşme</a:t>
            </a:r>
            <a:endParaRPr lang="tr-TR" dirty="0"/>
          </a:p>
        </p:txBody>
      </p:sp>
      <p:sp>
        <p:nvSpPr>
          <p:cNvPr id="3" name="Alt Konu Başlığı 2"/>
          <p:cNvSpPr>
            <a:spLocks noGrp="1"/>
          </p:cNvSpPr>
          <p:nvPr>
            <p:ph type="subTitle" idx="1"/>
          </p:nvPr>
        </p:nvSpPr>
        <p:spPr/>
        <p:txBody>
          <a:bodyPr/>
          <a:lstStyle/>
          <a:p>
            <a:r>
              <a:rPr lang="tr-TR" dirty="0" smtClean="0"/>
              <a:t>HAFTA 8 </a:t>
            </a:r>
            <a:endParaRPr lang="tr-TR" dirty="0"/>
          </a:p>
        </p:txBody>
      </p:sp>
    </p:spTree>
    <p:extLst>
      <p:ext uri="{BB962C8B-B14F-4D97-AF65-F5344CB8AC3E}">
        <p14:creationId xmlns:p14="http://schemas.microsoft.com/office/powerpoint/2010/main" val="27056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Toplu görüşmeye çağrı </a:t>
            </a:r>
            <a:endParaRPr lang="tr-TR" dirty="0"/>
          </a:p>
        </p:txBody>
      </p:sp>
      <p:sp>
        <p:nvSpPr>
          <p:cNvPr id="3" name="İçerik Yer Tutucusu 2"/>
          <p:cNvSpPr>
            <a:spLocks noGrp="1"/>
          </p:cNvSpPr>
          <p:nvPr>
            <p:ph idx="1"/>
          </p:nvPr>
        </p:nvSpPr>
        <p:spPr/>
        <p:txBody>
          <a:bodyPr>
            <a:normAutofit/>
          </a:bodyPr>
          <a:lstStyle/>
          <a:p>
            <a:r>
              <a:rPr lang="tr-TR" dirty="0"/>
              <a:t>Taraflardan biri, yetki belgesinin alındığı tarihten itibaren on beş gün içinde karşı tarafı toplu görüşmeye çağırır. Çağrı tarihi, çağrıyı yapan tarafça derhâl görevli makama bildirilir.</a:t>
            </a:r>
          </a:p>
          <a:p>
            <a:r>
              <a:rPr lang="tr-TR" dirty="0" smtClean="0"/>
              <a:t>Bu </a:t>
            </a:r>
            <a:r>
              <a:rPr lang="tr-TR" dirty="0"/>
              <a:t>süre içerisinde çağrı yapılmazsa, yetki belgesinin hükmü kalmaz.</a:t>
            </a:r>
          </a:p>
          <a:p>
            <a:r>
              <a:rPr lang="tr-TR" dirty="0" smtClean="0"/>
              <a:t>Çağrıyı </a:t>
            </a:r>
            <a:r>
              <a:rPr lang="tr-TR" dirty="0"/>
              <a:t>yapan taraf, toplu görüşmede ileri süreceği tekliflerin bütününü çağrı süresi içinde karşı tarafa vermek zorundadır. Ancak, tarafların toplu görüşme gereği ileri sürecekleri tekliflerde değişiklik yapma hakları saklıdır</a:t>
            </a:r>
            <a:r>
              <a:rPr lang="tr-TR" dirty="0" smtClean="0"/>
              <a:t>.</a:t>
            </a:r>
            <a:endParaRPr lang="tr-TR" dirty="0"/>
          </a:p>
        </p:txBody>
      </p:sp>
    </p:spTree>
    <p:extLst>
      <p:ext uri="{BB962C8B-B14F-4D97-AF65-F5344CB8AC3E}">
        <p14:creationId xmlns:p14="http://schemas.microsoft.com/office/powerpoint/2010/main" val="198570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Toplu görüşme</a:t>
            </a:r>
            <a:endParaRPr lang="tr-TR" dirty="0"/>
          </a:p>
        </p:txBody>
      </p:sp>
      <p:sp>
        <p:nvSpPr>
          <p:cNvPr id="3" name="İçerik Yer Tutucusu 2"/>
          <p:cNvSpPr>
            <a:spLocks noGrp="1"/>
          </p:cNvSpPr>
          <p:nvPr>
            <p:ph idx="1"/>
          </p:nvPr>
        </p:nvSpPr>
        <p:spPr/>
        <p:txBody>
          <a:bodyPr>
            <a:normAutofit fontScale="92500"/>
          </a:bodyPr>
          <a:lstStyle/>
          <a:p>
            <a:r>
              <a:rPr lang="tr-TR" dirty="0" smtClean="0"/>
              <a:t> Çağrının karşı tarafa tebliğ edildiği tarihten itibaren altı iş günü içinde taraflar toplu görüşmenin yer, gün ve saatini aralarında anlaşarak belirler ve bunu görevli makama yazı ile bildirir. Anlaşmaya varılamazsa, taraflardan birinin başvurusu üzerine, yapılacak ilk toplantının yeri, günü ve saati görevli makamca derhâl belirlenir ve taraflara bildirilir.</a:t>
            </a:r>
          </a:p>
          <a:p>
            <a:r>
              <a:rPr lang="tr-TR" dirty="0" smtClean="0"/>
              <a:t>İşçi sendikası, çağrı tarihinden itibaren otuz gün içinde yapılacak olan ilk toplantıya gelmez veya aynı süre içinde toplu görüşmeye başlamazsa yetkisi düşer.</a:t>
            </a:r>
          </a:p>
          <a:p>
            <a:r>
              <a:rPr lang="tr-TR" dirty="0" smtClean="0"/>
              <a:t> Toplu görüşmenin süresi, ilk toplantı tarihinden itibaren altmış gündür.</a:t>
            </a:r>
          </a:p>
          <a:p>
            <a:endParaRPr lang="tr-TR" dirty="0"/>
          </a:p>
        </p:txBody>
      </p:sp>
    </p:spTree>
    <p:extLst>
      <p:ext uri="{BB962C8B-B14F-4D97-AF65-F5344CB8AC3E}">
        <p14:creationId xmlns:p14="http://schemas.microsoft.com/office/powerpoint/2010/main" val="186369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YETKİ BELGESİ AÇISINDAN ÖNEM TAŞIYAN HUSUSLAR</a:t>
            </a:r>
            <a:endParaRPr lang="tr-TR" dirty="0"/>
          </a:p>
        </p:txBody>
      </p:sp>
      <p:sp>
        <p:nvSpPr>
          <p:cNvPr id="3" name="İçerik Yer Tutucusu 2"/>
          <p:cNvSpPr>
            <a:spLocks noGrp="1"/>
          </p:cNvSpPr>
          <p:nvPr>
            <p:ph idx="1"/>
          </p:nvPr>
        </p:nvSpPr>
        <p:spPr/>
        <p:txBody>
          <a:bodyPr>
            <a:normAutofit fontScale="77500" lnSpcReduction="20000"/>
          </a:bodyPr>
          <a:lstStyle/>
          <a:p>
            <a:pPr algn="just"/>
            <a:r>
              <a:rPr lang="tr-TR" dirty="0" smtClean="0"/>
              <a:t>Md.46/1-2: Yetki belgesinin alındığı tarihten itibaren on beş gün içinde karşı tarafı toplu görüşmeye çağrı yapılmazsa, yetki belgesinin hükmü kalmaz.</a:t>
            </a:r>
          </a:p>
          <a:p>
            <a:pPr algn="just"/>
            <a:r>
              <a:rPr lang="tr-TR" dirty="0" smtClean="0"/>
              <a:t>Md.49:Uyuşmazlığın </a:t>
            </a:r>
            <a:r>
              <a:rPr lang="tr-TR" dirty="0" err="1" smtClean="0"/>
              <a:t>alti</a:t>
            </a:r>
            <a:r>
              <a:rPr lang="tr-TR" dirty="0" smtClean="0"/>
              <a:t> iş günü içinde görevli makama bildirilmemesi durumunda işçi sendikasının yetkisi düşer.</a:t>
            </a:r>
          </a:p>
          <a:p>
            <a:pPr algn="just"/>
            <a:r>
              <a:rPr lang="tr-TR" dirty="0" smtClean="0"/>
              <a:t>Md.60/4:Süresi içinde grev kararı uygulamaya konulmamışsa ve alınmış bir lokavt kararı da yoksa veya lokavt da süresi içinde uygulamaya konulmamışsa yetki belgesinin hükmü kalmaz.</a:t>
            </a:r>
          </a:p>
          <a:p>
            <a:pPr algn="just"/>
            <a:r>
              <a:rPr lang="tr-TR" dirty="0" smtClean="0"/>
              <a:t>Md.61/3:Bu durumda 60 </a:t>
            </a:r>
            <a:r>
              <a:rPr lang="tr-TR" dirty="0" err="1" smtClean="0"/>
              <a:t>ıncı</a:t>
            </a:r>
            <a:r>
              <a:rPr lang="tr-TR" dirty="0" smtClean="0"/>
              <a:t> maddenin birinci fıkrasında belirtilen sürenin sonuna kadar anlaşma sağlanamazsa veya 51 inci maddenin birinci fıkrasında belirtilen süre içerisinde işçi sendikası Yüksek Hakem Kuruluna başvurmazsa yetki belgesinin hükmü kalmaz.</a:t>
            </a:r>
          </a:p>
          <a:p>
            <a:pPr algn="just"/>
            <a:r>
              <a:rPr lang="tr-TR" dirty="0" smtClean="0"/>
              <a:t>Md.63/3: Grev ertelemesi </a:t>
            </a:r>
            <a:r>
              <a:rPr lang="tr-TR" dirty="0" err="1" smtClean="0"/>
              <a:t>durumunda,erteleme</a:t>
            </a:r>
            <a:r>
              <a:rPr lang="tr-TR" dirty="0" smtClean="0"/>
              <a:t> süresinin sonunda anlaşma sağlanamazsa altı iş günü içinde </a:t>
            </a:r>
            <a:r>
              <a:rPr lang="tr-TR" dirty="0" err="1" smtClean="0"/>
              <a:t>YHK’ya</a:t>
            </a:r>
            <a:r>
              <a:rPr lang="tr-TR" dirty="0" smtClean="0"/>
              <a:t> başvuru yapılmazsa işçi sendikasının yetkisi düşer.</a:t>
            </a:r>
            <a:endParaRPr lang="tr-TR" dirty="0" smtClean="0"/>
          </a:p>
        </p:txBody>
      </p:sp>
    </p:spTree>
    <p:extLst>
      <p:ext uri="{BB962C8B-B14F-4D97-AF65-F5344CB8AC3E}">
        <p14:creationId xmlns:p14="http://schemas.microsoft.com/office/powerpoint/2010/main" val="200783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Toplu İş Sözleşmesinin Hükmü</a:t>
            </a:r>
            <a:endParaRPr lang="tr-TR" dirty="0"/>
          </a:p>
        </p:txBody>
      </p:sp>
      <p:sp>
        <p:nvSpPr>
          <p:cNvPr id="3" name="İçerik Yer Tutucusu 2"/>
          <p:cNvSpPr>
            <a:spLocks noGrp="1"/>
          </p:cNvSpPr>
          <p:nvPr>
            <p:ph idx="1"/>
          </p:nvPr>
        </p:nvSpPr>
        <p:spPr/>
        <p:txBody>
          <a:bodyPr/>
          <a:lstStyle/>
          <a:p>
            <a:r>
              <a:rPr lang="tr-TR" dirty="0" smtClean="0"/>
              <a:t>Toplu </a:t>
            </a:r>
            <a:r>
              <a:rPr lang="tr-TR" dirty="0"/>
              <a:t>iş sözleşmesinde aksi belirtilmedikçe iş sözleşmeleri toplu iş sözleşmesine aykırı olamaz. İş sözleşmelerinin toplu iş sözleşmesine aykırı hükümlerinin yerini toplu iş sözleşmesindeki hükümler alır. Toplu iş sözleşmesinde iş sözleşmelerine aykırı hükümlerin bulunması hâlinde ise iş sözleşmesinin işçi yararına olan hükümleri geçerlidir.</a:t>
            </a:r>
          </a:p>
          <a:p>
            <a:r>
              <a:rPr lang="tr-TR" dirty="0" smtClean="0"/>
              <a:t> </a:t>
            </a:r>
            <a:r>
              <a:rPr lang="tr-TR" dirty="0"/>
              <a:t>Sona eren toplu iş sözleşmesinin iş sözleşmesine ilişkin hükümleri yenisi yürürlüğe girinceye kadar iş sözleşmesi hükmü olarak devam eder.</a:t>
            </a:r>
          </a:p>
        </p:txBody>
      </p:sp>
    </p:spTree>
    <p:extLst>
      <p:ext uri="{BB962C8B-B14F-4D97-AF65-F5344CB8AC3E}">
        <p14:creationId xmlns:p14="http://schemas.microsoft.com/office/powerpoint/2010/main" val="1400884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Toplu İş Sözleşmesinin Kişiler Açısından Kapsamı</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Sözleşmeye taraf işçi sendikası üyelerinin yararlanma şartları: </a:t>
            </a:r>
          </a:p>
          <a:p>
            <a:pPr lvl="1"/>
            <a:r>
              <a:rPr lang="tr-TR" dirty="0" smtClean="0"/>
              <a:t>1. İşyerinin sözleşme kapsamında olması </a:t>
            </a:r>
          </a:p>
          <a:p>
            <a:pPr lvl="1"/>
            <a:r>
              <a:rPr lang="tr-TR" dirty="0" smtClean="0"/>
              <a:t>2.İşyerinde işçi olarak çalışmak </a:t>
            </a:r>
          </a:p>
          <a:p>
            <a:pPr lvl="1" algn="just"/>
            <a:r>
              <a:rPr lang="tr-TR" dirty="0" smtClean="0"/>
              <a:t>3. Toplu </a:t>
            </a:r>
            <a:r>
              <a:rPr lang="tr-TR" dirty="0"/>
              <a:t>iş sözleşmesinden, sözleşmenin imzalanması tarihinde taraf sendikaya üye olanlar yürürlük tarihinden, imza tarihinden sonra üye olanlar ise üyeliklerinin taraf işçi sendikasınca işverene bildirildiği tarihten itibaren </a:t>
            </a:r>
            <a:r>
              <a:rPr lang="tr-TR" dirty="0" smtClean="0"/>
              <a:t>yararlanır.</a:t>
            </a:r>
          </a:p>
          <a:p>
            <a:pPr lvl="1" algn="just"/>
            <a:r>
              <a:rPr lang="tr-TR" dirty="0" smtClean="0"/>
              <a:t>4.Toplu </a:t>
            </a:r>
            <a:r>
              <a:rPr lang="tr-TR" dirty="0"/>
              <a:t>iş sözleşmesinin imza tarihi ile yürürlük tarihi arasında iş sözleşmesi sona eren üyeler de, iş sözleşmelerinin sona erdiği tarihe kadar toplu iş sözleşmesinden yararlanır</a:t>
            </a:r>
            <a:r>
              <a:rPr lang="tr-TR" dirty="0" smtClean="0"/>
              <a:t>.</a:t>
            </a:r>
          </a:p>
          <a:p>
            <a:pPr lvl="1" algn="just"/>
            <a:r>
              <a:rPr lang="tr-TR" dirty="0" smtClean="0"/>
              <a:t>5.</a:t>
            </a:r>
            <a:r>
              <a:rPr lang="tr-TR" dirty="0"/>
              <a:t> </a:t>
            </a:r>
            <a:r>
              <a:rPr lang="tr-TR" dirty="0" smtClean="0"/>
              <a:t>6356 sayılı Kanun </a:t>
            </a:r>
            <a:r>
              <a:rPr lang="tr-TR" dirty="0"/>
              <a:t>anlamında işveren vekilleri ile toplu iş sözleşmesi görüşmelerine işvereni temsilen katılanlar, toplu iş sözleşmesinden yararlanamaz.</a:t>
            </a:r>
            <a:r>
              <a:rPr lang="tr-TR" dirty="0" smtClean="0">
                <a:effectLst/>
              </a:rPr>
              <a:t> </a:t>
            </a:r>
            <a:endParaRPr lang="tr-TR" dirty="0"/>
          </a:p>
          <a:p>
            <a:pPr lvl="1"/>
            <a:endParaRPr lang="tr-TR" dirty="0" smtClean="0"/>
          </a:p>
        </p:txBody>
      </p:sp>
    </p:spTree>
    <p:extLst>
      <p:ext uri="{BB962C8B-B14F-4D97-AF65-F5344CB8AC3E}">
        <p14:creationId xmlns:p14="http://schemas.microsoft.com/office/powerpoint/2010/main" val="180549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algn="just"/>
            <a:r>
              <a:rPr lang="tr-TR" dirty="0" smtClean="0"/>
              <a:t>Taraf işçi sendikasına üye olmayanların yararlanma şartları: Toplu </a:t>
            </a:r>
            <a:r>
              <a:rPr lang="tr-TR" dirty="0"/>
              <a:t>iş sözleşmesinin imzası sırasında taraf işçi sendikasına üye olmayanlar, sonradan işyerine girip de üye olmayanlar veya imza tarihinde taraf işçi sendikasına üye olup da ayrılanlar veya çıkarılanların toplu iş sözleşmesinden yararlanabilmeleri, toplu iş sözleşmesinin tarafı olan işçi sendikasına dayanışma aidatı ödemelerine bağlıdır. Bunun için işçi sendikasının onayı aranmaz. Dayanışma aidatı ödemek suretiyle toplu iş sözleşmesinden yararlanma, talep tarihinden geçerlidir. İmza tarihinden önceki talepler imza tarihi itibarıyla hüküm doğurur.</a:t>
            </a:r>
          </a:p>
          <a:p>
            <a:r>
              <a:rPr lang="tr-TR" dirty="0" smtClean="0"/>
              <a:t>Dayanışma </a:t>
            </a:r>
            <a:r>
              <a:rPr lang="tr-TR" dirty="0"/>
              <a:t>aidatının miktarı, üyelik aidatından fazla olmamak kaydıyla sendika tüzüğünde belirlenir.</a:t>
            </a:r>
          </a:p>
          <a:p>
            <a:r>
              <a:rPr lang="tr-TR" dirty="0" smtClean="0"/>
              <a:t>Faaliyeti </a:t>
            </a:r>
            <a:r>
              <a:rPr lang="tr-TR" dirty="0"/>
              <a:t>durdurulmuş sendikalara dayanışma aidatı ödenmez</a:t>
            </a:r>
            <a:r>
              <a:rPr lang="tr-TR" dirty="0" smtClean="0"/>
              <a:t>.</a:t>
            </a:r>
            <a:endParaRPr lang="tr-TR" dirty="0"/>
          </a:p>
        </p:txBody>
      </p:sp>
    </p:spTree>
    <p:extLst>
      <p:ext uri="{BB962C8B-B14F-4D97-AF65-F5344CB8AC3E}">
        <p14:creationId xmlns:p14="http://schemas.microsoft.com/office/powerpoint/2010/main" val="991322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TotalTime>
  <Words>577</Words>
  <Application>Microsoft Macintosh PowerPoint</Application>
  <PresentationFormat>Geniş Ekran</PresentationFormat>
  <Paragraphs>29</Paragraphs>
  <Slides>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Garamond</vt:lpstr>
      <vt:lpstr>Arial</vt:lpstr>
      <vt:lpstr>Organik</vt:lpstr>
      <vt:lpstr>Toplu Görüşmeye Çağrı ve Toplu Görüşme</vt:lpstr>
      <vt:lpstr>Toplu görüşmeye çağrı </vt:lpstr>
      <vt:lpstr>Toplu görüşme</vt:lpstr>
      <vt:lpstr>YETKİ BELGESİ AÇISINDAN ÖNEM TAŞIYAN HUSUSLAR</vt:lpstr>
      <vt:lpstr>Toplu İş Sözleşmesinin Hükmü</vt:lpstr>
      <vt:lpstr>Toplu İş Sözleşmesinin Kişiler Açısından Kapsamı</vt:lpstr>
      <vt:lpstr>PowerPoint Sunusu</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Toplu Görüşmeye Çağrı ve Toplu Görüşme</dc:title>
  <dc:creator>Microsoft Office Kullanıcısı</dc:creator>
  <cp:lastModifiedBy>Microsoft Office Kullanıcısı</cp:lastModifiedBy>
  <cp:revision>2</cp:revision>
  <dcterms:created xsi:type="dcterms:W3CDTF">2018-02-08T19:01:37Z</dcterms:created>
  <dcterms:modified xsi:type="dcterms:W3CDTF">2018-02-08T19:34:34Z</dcterms:modified>
</cp:coreProperties>
</file>