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1" r:id="rId3"/>
    <p:sldId id="270" r:id="rId4"/>
    <p:sldId id="263" r:id="rId5"/>
    <p:sldId id="274" r:id="rId6"/>
    <p:sldId id="275" r:id="rId7"/>
    <p:sldId id="276" r:id="rId8"/>
    <p:sldId id="277" r:id="rId9"/>
    <p:sldId id="278" r:id="rId10"/>
    <p:sldId id="280" r:id="rId11"/>
    <p:sldId id="281" r:id="rId12"/>
    <p:sldId id="282" r:id="rId13"/>
    <p:sldId id="283" r:id="rId14"/>
    <p:sldId id="284" r:id="rId15"/>
    <p:sldId id="262"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51" autoAdjust="0"/>
    <p:restoredTop sz="94660"/>
  </p:normalViewPr>
  <p:slideViewPr>
    <p:cSldViewPr snapToGrid="0">
      <p:cViewPr varScale="1">
        <p:scale>
          <a:sx n="87" d="100"/>
          <a:sy n="87" d="100"/>
        </p:scale>
        <p:origin x="10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F426E468-0BEA-4F72-AAEC-D77E93658061}"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196945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426E468-0BEA-4F72-AAEC-D77E93658061}"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136426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426E468-0BEA-4F72-AAEC-D77E93658061}"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354648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426E468-0BEA-4F72-AAEC-D77E93658061}"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2766235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F426E468-0BEA-4F72-AAEC-D77E93658061}"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1111411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F426E468-0BEA-4F72-AAEC-D77E93658061}" type="datetimeFigureOut">
              <a:rPr lang="tr-TR" smtClean="0"/>
              <a:t>1.04.2021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2341554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F426E468-0BEA-4F72-AAEC-D77E93658061}" type="datetimeFigureOut">
              <a:rPr lang="tr-TR" smtClean="0"/>
              <a:t>1.04.2021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3587002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F426E468-0BEA-4F72-AAEC-D77E93658061}" type="datetimeFigureOut">
              <a:rPr lang="tr-TR" smtClean="0"/>
              <a:t>1.04.2021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42284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426E468-0BEA-4F72-AAEC-D77E93658061}" type="datetimeFigureOut">
              <a:rPr lang="tr-TR" smtClean="0"/>
              <a:t>1.04.2021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240508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F426E468-0BEA-4F72-AAEC-D77E93658061}" type="datetimeFigureOut">
              <a:rPr lang="tr-TR" smtClean="0"/>
              <a:t>1.04.2021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431878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F426E468-0BEA-4F72-AAEC-D77E93658061}" type="datetimeFigureOut">
              <a:rPr lang="tr-TR" smtClean="0"/>
              <a:t>1.04.2021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3148772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6E468-0BEA-4F72-AAEC-D77E93658061}" type="datetimeFigureOut">
              <a:rPr lang="tr-TR" smtClean="0"/>
              <a:t>1.04.2021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221AA-A052-47D2-97B9-AA77AC3F7194}" type="slidenum">
              <a:rPr lang="tr-TR" smtClean="0"/>
              <a:t>‹#›</a:t>
            </a:fld>
            <a:endParaRPr lang="tr-TR"/>
          </a:p>
        </p:txBody>
      </p:sp>
    </p:spTree>
    <p:extLst>
      <p:ext uri="{BB962C8B-B14F-4D97-AF65-F5344CB8AC3E}">
        <p14:creationId xmlns:p14="http://schemas.microsoft.com/office/powerpoint/2010/main" val="3886454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emf"/><Relationship Id="rId5" Type="http://schemas.openxmlformats.org/officeDocument/2006/relationships/image" Target="../media/image28.png"/><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hyperlink" Target="https://onemilliontweetmap.com/" TargetMode="External"/><Relationship Id="rId2" Type="http://schemas.openxmlformats.org/officeDocument/2006/relationships/hyperlink" Target="http://mapapps.bgs.ac.uk/geologyofbritain/home.html" TargetMode="External"/><Relationship Id="rId1" Type="http://schemas.openxmlformats.org/officeDocument/2006/relationships/slideLayout" Target="../slideLayouts/slideLayout7.xml"/><Relationship Id="rId5" Type="http://schemas.openxmlformats.org/officeDocument/2006/relationships/hyperlink" Target="https://earth.nullschool.net/" TargetMode="External"/><Relationship Id="rId4" Type="http://schemas.openxmlformats.org/officeDocument/2006/relationships/hyperlink" Target="https://www.trendsmap.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gif"/></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F4E260-B79D-41D8-90EB-C84807CD77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141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6EAE429-9595-F54D-A821-188941D848A3}"/>
              </a:ext>
            </a:extLst>
          </p:cNvPr>
          <p:cNvSpPr txBox="1"/>
          <p:nvPr/>
        </p:nvSpPr>
        <p:spPr>
          <a:xfrm>
            <a:off x="4737253" y="1269255"/>
            <a:ext cx="6915813" cy="3038947"/>
          </a:xfrm>
          <a:prstGeom prst="rect">
            <a:avLst/>
          </a:prstGeom>
        </p:spPr>
        <p:txBody>
          <a:bodyPr vert="horz" lIns="91440" tIns="45720" rIns="91440" bIns="45720" rtlCol="0" anchor="b">
            <a:normAutofit fontScale="85000" lnSpcReduction="20000"/>
          </a:bodyPr>
          <a:lstStyle/>
          <a:p>
            <a:pPr algn="ctr">
              <a:lnSpc>
                <a:spcPct val="90000"/>
              </a:lnSpc>
              <a:spcBef>
                <a:spcPct val="0"/>
              </a:spcBef>
              <a:spcAft>
                <a:spcPts val="600"/>
              </a:spcAft>
            </a:pPr>
            <a:r>
              <a:rPr lang="en-US" sz="3800" kern="1200" dirty="0">
                <a:solidFill>
                  <a:srgbClr val="FFFFFF"/>
                </a:solidFill>
                <a:latin typeface="+mj-lt"/>
                <a:ea typeface="+mj-ea"/>
                <a:cs typeface="+mj-cs"/>
              </a:rPr>
              <a:t>COĞRAFİ BİLGİ SİSTEMLERİ</a:t>
            </a:r>
          </a:p>
          <a:p>
            <a:pPr algn="ctr">
              <a:lnSpc>
                <a:spcPct val="90000"/>
              </a:lnSpc>
              <a:spcBef>
                <a:spcPct val="0"/>
              </a:spcBef>
              <a:spcAft>
                <a:spcPts val="600"/>
              </a:spcAft>
            </a:pPr>
            <a:r>
              <a:rPr lang="en-US" sz="3800" kern="1200" dirty="0">
                <a:solidFill>
                  <a:srgbClr val="FFFFFF"/>
                </a:solidFill>
                <a:latin typeface="+mj-lt"/>
                <a:ea typeface="+mj-ea"/>
                <a:cs typeface="+mj-cs"/>
              </a:rPr>
              <a:t>(JEM359) </a:t>
            </a:r>
          </a:p>
          <a:p>
            <a:pPr>
              <a:lnSpc>
                <a:spcPct val="90000"/>
              </a:lnSpc>
              <a:spcBef>
                <a:spcPct val="0"/>
              </a:spcBef>
              <a:spcAft>
                <a:spcPts val="600"/>
              </a:spcAft>
            </a:pPr>
            <a:endParaRPr lang="en-US" sz="3800" kern="1200" dirty="0">
              <a:solidFill>
                <a:srgbClr val="FFFFFF"/>
              </a:solidFill>
              <a:latin typeface="+mj-lt"/>
              <a:ea typeface="+mj-ea"/>
              <a:cs typeface="+mj-cs"/>
            </a:endParaRPr>
          </a:p>
          <a:p>
            <a:pPr>
              <a:lnSpc>
                <a:spcPct val="90000"/>
              </a:lnSpc>
              <a:spcBef>
                <a:spcPct val="0"/>
              </a:spcBef>
              <a:spcAft>
                <a:spcPts val="600"/>
              </a:spcAft>
            </a:pPr>
            <a:r>
              <a:rPr lang="tr-TR" sz="3800" dirty="0">
                <a:solidFill>
                  <a:srgbClr val="FFFFFF"/>
                </a:solidFill>
                <a:latin typeface="+mj-lt"/>
                <a:ea typeface="+mj-ea"/>
                <a:cs typeface="+mj-cs"/>
              </a:rPr>
              <a:t>3. </a:t>
            </a:r>
            <a:r>
              <a:rPr lang="tr-TR" sz="3800" dirty="0">
                <a:solidFill>
                  <a:srgbClr val="FFFFFF"/>
                </a:solidFill>
                <a:latin typeface="+mj-lt"/>
              </a:rPr>
              <a:t>RASTER-VEKTÖR/TEMEL FONKSİYONLAR</a:t>
            </a:r>
            <a:endParaRPr lang="en-US" sz="3800" kern="1200" dirty="0">
              <a:solidFill>
                <a:srgbClr val="FFFFFF"/>
              </a:solidFill>
              <a:latin typeface="+mj-lt"/>
              <a:ea typeface="+mj-ea"/>
              <a:cs typeface="+mj-cs"/>
            </a:endParaRPr>
          </a:p>
          <a:p>
            <a:pPr>
              <a:lnSpc>
                <a:spcPct val="90000"/>
              </a:lnSpc>
              <a:spcBef>
                <a:spcPct val="0"/>
              </a:spcBef>
              <a:spcAft>
                <a:spcPts val="600"/>
              </a:spcAft>
            </a:pPr>
            <a:endParaRPr lang="en-US" sz="3800" kern="1200" dirty="0">
              <a:solidFill>
                <a:srgbClr val="FFFFFF"/>
              </a:solidFill>
              <a:latin typeface="+mj-lt"/>
              <a:ea typeface="+mj-ea"/>
              <a:cs typeface="+mj-cs"/>
            </a:endParaRPr>
          </a:p>
          <a:p>
            <a:pPr>
              <a:lnSpc>
                <a:spcPct val="90000"/>
              </a:lnSpc>
              <a:spcBef>
                <a:spcPct val="0"/>
              </a:spcBef>
              <a:spcAft>
                <a:spcPts val="600"/>
              </a:spcAft>
            </a:pPr>
            <a:r>
              <a:rPr lang="tr-TR" sz="3300" kern="1200" dirty="0">
                <a:solidFill>
                  <a:srgbClr val="FFFFFF"/>
                </a:solidFill>
                <a:latin typeface="+mj-lt"/>
                <a:ea typeface="+mj-ea"/>
                <a:cs typeface="+mj-cs"/>
              </a:rPr>
              <a:t>Doç. </a:t>
            </a:r>
            <a:r>
              <a:rPr lang="en-US" sz="3300" kern="1200" dirty="0">
                <a:solidFill>
                  <a:srgbClr val="FFFFFF"/>
                </a:solidFill>
                <a:latin typeface="+mj-lt"/>
                <a:ea typeface="+mj-ea"/>
                <a:cs typeface="+mj-cs"/>
              </a:rPr>
              <a:t>Dr. Sinan AKISKA</a:t>
            </a:r>
          </a:p>
        </p:txBody>
      </p:sp>
      <p:cxnSp>
        <p:nvCxnSpPr>
          <p:cNvPr id="47" name="Straight Connector 8">
            <a:extLst>
              <a:ext uri="{FF2B5EF4-FFF2-40B4-BE49-F238E27FC236}">
                <a16:creationId xmlns:a16="http://schemas.microsoft.com/office/drawing/2014/main" id="{0686AD50-C6DC-4D98-A467-9AC1F3C2D8D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34996"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41208F6-8B1C-4098-9388-150BC8E447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98A90CD-1E76-9840-B981-6BCE17832843}"/>
              </a:ext>
            </a:extLst>
          </p:cNvPr>
          <p:cNvPicPr>
            <a:picLocks noChangeAspect="1"/>
          </p:cNvPicPr>
          <p:nvPr/>
        </p:nvPicPr>
        <p:blipFill>
          <a:blip r:embed="rId2"/>
          <a:stretch>
            <a:fillRect/>
          </a:stretch>
        </p:blipFill>
        <p:spPr>
          <a:xfrm>
            <a:off x="538934" y="1602131"/>
            <a:ext cx="3737490" cy="3669945"/>
          </a:xfrm>
          <a:prstGeom prst="rect">
            <a:avLst/>
          </a:prstGeom>
        </p:spPr>
      </p:pic>
    </p:spTree>
    <p:extLst>
      <p:ext uri="{BB962C8B-B14F-4D97-AF65-F5344CB8AC3E}">
        <p14:creationId xmlns:p14="http://schemas.microsoft.com/office/powerpoint/2010/main" val="47381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62000" y="970678"/>
            <a:ext cx="6096000" cy="2862322"/>
          </a:xfrm>
          <a:prstGeom prst="rect">
            <a:avLst/>
          </a:prstGeom>
        </p:spPr>
        <p:txBody>
          <a:bodyPr>
            <a:spAutoFit/>
          </a:bodyPr>
          <a:lstStyle/>
          <a:p>
            <a:r>
              <a:rPr lang="tr-TR" b="1" dirty="0"/>
              <a:t>Yakınlık Analizi</a:t>
            </a:r>
          </a:p>
          <a:p>
            <a:r>
              <a:rPr lang="tr-TR" dirty="0"/>
              <a:t>(Tek Katman)</a:t>
            </a:r>
          </a:p>
          <a:p>
            <a:endParaRPr lang="tr-TR" dirty="0"/>
          </a:p>
          <a:p>
            <a:pPr marL="285750" indent="-285750">
              <a:buFont typeface="Arial" panose="020B0604020202020204" pitchFamily="34" charset="0"/>
              <a:buChar char="•"/>
            </a:pPr>
            <a:r>
              <a:rPr lang="tr-TR" dirty="0"/>
              <a:t>Bu su ana hattının 100 m yakınında kaç ev bulunmaktadır?</a:t>
            </a:r>
          </a:p>
          <a:p>
            <a:pPr marL="285750" indent="-285750">
              <a:buFont typeface="Arial" panose="020B0604020202020204" pitchFamily="34" charset="0"/>
              <a:buChar char="•"/>
            </a:pPr>
            <a:r>
              <a:rPr lang="tr-TR" dirty="0"/>
              <a:t>Bu mağazanın 10 km içindeki toplam müşteri sayısı nedir?</a:t>
            </a:r>
          </a:p>
          <a:p>
            <a:pPr marL="285750" indent="-285750">
              <a:buFont typeface="Arial" panose="020B0604020202020204" pitchFamily="34" charset="0"/>
              <a:buChar char="•"/>
            </a:pPr>
            <a:r>
              <a:rPr lang="tr-TR" dirty="0"/>
              <a:t>Yonca mahsulünün ne kadarı kuyunun 500 m yakınındadır?</a:t>
            </a:r>
          </a:p>
          <a:p>
            <a:endParaRPr lang="tr-TR" dirty="0"/>
          </a:p>
          <a:p>
            <a:r>
              <a:rPr lang="tr-TR" dirty="0"/>
              <a:t>Bu tür soruları yanıtlamak için, GIS teknolojisi, özellikler arasındaki yakınlık ilişkisini belirlemek için arabelleğe alma adı verilen bir işlem kullanır.</a:t>
            </a:r>
          </a:p>
        </p:txBody>
      </p:sp>
      <p:pic>
        <p:nvPicPr>
          <p:cNvPr id="3" name="Picture 2" descr="file:///D:/CONTENT/GRAPHICS/ABOUTGIS/BUFFER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359" y="4310314"/>
            <a:ext cx="4524612" cy="2032318"/>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4088674" y="182879"/>
            <a:ext cx="3448595" cy="461665"/>
          </a:xfrm>
          <a:prstGeom prst="rect">
            <a:avLst/>
          </a:prstGeom>
          <a:noFill/>
        </p:spPr>
        <p:txBody>
          <a:bodyPr wrap="square" rtlCol="0">
            <a:spAutoFit/>
          </a:bodyPr>
          <a:lstStyle/>
          <a:p>
            <a:r>
              <a:rPr lang="tr-TR" sz="2400" b="1" i="1" dirty="0">
                <a:solidFill>
                  <a:schemeClr val="accent1">
                    <a:lumMod val="75000"/>
                  </a:schemeClr>
                </a:solidFill>
              </a:rPr>
              <a:t>3. MEKANSAL ANALİZLER</a:t>
            </a:r>
          </a:p>
        </p:txBody>
      </p:sp>
      <p:pic>
        <p:nvPicPr>
          <p:cNvPr id="7" name="Resim 6"/>
          <p:cNvPicPr>
            <a:picLocks noChangeAspect="1"/>
          </p:cNvPicPr>
          <p:nvPr/>
        </p:nvPicPr>
        <p:blipFill>
          <a:blip r:embed="rId3"/>
          <a:stretch>
            <a:fillRect/>
          </a:stretch>
        </p:blipFill>
        <p:spPr>
          <a:xfrm>
            <a:off x="7716469" y="627164"/>
            <a:ext cx="3471867" cy="2628236"/>
          </a:xfrm>
          <a:prstGeom prst="rect">
            <a:avLst/>
          </a:prstGeom>
        </p:spPr>
      </p:pic>
      <p:pic>
        <p:nvPicPr>
          <p:cNvPr id="8" name="Resim 7"/>
          <p:cNvPicPr>
            <a:picLocks noChangeAspect="1"/>
          </p:cNvPicPr>
          <p:nvPr/>
        </p:nvPicPr>
        <p:blipFill>
          <a:blip r:embed="rId4"/>
          <a:stretch>
            <a:fillRect/>
          </a:stretch>
        </p:blipFill>
        <p:spPr>
          <a:xfrm>
            <a:off x="7879755" y="3255400"/>
            <a:ext cx="3145297" cy="3456592"/>
          </a:xfrm>
          <a:prstGeom prst="rect">
            <a:avLst/>
          </a:prstGeom>
        </p:spPr>
      </p:pic>
      <p:sp>
        <p:nvSpPr>
          <p:cNvPr id="9" name="Dikdörtgen 3">
            <a:extLst>
              <a:ext uri="{FF2B5EF4-FFF2-40B4-BE49-F238E27FC236}">
                <a16:creationId xmlns:a16="http://schemas.microsoft.com/office/drawing/2014/main" id="{99D18130-F91F-A242-A4A5-D79CBE26CB3E}"/>
              </a:ext>
            </a:extLst>
          </p:cNvPr>
          <p:cNvSpPr/>
          <p:nvPr/>
        </p:nvSpPr>
        <p:spPr>
          <a:xfrm>
            <a:off x="1791250" y="6544316"/>
            <a:ext cx="6096000" cy="261610"/>
          </a:xfrm>
          <a:prstGeom prst="rect">
            <a:avLst/>
          </a:prstGeom>
        </p:spPr>
        <p:txBody>
          <a:bodyPr>
            <a:spAutoFit/>
          </a:bodyPr>
          <a:lstStyle/>
          <a:p>
            <a:pPr algn="r"/>
            <a:r>
              <a:rPr lang="tr-TR" sz="1100" dirty="0"/>
              <a:t>http://web.itu.edu.tr/~turkoglu/documanlar/documanlar/COURSE%202%20ABOUT%20GIS.ppt</a:t>
            </a:r>
          </a:p>
        </p:txBody>
      </p:sp>
    </p:spTree>
    <p:extLst>
      <p:ext uri="{BB962C8B-B14F-4D97-AF65-F5344CB8AC3E}">
        <p14:creationId xmlns:p14="http://schemas.microsoft.com/office/powerpoint/2010/main" val="3773692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16294" y="737807"/>
            <a:ext cx="6156960" cy="3693319"/>
          </a:xfrm>
          <a:prstGeom prst="rect">
            <a:avLst/>
          </a:prstGeom>
        </p:spPr>
        <p:txBody>
          <a:bodyPr wrap="square">
            <a:spAutoFit/>
          </a:bodyPr>
          <a:lstStyle/>
          <a:p>
            <a:r>
              <a:rPr lang="tr-TR" b="1" dirty="0"/>
              <a:t>Bindirme Analizi</a:t>
            </a:r>
          </a:p>
          <a:p>
            <a:r>
              <a:rPr lang="tr-TR" dirty="0"/>
              <a:t>(Birden Çok Katman)</a:t>
            </a:r>
          </a:p>
          <a:p>
            <a:endParaRPr lang="tr-TR" dirty="0"/>
          </a:p>
          <a:p>
            <a:r>
              <a:rPr lang="tr-TR" dirty="0"/>
              <a:t>Farklı veri katmanlarının entegrasyonu, bindirme adı verilen bir süreci içerir. </a:t>
            </a:r>
          </a:p>
          <a:p>
            <a:endParaRPr lang="tr-TR" dirty="0"/>
          </a:p>
          <a:p>
            <a:r>
              <a:rPr lang="tr-TR" dirty="0"/>
              <a:t>En basit haliyle, bu görsel bir işlem olabilir, ancak analitik işlemler bir veya daha fazla veri katmanının fiziksel olarak birleştirilmesini gerektirir. </a:t>
            </a:r>
          </a:p>
          <a:p>
            <a:endParaRPr lang="tr-TR" dirty="0"/>
          </a:p>
          <a:p>
            <a:r>
              <a:rPr lang="tr-TR" dirty="0"/>
              <a:t>Bu örtüşme veya mekânsal birleşim, toprak, eğim ve bitki örtüsü veya arazi mülkiyeti hakkındaki verileri vergi değerlendirmesiyle </a:t>
            </a:r>
            <a:r>
              <a:rPr lang="tr-TR" dirty="0" err="1"/>
              <a:t>bütünleştirebilir.v</a:t>
            </a:r>
            <a:endParaRPr lang="tr-TR" dirty="0"/>
          </a:p>
        </p:txBody>
      </p:sp>
      <p:sp>
        <p:nvSpPr>
          <p:cNvPr id="3" name="Metin kutusu 2"/>
          <p:cNvSpPr txBox="1"/>
          <p:nvPr/>
        </p:nvSpPr>
        <p:spPr>
          <a:xfrm>
            <a:off x="4088674" y="182879"/>
            <a:ext cx="3448595" cy="461665"/>
          </a:xfrm>
          <a:prstGeom prst="rect">
            <a:avLst/>
          </a:prstGeom>
          <a:noFill/>
        </p:spPr>
        <p:txBody>
          <a:bodyPr wrap="square" rtlCol="0">
            <a:spAutoFit/>
          </a:bodyPr>
          <a:lstStyle/>
          <a:p>
            <a:r>
              <a:rPr lang="tr-TR" sz="2400" b="1" i="1" dirty="0">
                <a:solidFill>
                  <a:schemeClr val="accent1">
                    <a:lumMod val="75000"/>
                  </a:schemeClr>
                </a:solidFill>
              </a:rPr>
              <a:t>3. MEKANSAL ANALİZLER</a:t>
            </a:r>
          </a:p>
        </p:txBody>
      </p:sp>
      <p:pic>
        <p:nvPicPr>
          <p:cNvPr id="4" name="Picture 4" descr="file:///D:/CONTENT/GRAPHICS/ABOUTGIS/LAY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351" y="4524389"/>
            <a:ext cx="2392290" cy="21238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file:///D:/CONTENT/GRAPHICS/ABOUTGIS/OVERLA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391" y="4561602"/>
            <a:ext cx="2583674" cy="2086609"/>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p:nvPicPr>
        <p:blipFill>
          <a:blip r:embed="rId4"/>
          <a:stretch>
            <a:fillRect/>
          </a:stretch>
        </p:blipFill>
        <p:spPr>
          <a:xfrm>
            <a:off x="7161120" y="924770"/>
            <a:ext cx="4334191" cy="1084559"/>
          </a:xfrm>
          <a:prstGeom prst="rect">
            <a:avLst/>
          </a:prstGeom>
        </p:spPr>
      </p:pic>
      <p:sp>
        <p:nvSpPr>
          <p:cNvPr id="9" name="Dikdörtgen 8"/>
          <p:cNvSpPr/>
          <p:nvPr/>
        </p:nvSpPr>
        <p:spPr>
          <a:xfrm>
            <a:off x="9006651" y="2009329"/>
            <a:ext cx="643125" cy="276999"/>
          </a:xfrm>
          <a:prstGeom prst="rect">
            <a:avLst/>
          </a:prstGeom>
        </p:spPr>
        <p:txBody>
          <a:bodyPr wrap="none">
            <a:spAutoFit/>
          </a:bodyPr>
          <a:lstStyle/>
          <a:p>
            <a:r>
              <a:rPr lang="tr-TR" sz="1200" dirty="0"/>
              <a:t>Ekleme</a:t>
            </a:r>
          </a:p>
        </p:txBody>
      </p:sp>
      <p:sp>
        <p:nvSpPr>
          <p:cNvPr id="11" name="Dikdörtgen 10"/>
          <p:cNvSpPr/>
          <p:nvPr/>
        </p:nvSpPr>
        <p:spPr>
          <a:xfrm>
            <a:off x="9024156" y="4431126"/>
            <a:ext cx="625620" cy="276999"/>
          </a:xfrm>
          <a:prstGeom prst="rect">
            <a:avLst/>
          </a:prstGeom>
        </p:spPr>
        <p:txBody>
          <a:bodyPr wrap="none">
            <a:spAutoFit/>
          </a:bodyPr>
          <a:lstStyle/>
          <a:p>
            <a:r>
              <a:rPr lang="tr-TR" sz="1200" dirty="0"/>
              <a:t>Ayırma</a:t>
            </a:r>
          </a:p>
        </p:txBody>
      </p:sp>
      <p:pic>
        <p:nvPicPr>
          <p:cNvPr id="12" name="Resim 11"/>
          <p:cNvPicPr>
            <a:picLocks noChangeAspect="1"/>
          </p:cNvPicPr>
          <p:nvPr/>
        </p:nvPicPr>
        <p:blipFill>
          <a:blip r:embed="rId5"/>
          <a:stretch>
            <a:fillRect/>
          </a:stretch>
        </p:blipFill>
        <p:spPr>
          <a:xfrm>
            <a:off x="6969739" y="2742072"/>
            <a:ext cx="4716948" cy="1689054"/>
          </a:xfrm>
          <a:prstGeom prst="rect">
            <a:avLst/>
          </a:prstGeom>
        </p:spPr>
      </p:pic>
      <p:pic>
        <p:nvPicPr>
          <p:cNvPr id="13" name="Resim 12"/>
          <p:cNvPicPr>
            <a:picLocks noChangeAspect="1"/>
          </p:cNvPicPr>
          <p:nvPr/>
        </p:nvPicPr>
        <p:blipFill>
          <a:blip r:embed="rId6"/>
          <a:stretch>
            <a:fillRect/>
          </a:stretch>
        </p:blipFill>
        <p:spPr>
          <a:xfrm>
            <a:off x="6969739" y="5163869"/>
            <a:ext cx="4784057" cy="1165065"/>
          </a:xfrm>
          <a:prstGeom prst="rect">
            <a:avLst/>
          </a:prstGeom>
        </p:spPr>
      </p:pic>
      <p:sp>
        <p:nvSpPr>
          <p:cNvPr id="14" name="Dikdörtgen 13"/>
          <p:cNvSpPr/>
          <p:nvPr/>
        </p:nvSpPr>
        <p:spPr>
          <a:xfrm>
            <a:off x="9006651" y="6507679"/>
            <a:ext cx="688009" cy="276999"/>
          </a:xfrm>
          <a:prstGeom prst="rect">
            <a:avLst/>
          </a:prstGeom>
        </p:spPr>
        <p:txBody>
          <a:bodyPr wrap="none">
            <a:spAutoFit/>
          </a:bodyPr>
          <a:lstStyle/>
          <a:p>
            <a:r>
              <a:rPr lang="tr-TR" sz="1200" dirty="0"/>
              <a:t>Birleşim</a:t>
            </a:r>
          </a:p>
        </p:txBody>
      </p:sp>
      <p:sp>
        <p:nvSpPr>
          <p:cNvPr id="15" name="Dikdörtgen 3">
            <a:extLst>
              <a:ext uri="{FF2B5EF4-FFF2-40B4-BE49-F238E27FC236}">
                <a16:creationId xmlns:a16="http://schemas.microsoft.com/office/drawing/2014/main" id="{E1B47D2E-C3B8-0B45-B091-2D0B65CA4E51}"/>
              </a:ext>
            </a:extLst>
          </p:cNvPr>
          <p:cNvSpPr/>
          <p:nvPr/>
        </p:nvSpPr>
        <p:spPr>
          <a:xfrm>
            <a:off x="671304" y="6596390"/>
            <a:ext cx="6096000" cy="261610"/>
          </a:xfrm>
          <a:prstGeom prst="rect">
            <a:avLst/>
          </a:prstGeom>
        </p:spPr>
        <p:txBody>
          <a:bodyPr>
            <a:spAutoFit/>
          </a:bodyPr>
          <a:lstStyle/>
          <a:p>
            <a:pPr algn="r"/>
            <a:r>
              <a:rPr lang="tr-TR" sz="1100" dirty="0"/>
              <a:t>http://web.itu.edu.tr/~turkoglu/documanlar/documanlar/COURSE%202%20ABOUT%20GIS.ppt</a:t>
            </a:r>
          </a:p>
        </p:txBody>
      </p:sp>
      <p:sp>
        <p:nvSpPr>
          <p:cNvPr id="16" name="Dikdörtgen 3">
            <a:extLst>
              <a:ext uri="{FF2B5EF4-FFF2-40B4-BE49-F238E27FC236}">
                <a16:creationId xmlns:a16="http://schemas.microsoft.com/office/drawing/2014/main" id="{15E25687-8251-6E4D-A9AA-53FD0E4F775F}"/>
              </a:ext>
            </a:extLst>
          </p:cNvPr>
          <p:cNvSpPr/>
          <p:nvPr/>
        </p:nvSpPr>
        <p:spPr>
          <a:xfrm>
            <a:off x="10754251" y="2252590"/>
            <a:ext cx="999545" cy="261610"/>
          </a:xfrm>
          <a:prstGeom prst="rect">
            <a:avLst/>
          </a:prstGeom>
        </p:spPr>
        <p:txBody>
          <a:bodyPr wrap="square">
            <a:spAutoFit/>
          </a:bodyPr>
          <a:lstStyle/>
          <a:p>
            <a:r>
              <a:rPr lang="tr-TR" sz="1100" dirty="0"/>
              <a:t>Düzgün, 2005</a:t>
            </a:r>
          </a:p>
        </p:txBody>
      </p:sp>
      <p:sp>
        <p:nvSpPr>
          <p:cNvPr id="17" name="Dikdörtgen 3">
            <a:extLst>
              <a:ext uri="{FF2B5EF4-FFF2-40B4-BE49-F238E27FC236}">
                <a16:creationId xmlns:a16="http://schemas.microsoft.com/office/drawing/2014/main" id="{D3CD4704-A5AC-6C49-B7F7-6D9D6CCAEB9B}"/>
              </a:ext>
            </a:extLst>
          </p:cNvPr>
          <p:cNvSpPr/>
          <p:nvPr/>
        </p:nvSpPr>
        <p:spPr>
          <a:xfrm>
            <a:off x="10687142" y="4524348"/>
            <a:ext cx="999545" cy="261610"/>
          </a:xfrm>
          <a:prstGeom prst="rect">
            <a:avLst/>
          </a:prstGeom>
        </p:spPr>
        <p:txBody>
          <a:bodyPr wrap="square">
            <a:spAutoFit/>
          </a:bodyPr>
          <a:lstStyle/>
          <a:p>
            <a:r>
              <a:rPr lang="tr-TR" sz="1100" dirty="0"/>
              <a:t>Düzgün, 2005</a:t>
            </a:r>
          </a:p>
        </p:txBody>
      </p:sp>
    </p:spTree>
    <p:extLst>
      <p:ext uri="{BB962C8B-B14F-4D97-AF65-F5344CB8AC3E}">
        <p14:creationId xmlns:p14="http://schemas.microsoft.com/office/powerpoint/2010/main" val="2321432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4088674" y="182879"/>
            <a:ext cx="3448595" cy="461665"/>
          </a:xfrm>
          <a:prstGeom prst="rect">
            <a:avLst/>
          </a:prstGeom>
          <a:noFill/>
        </p:spPr>
        <p:txBody>
          <a:bodyPr wrap="square" rtlCol="0">
            <a:spAutoFit/>
          </a:bodyPr>
          <a:lstStyle/>
          <a:p>
            <a:r>
              <a:rPr lang="tr-TR" sz="2400" b="1" i="1" dirty="0">
                <a:solidFill>
                  <a:schemeClr val="accent1">
                    <a:lumMod val="75000"/>
                  </a:schemeClr>
                </a:solidFill>
              </a:rPr>
              <a:t>3. MEKANSAL ANALİZLER</a:t>
            </a:r>
          </a:p>
        </p:txBody>
      </p:sp>
      <p:sp>
        <p:nvSpPr>
          <p:cNvPr id="8" name="Dikdörtgen 7"/>
          <p:cNvSpPr/>
          <p:nvPr/>
        </p:nvSpPr>
        <p:spPr>
          <a:xfrm>
            <a:off x="316295" y="1014533"/>
            <a:ext cx="7167348" cy="5355312"/>
          </a:xfrm>
          <a:prstGeom prst="rect">
            <a:avLst/>
          </a:prstGeom>
        </p:spPr>
        <p:txBody>
          <a:bodyPr wrap="square">
            <a:spAutoFit/>
          </a:bodyPr>
          <a:lstStyle/>
          <a:p>
            <a:r>
              <a:rPr lang="tr-TR" b="1" dirty="0"/>
              <a:t>Ağ Analizleri</a:t>
            </a:r>
          </a:p>
          <a:p>
            <a:endParaRPr lang="tr-TR" dirty="0"/>
          </a:p>
          <a:p>
            <a:r>
              <a:rPr lang="tr-TR" dirty="0"/>
              <a:t>Ağ analizleri, birbirine bağlı çizgisel coğrafi objelerin oluşturduğu şebekelerden karar verme sürecini destekleyecek analizlerin yapılmasını içerir. </a:t>
            </a:r>
          </a:p>
          <a:p>
            <a:endParaRPr lang="tr-TR" dirty="0"/>
          </a:p>
          <a:p>
            <a:r>
              <a:rPr lang="tr-TR" dirty="0"/>
              <a:t>Ağların oluşması için çizgilerin düğüm noktaları ile birleştirilmesi gerekmektedir. Ağ analizleri çoğunlukla en uygun güzergah seçimi için kullanılır. En uygun güzergah seçimi iki nokta arasında olabilecek en uygun birleşme yolunun belirlenmesidir. </a:t>
            </a:r>
          </a:p>
          <a:p>
            <a:endParaRPr lang="tr-TR" dirty="0"/>
          </a:p>
          <a:p>
            <a:r>
              <a:rPr lang="tr-TR" dirty="0"/>
              <a:t>Bu yol en kısa mesafeli yol olabileceği gibi, başlangıç noktasından bitiş noktasına gidişte aranan niteliklere ve var olan kısıtlara bağlı olarak en kısa süre ya da en uygun eğim de olabilir. </a:t>
            </a:r>
          </a:p>
          <a:p>
            <a:endParaRPr lang="tr-TR" dirty="0"/>
          </a:p>
          <a:p>
            <a:r>
              <a:rPr lang="tr-TR" dirty="0"/>
              <a:t>Söz gelimi haritada en kısa mesafe kuş uçuşu mesafe olarak belirlenebilir ancak şehir içinde bir yerden bir yere ulaşımda trafik yoğunluğu ve yol kısıtları nedeni ile en uygun güzergah kuş uçuşu güzergahtan her zaman daha farklıdır.</a:t>
            </a:r>
          </a:p>
        </p:txBody>
      </p:sp>
      <p:pic>
        <p:nvPicPr>
          <p:cNvPr id="2050" name="Picture 2" descr="QUERY AND NETWORK ANALYSIS IN GIS">
            <a:extLst>
              <a:ext uri="{FF2B5EF4-FFF2-40B4-BE49-F238E27FC236}">
                <a16:creationId xmlns:a16="http://schemas.microsoft.com/office/drawing/2014/main" id="{F792386B-6BB4-9E49-9301-47D1C90182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781" b="5584"/>
          <a:stretch/>
        </p:blipFill>
        <p:spPr bwMode="auto">
          <a:xfrm>
            <a:off x="7483642" y="754880"/>
            <a:ext cx="4499280" cy="2588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ypes of network analysis layers—ArcMap | Documentation">
            <a:extLst>
              <a:ext uri="{FF2B5EF4-FFF2-40B4-BE49-F238E27FC236}">
                <a16:creationId xmlns:a16="http://schemas.microsoft.com/office/drawing/2014/main" id="{713B4B16-5DDB-DA4B-8E55-528DB703A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4756" y="3692189"/>
            <a:ext cx="2717053" cy="30649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AB13FE3-DF62-5441-98E0-792E05B51ED5}"/>
              </a:ext>
            </a:extLst>
          </p:cNvPr>
          <p:cNvSpPr/>
          <p:nvPr/>
        </p:nvSpPr>
        <p:spPr>
          <a:xfrm>
            <a:off x="6240905" y="6630199"/>
            <a:ext cx="6096000" cy="253916"/>
          </a:xfrm>
          <a:prstGeom prst="rect">
            <a:avLst/>
          </a:prstGeom>
        </p:spPr>
        <p:txBody>
          <a:bodyPr>
            <a:spAutoFit/>
          </a:bodyPr>
          <a:lstStyle/>
          <a:p>
            <a:r>
              <a:rPr lang="en-TR" sz="1050" dirty="0"/>
              <a:t>https://desktop.arcgis.com/en/arcmap/latest/extensions/network-analyst/types-of-network-analyses.htm</a:t>
            </a:r>
          </a:p>
        </p:txBody>
      </p:sp>
      <p:sp>
        <p:nvSpPr>
          <p:cNvPr id="3" name="Rectangle 2">
            <a:extLst>
              <a:ext uri="{FF2B5EF4-FFF2-40B4-BE49-F238E27FC236}">
                <a16:creationId xmlns:a16="http://schemas.microsoft.com/office/drawing/2014/main" id="{DC8498C3-A50F-DB45-86E6-89A517E547A3}"/>
              </a:ext>
            </a:extLst>
          </p:cNvPr>
          <p:cNvSpPr/>
          <p:nvPr/>
        </p:nvSpPr>
        <p:spPr>
          <a:xfrm>
            <a:off x="7384823" y="3429000"/>
            <a:ext cx="4696918" cy="253916"/>
          </a:xfrm>
          <a:prstGeom prst="rect">
            <a:avLst/>
          </a:prstGeom>
        </p:spPr>
        <p:txBody>
          <a:bodyPr wrap="square">
            <a:spAutoFit/>
          </a:bodyPr>
          <a:lstStyle/>
          <a:p>
            <a:r>
              <a:rPr lang="en-TR" sz="1050" dirty="0"/>
              <a:t>https://www.slideshare.net/DEVANGKAPADIA/query-and-network-analysis-in-gis</a:t>
            </a:r>
          </a:p>
        </p:txBody>
      </p:sp>
    </p:spTree>
    <p:extLst>
      <p:ext uri="{BB962C8B-B14F-4D97-AF65-F5344CB8AC3E}">
        <p14:creationId xmlns:p14="http://schemas.microsoft.com/office/powerpoint/2010/main" val="817914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8004" y="795033"/>
            <a:ext cx="7369265" cy="2862322"/>
          </a:xfrm>
          <a:prstGeom prst="rect">
            <a:avLst/>
          </a:prstGeom>
        </p:spPr>
        <p:txBody>
          <a:bodyPr wrap="square">
            <a:spAutoFit/>
          </a:bodyPr>
          <a:lstStyle/>
          <a:p>
            <a:r>
              <a:rPr lang="tr-TR" dirty="0">
                <a:latin typeface="TimesNewRoman"/>
              </a:rPr>
              <a:t>CBS yukarıda da sözü edilen </a:t>
            </a:r>
            <a:r>
              <a:rPr lang="tr-TR" dirty="0" err="1">
                <a:latin typeface="TimesNewRoman"/>
              </a:rPr>
              <a:t>konumsal</a:t>
            </a:r>
            <a:r>
              <a:rPr lang="tr-TR" dirty="0">
                <a:latin typeface="TimesNewRoman"/>
              </a:rPr>
              <a:t> analiz </a:t>
            </a:r>
            <a:r>
              <a:rPr lang="tr-TR" dirty="0" err="1">
                <a:latin typeface="TimesNewRoman"/>
              </a:rPr>
              <a:t>foknsiyonlarının</a:t>
            </a:r>
            <a:r>
              <a:rPr lang="tr-TR" dirty="0">
                <a:latin typeface="TimesNewRoman"/>
              </a:rPr>
              <a:t> çokluğu ve veri yapısı nedeni ile farklı senaryoların tasarlanıp analiz edilmesine olanak sağlamaktadır. </a:t>
            </a:r>
          </a:p>
          <a:p>
            <a:endParaRPr lang="tr-TR" dirty="0">
              <a:latin typeface="TimesNewRoman"/>
            </a:endParaRPr>
          </a:p>
          <a:p>
            <a:r>
              <a:rPr lang="tr-TR" dirty="0">
                <a:latin typeface="TimesNewRoman"/>
              </a:rPr>
              <a:t>Bu niteliğinden dolayı CBS </a:t>
            </a:r>
            <a:r>
              <a:rPr lang="tr-TR" dirty="0" err="1">
                <a:latin typeface="TimesNewRoman"/>
              </a:rPr>
              <a:t>mekansal</a:t>
            </a:r>
            <a:r>
              <a:rPr lang="tr-TR" dirty="0">
                <a:latin typeface="TimesNewRoman"/>
              </a:rPr>
              <a:t> karar destek sistemlerinin vazgeçilmez elemanlarındandır. </a:t>
            </a:r>
          </a:p>
          <a:p>
            <a:endParaRPr lang="tr-TR" dirty="0">
              <a:latin typeface="TimesNewRoman"/>
            </a:endParaRPr>
          </a:p>
          <a:p>
            <a:r>
              <a:rPr lang="tr-TR" dirty="0">
                <a:latin typeface="TimesNewRoman"/>
              </a:rPr>
              <a:t>Senaryo analizleri özellikle doğal afet, çevre etki değerlendirmesi ya da sistemin zamana bağlı olarak değişiminin gözlenmesi gibi uygulamalarda oldukça etkili bir yöntemdir.</a:t>
            </a:r>
            <a:endParaRPr lang="tr-TR" dirty="0"/>
          </a:p>
        </p:txBody>
      </p:sp>
      <p:sp>
        <p:nvSpPr>
          <p:cNvPr id="3" name="Metin kutusu 2"/>
          <p:cNvSpPr txBox="1"/>
          <p:nvPr/>
        </p:nvSpPr>
        <p:spPr>
          <a:xfrm>
            <a:off x="4088674" y="182879"/>
            <a:ext cx="3448595" cy="461665"/>
          </a:xfrm>
          <a:prstGeom prst="rect">
            <a:avLst/>
          </a:prstGeom>
          <a:noFill/>
        </p:spPr>
        <p:txBody>
          <a:bodyPr wrap="square" rtlCol="0">
            <a:spAutoFit/>
          </a:bodyPr>
          <a:lstStyle/>
          <a:p>
            <a:r>
              <a:rPr lang="tr-TR" sz="2400" b="1" i="1" dirty="0">
                <a:solidFill>
                  <a:schemeClr val="accent1">
                    <a:lumMod val="75000"/>
                  </a:schemeClr>
                </a:solidFill>
              </a:rPr>
              <a:t>4. SENARYO ANALİZLERİ</a:t>
            </a:r>
          </a:p>
        </p:txBody>
      </p:sp>
      <p:pic>
        <p:nvPicPr>
          <p:cNvPr id="3074" name="Picture 2" descr="AGWA input and output variables. Using the AGWA tool as an example, this figure shows the types of data that can be used as model inputs and the types of outputs one could generate using such a system for the Willamette River Basin, Oregon, USA. AGWA divides a watershed into individual model elements (subwatersheds) using a digital elevation model. These subwatersheds are then intersected with soils and land cover data layers as well as rainfall/precipitation data to generate output regarding hydrologic endpoints. One of the models associated with AGWA (KINEROS2 or SWAT) is then run, and the quantified results are imported back into AGWA for visual display. ET, evapotranspiration; KINEROS2, Kinematic Runoff and Erosion; SWAT, Soil and Water Assessment Tool. ">
            <a:extLst>
              <a:ext uri="{FF2B5EF4-FFF2-40B4-BE49-F238E27FC236}">
                <a16:creationId xmlns:a16="http://schemas.microsoft.com/office/drawing/2014/main" id="{102E01D1-E4EF-AF41-A598-B18039480D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9711" y="192622"/>
            <a:ext cx="3572656" cy="28832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ercentage change in average annual nitrate and phosphorus transported with surface runoff under each scenario, 1990–2050, Willamette River Basin, Oregon, USA. Adapted from Hernandez et al. (2010). ">
            <a:extLst>
              <a:ext uri="{FF2B5EF4-FFF2-40B4-BE49-F238E27FC236}">
                <a16:creationId xmlns:a16="http://schemas.microsoft.com/office/drawing/2014/main" id="{0FDC68AF-94BF-2D49-8F38-A0E157353B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674" y="3445667"/>
            <a:ext cx="4184834" cy="32294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D3890D2-FD21-7348-9216-4598D849C334}"/>
              </a:ext>
            </a:extLst>
          </p:cNvPr>
          <p:cNvSpPr/>
          <p:nvPr/>
        </p:nvSpPr>
        <p:spPr>
          <a:xfrm>
            <a:off x="85091" y="6119336"/>
            <a:ext cx="4003583" cy="738664"/>
          </a:xfrm>
          <a:prstGeom prst="rect">
            <a:avLst/>
          </a:prstGeom>
        </p:spPr>
        <p:txBody>
          <a:bodyPr wrap="square">
            <a:spAutoFit/>
          </a:bodyPr>
          <a:lstStyle/>
          <a:p>
            <a:pPr algn="r"/>
            <a:r>
              <a:rPr lang="en-US" sz="1050" dirty="0">
                <a:solidFill>
                  <a:srgbClr val="111111"/>
                </a:solidFill>
              </a:rPr>
              <a:t>Percentage change in average annual nitrate and phosphorus transported with surface runoff under each scenario, 1990–2050, Willamette River Basin, Oregon, USA. Adapted from Hernandez et al. (2010). </a:t>
            </a:r>
            <a:endParaRPr lang="en-US" sz="1050" b="0" i="0" dirty="0">
              <a:solidFill>
                <a:srgbClr val="111111"/>
              </a:solidFill>
              <a:effectLst/>
            </a:endParaRPr>
          </a:p>
        </p:txBody>
      </p:sp>
      <p:sp>
        <p:nvSpPr>
          <p:cNvPr id="5" name="Rectangle 4">
            <a:extLst>
              <a:ext uri="{FF2B5EF4-FFF2-40B4-BE49-F238E27FC236}">
                <a16:creationId xmlns:a16="http://schemas.microsoft.com/office/drawing/2014/main" id="{D13F75A6-DFEC-E04F-8F66-58285E6F0417}"/>
              </a:ext>
            </a:extLst>
          </p:cNvPr>
          <p:cNvSpPr/>
          <p:nvPr/>
        </p:nvSpPr>
        <p:spPr>
          <a:xfrm>
            <a:off x="7839162" y="3262788"/>
            <a:ext cx="4184834" cy="900246"/>
          </a:xfrm>
          <a:prstGeom prst="rect">
            <a:avLst/>
          </a:prstGeom>
        </p:spPr>
        <p:txBody>
          <a:bodyPr wrap="square">
            <a:spAutoFit/>
          </a:bodyPr>
          <a:lstStyle/>
          <a:p>
            <a:pPr algn="r"/>
            <a:r>
              <a:rPr lang="en-TR" sz="1050" dirty="0"/>
              <a:t>Kepner, William &amp; Ramsey, Molly &amp; Brown, Elizabeth &amp; Jarchow, Meghann &amp; Dickinson, Katharine &amp; Mark, Alan. (2012). SYNTHESIS &amp; INTEGRATION Hydrologic futures: using scenario analysis to evaluate impacts of forecasted land use change on hydrologic services. Ecosphere. 3(7). 1-25. 10.1890/ES11-00367.1. </a:t>
            </a:r>
          </a:p>
        </p:txBody>
      </p:sp>
    </p:spTree>
    <p:extLst>
      <p:ext uri="{BB962C8B-B14F-4D97-AF65-F5344CB8AC3E}">
        <p14:creationId xmlns:p14="http://schemas.microsoft.com/office/powerpoint/2010/main" val="2783404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135420" y="182879"/>
            <a:ext cx="2035400" cy="461665"/>
          </a:xfrm>
          <a:prstGeom prst="rect">
            <a:avLst/>
          </a:prstGeom>
          <a:noFill/>
        </p:spPr>
        <p:txBody>
          <a:bodyPr wrap="square" rtlCol="0">
            <a:spAutoFit/>
          </a:bodyPr>
          <a:lstStyle/>
          <a:p>
            <a:r>
              <a:rPr lang="tr-TR" sz="2400" b="1" i="1" dirty="0">
                <a:solidFill>
                  <a:schemeClr val="accent1">
                    <a:lumMod val="75000"/>
                  </a:schemeClr>
                </a:solidFill>
              </a:rPr>
              <a:t>5. SUNUMLAR</a:t>
            </a:r>
          </a:p>
        </p:txBody>
      </p:sp>
      <p:sp>
        <p:nvSpPr>
          <p:cNvPr id="3" name="Dikdörtgen 2"/>
          <p:cNvSpPr/>
          <p:nvPr/>
        </p:nvSpPr>
        <p:spPr>
          <a:xfrm>
            <a:off x="4976734" y="604652"/>
            <a:ext cx="7215266" cy="3693319"/>
          </a:xfrm>
          <a:prstGeom prst="rect">
            <a:avLst/>
          </a:prstGeom>
        </p:spPr>
        <p:txBody>
          <a:bodyPr wrap="square">
            <a:spAutoFit/>
          </a:bodyPr>
          <a:lstStyle/>
          <a:p>
            <a:r>
              <a:rPr lang="tr-TR" dirty="0">
                <a:latin typeface="TimesNewRoman"/>
              </a:rPr>
              <a:t>Mekânsal analiz işlemleri sonucunda ya da senaryo analizleri sonrasında elde edilenlerin sunumu için CBS çok alternatifli bir yapıya sahiptir. </a:t>
            </a:r>
          </a:p>
          <a:p>
            <a:endParaRPr lang="tr-TR" dirty="0">
              <a:latin typeface="TimesNewRoman"/>
            </a:endParaRPr>
          </a:p>
          <a:p>
            <a:r>
              <a:rPr lang="tr-TR" dirty="0">
                <a:latin typeface="TimesNewRoman"/>
              </a:rPr>
              <a:t>Tüm analizlerin bilgisayar ortamında yapılması sonuçların ekranda gösterilmesini sağlarken yazıcılar yolu ile çıktılar alınarak kullanıcıya sunulmasına de olanak sağlamıştır. </a:t>
            </a:r>
          </a:p>
          <a:p>
            <a:endParaRPr lang="tr-TR" dirty="0">
              <a:latin typeface="TimesNewRoman"/>
            </a:endParaRPr>
          </a:p>
          <a:p>
            <a:r>
              <a:rPr lang="tr-TR" dirty="0">
                <a:latin typeface="TimesNewRoman"/>
              </a:rPr>
              <a:t>CBS çıktıları, raporlar, üç boyutlu görünümler, fotoğrafik görüntüler ve multimedya gibi diğer çıktılara entegre edilebilir.</a:t>
            </a:r>
          </a:p>
          <a:p>
            <a:endParaRPr lang="tr-TR" dirty="0">
              <a:latin typeface="TimesNewRoman"/>
            </a:endParaRPr>
          </a:p>
          <a:p>
            <a:r>
              <a:rPr lang="tr-TR" dirty="0">
                <a:latin typeface="TimesNewRoman"/>
              </a:rPr>
              <a:t>Ayrıca </a:t>
            </a:r>
            <a:r>
              <a:rPr lang="tr-TR" dirty="0" err="1">
                <a:latin typeface="TimesNewRoman"/>
              </a:rPr>
              <a:t>CBS'nin</a:t>
            </a:r>
            <a:r>
              <a:rPr lang="tr-TR" dirty="0">
                <a:latin typeface="TimesNewRoman"/>
              </a:rPr>
              <a:t> internet ortamında kullanımı için son yıllarda geliştirilen Web-tabanlı </a:t>
            </a:r>
            <a:r>
              <a:rPr lang="tr-TR" dirty="0" err="1">
                <a:latin typeface="TimesNewRoman"/>
              </a:rPr>
              <a:t>CBS'ler</a:t>
            </a:r>
            <a:r>
              <a:rPr lang="tr-TR" dirty="0">
                <a:latin typeface="TimesNewRoman"/>
              </a:rPr>
              <a:t> yolu ile de tüm analiz sonuçları ve veriler internet yolu ile ilgili kişilere sunulup paylaşılabilmektedir.</a:t>
            </a:r>
            <a:endParaRPr lang="tr-TR" dirty="0"/>
          </a:p>
        </p:txBody>
      </p:sp>
      <p:pic>
        <p:nvPicPr>
          <p:cNvPr id="4098" name="Picture 2" descr="Fire Globe Delivers Esri 3D Visualization to US Firefighters">
            <a:extLst>
              <a:ext uri="{FF2B5EF4-FFF2-40B4-BE49-F238E27FC236}">
                <a16:creationId xmlns:a16="http://schemas.microsoft.com/office/drawing/2014/main" id="{9BFB997E-75C8-A046-8C2E-819ED9949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00" y="182879"/>
            <a:ext cx="4546560" cy="2841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5D0A309-E15A-7347-AD11-5577301C02BB}"/>
              </a:ext>
            </a:extLst>
          </p:cNvPr>
          <p:cNvSpPr/>
          <p:nvPr/>
        </p:nvSpPr>
        <p:spPr>
          <a:xfrm>
            <a:off x="0" y="3073914"/>
            <a:ext cx="5135420" cy="253916"/>
          </a:xfrm>
          <a:prstGeom prst="rect">
            <a:avLst/>
          </a:prstGeom>
        </p:spPr>
        <p:txBody>
          <a:bodyPr wrap="square">
            <a:spAutoFit/>
          </a:bodyPr>
          <a:lstStyle/>
          <a:p>
            <a:r>
              <a:rPr lang="en-TR" sz="1050" dirty="0"/>
              <a:t>https://www.gisresources.com/fire-globe-delivers-esri-3d-visualization-to-us-firefighters/</a:t>
            </a:r>
          </a:p>
        </p:txBody>
      </p:sp>
      <p:pic>
        <p:nvPicPr>
          <p:cNvPr id="4100" name="Picture 4">
            <a:extLst>
              <a:ext uri="{FF2B5EF4-FFF2-40B4-BE49-F238E27FC236}">
                <a16:creationId xmlns:a16="http://schemas.microsoft.com/office/drawing/2014/main" id="{7DC3C4CB-6D78-9D4B-BD1E-137A9C605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639" y="3530171"/>
            <a:ext cx="2473951" cy="31921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2379A23-0A9D-E64A-9B9B-AA385F13C251}"/>
              </a:ext>
            </a:extLst>
          </p:cNvPr>
          <p:cNvSpPr/>
          <p:nvPr/>
        </p:nvSpPr>
        <p:spPr>
          <a:xfrm>
            <a:off x="454702" y="6670791"/>
            <a:ext cx="4162268" cy="253916"/>
          </a:xfrm>
          <a:prstGeom prst="rect">
            <a:avLst/>
          </a:prstGeom>
        </p:spPr>
        <p:txBody>
          <a:bodyPr wrap="square">
            <a:spAutoFit/>
          </a:bodyPr>
          <a:lstStyle/>
          <a:p>
            <a:r>
              <a:rPr lang="en-TR" sz="1050" dirty="0"/>
              <a:t>https://behcolumbia.files.wordpress.com/2013/12/walkability_map.jpg</a:t>
            </a:r>
          </a:p>
        </p:txBody>
      </p:sp>
      <p:pic>
        <p:nvPicPr>
          <p:cNvPr id="4102" name="Picture 6">
            <a:extLst>
              <a:ext uri="{FF2B5EF4-FFF2-40B4-BE49-F238E27FC236}">
                <a16:creationId xmlns:a16="http://schemas.microsoft.com/office/drawing/2014/main" id="{789FC941-89F6-024F-9604-E3B75DF56F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549" b="21612"/>
          <a:stretch/>
        </p:blipFill>
        <p:spPr bwMode="auto">
          <a:xfrm>
            <a:off x="5569420" y="4312994"/>
            <a:ext cx="5628232" cy="235779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DD36722-6AE6-1540-ABCC-9160E5BD7E5F}"/>
              </a:ext>
            </a:extLst>
          </p:cNvPr>
          <p:cNvSpPr/>
          <p:nvPr/>
        </p:nvSpPr>
        <p:spPr>
          <a:xfrm>
            <a:off x="6452526" y="6670791"/>
            <a:ext cx="3494867" cy="253916"/>
          </a:xfrm>
          <a:prstGeom prst="rect">
            <a:avLst/>
          </a:prstGeom>
        </p:spPr>
        <p:txBody>
          <a:bodyPr wrap="none">
            <a:spAutoFit/>
          </a:bodyPr>
          <a:lstStyle/>
          <a:p>
            <a:r>
              <a:rPr lang="en-TR" sz="1050" dirty="0"/>
              <a:t>https://surveyinggroup.com/yeni-baslayanlar-icin-cbs-nedir/</a:t>
            </a:r>
          </a:p>
        </p:txBody>
      </p:sp>
    </p:spTree>
    <p:extLst>
      <p:ext uri="{BB962C8B-B14F-4D97-AF65-F5344CB8AC3E}">
        <p14:creationId xmlns:p14="http://schemas.microsoft.com/office/powerpoint/2010/main" val="1016703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4667" y="1868966"/>
            <a:ext cx="8242663" cy="3964276"/>
          </a:xfrm>
          <a:prstGeom prst="rect">
            <a:avLst/>
          </a:prstGeom>
        </p:spPr>
        <p:txBody>
          <a:bodyPr vert="horz" lIns="91440" tIns="45720" rIns="91440" bIns="45720" rtlCol="0" anchor="ctr">
            <a:normAutofit/>
          </a:bodyPr>
          <a:lstStyle/>
          <a:p>
            <a:pPr indent="-228600" algn="ctr">
              <a:lnSpc>
                <a:spcPct val="90000"/>
              </a:lnSpc>
              <a:spcAft>
                <a:spcPts val="600"/>
              </a:spcAft>
              <a:buFont typeface="Arial" panose="020B0604020202020204" pitchFamily="34" charset="0"/>
              <a:buChar char="•"/>
            </a:pPr>
            <a:r>
              <a:rPr lang="en-US" sz="2400" dirty="0">
                <a:hlinkClick r:id="rId2">
                  <a:extLst>
                    <a:ext uri="{A12FA001-AC4F-418D-AE19-62706E023703}">
                      <ahyp:hlinkClr xmlns:ahyp="http://schemas.microsoft.com/office/drawing/2018/hyperlinkcolor" xmlns="" val="tx"/>
                    </a:ext>
                  </a:extLst>
                </a:hlinkClick>
              </a:rPr>
              <a:t>http://mapapps.bgs.ac.uk/geologyofbritain/home.html</a:t>
            </a:r>
            <a:endParaRPr lang="tr-TR" sz="2400" dirty="0"/>
          </a:p>
          <a:p>
            <a:pPr indent="-228600" algn="ctr">
              <a:lnSpc>
                <a:spcPct val="90000"/>
              </a:lnSpc>
              <a:spcAft>
                <a:spcPts val="600"/>
              </a:spcAft>
              <a:buFont typeface="Arial" panose="020B0604020202020204" pitchFamily="34" charset="0"/>
              <a:buChar char="•"/>
            </a:pPr>
            <a:endParaRPr lang="tr-TR" sz="2400" dirty="0"/>
          </a:p>
          <a:p>
            <a:pPr indent="-228600" algn="ctr">
              <a:lnSpc>
                <a:spcPct val="90000"/>
              </a:lnSpc>
              <a:spcAft>
                <a:spcPts val="600"/>
              </a:spcAft>
              <a:buFont typeface="Arial" panose="020B0604020202020204" pitchFamily="34" charset="0"/>
              <a:buChar char="•"/>
            </a:pPr>
            <a:r>
              <a:rPr lang="en-US" sz="2400" dirty="0">
                <a:hlinkClick r:id="rId3">
                  <a:extLst>
                    <a:ext uri="{A12FA001-AC4F-418D-AE19-62706E023703}">
                      <ahyp:hlinkClr xmlns:ahyp="http://schemas.microsoft.com/office/drawing/2018/hyperlinkcolor" xmlns="" val="tx"/>
                    </a:ext>
                  </a:extLst>
                </a:hlinkClick>
              </a:rPr>
              <a:t>https://onemilliontweetmap.com/</a:t>
            </a:r>
            <a:endParaRPr lang="tr-TR" sz="2400" dirty="0"/>
          </a:p>
          <a:p>
            <a:pPr indent="-228600" algn="ctr">
              <a:lnSpc>
                <a:spcPct val="90000"/>
              </a:lnSpc>
              <a:spcAft>
                <a:spcPts val="600"/>
              </a:spcAft>
              <a:buFont typeface="Arial" panose="020B0604020202020204" pitchFamily="34" charset="0"/>
              <a:buChar char="•"/>
            </a:pPr>
            <a:endParaRPr lang="tr-TR" sz="2400" dirty="0"/>
          </a:p>
          <a:p>
            <a:pPr indent="-228600" algn="ctr">
              <a:lnSpc>
                <a:spcPct val="90000"/>
              </a:lnSpc>
              <a:spcAft>
                <a:spcPts val="600"/>
              </a:spcAft>
              <a:buFont typeface="Arial" panose="020B0604020202020204" pitchFamily="34" charset="0"/>
              <a:buChar char="•"/>
            </a:pPr>
            <a:r>
              <a:rPr lang="tr-TR" sz="2400" dirty="0">
                <a:hlinkClick r:id="rId4">
                  <a:extLst>
                    <a:ext uri="{A12FA001-AC4F-418D-AE19-62706E023703}">
                      <ahyp:hlinkClr xmlns:ahyp="http://schemas.microsoft.com/office/drawing/2018/hyperlinkcolor" xmlns="" val="tx"/>
                    </a:ext>
                  </a:extLst>
                </a:hlinkClick>
              </a:rPr>
              <a:t>https://www.trendsmap.com/</a:t>
            </a:r>
            <a:endParaRPr lang="tr-TR" sz="2400" dirty="0"/>
          </a:p>
          <a:p>
            <a:pPr indent="-228600" algn="ctr">
              <a:lnSpc>
                <a:spcPct val="90000"/>
              </a:lnSpc>
              <a:spcAft>
                <a:spcPts val="600"/>
              </a:spcAft>
              <a:buFont typeface="Arial" panose="020B0604020202020204" pitchFamily="34" charset="0"/>
              <a:buChar char="•"/>
            </a:pPr>
            <a:endParaRPr lang="tr-TR" sz="2400" dirty="0"/>
          </a:p>
          <a:p>
            <a:pPr indent="-228600" algn="ctr">
              <a:lnSpc>
                <a:spcPct val="90000"/>
              </a:lnSpc>
              <a:spcAft>
                <a:spcPts val="600"/>
              </a:spcAft>
              <a:buFont typeface="Arial" panose="020B0604020202020204" pitchFamily="34" charset="0"/>
              <a:buChar char="•"/>
            </a:pPr>
            <a:r>
              <a:rPr lang="tr-TR" sz="2400" dirty="0">
                <a:hlinkClick r:id="rId5">
                  <a:extLst>
                    <a:ext uri="{A12FA001-AC4F-418D-AE19-62706E023703}">
                      <ahyp:hlinkClr xmlns:ahyp="http://schemas.microsoft.com/office/drawing/2018/hyperlinkcolor" xmlns="" val="tx"/>
                    </a:ext>
                  </a:extLst>
                </a:hlinkClick>
              </a:rPr>
              <a:t>https://earth.nullschool.net/</a:t>
            </a:r>
            <a:endParaRPr lang="tr-TR" sz="2400" dirty="0"/>
          </a:p>
        </p:txBody>
      </p:sp>
      <p:sp>
        <p:nvSpPr>
          <p:cNvPr id="3" name="Rectangle 2">
            <a:extLst>
              <a:ext uri="{FF2B5EF4-FFF2-40B4-BE49-F238E27FC236}">
                <a16:creationId xmlns:a16="http://schemas.microsoft.com/office/drawing/2014/main" id="{B84B391C-4BC7-DC4A-AAA6-8A4D7579D2AE}"/>
              </a:ext>
            </a:extLst>
          </p:cNvPr>
          <p:cNvSpPr/>
          <p:nvPr/>
        </p:nvSpPr>
        <p:spPr>
          <a:xfrm>
            <a:off x="4512232" y="378372"/>
            <a:ext cx="3167534" cy="424732"/>
          </a:xfrm>
          <a:prstGeom prst="rect">
            <a:avLst/>
          </a:prstGeom>
        </p:spPr>
        <p:txBody>
          <a:bodyPr wrap="none">
            <a:spAutoFit/>
          </a:bodyPr>
          <a:lstStyle/>
          <a:p>
            <a:pPr>
              <a:lnSpc>
                <a:spcPct val="90000"/>
              </a:lnSpc>
              <a:spcAft>
                <a:spcPts val="600"/>
              </a:spcAft>
            </a:pPr>
            <a:r>
              <a:rPr lang="tr-TR" sz="2400" b="1" i="1" dirty="0">
                <a:solidFill>
                  <a:schemeClr val="accent1">
                    <a:lumMod val="75000"/>
                  </a:schemeClr>
                </a:solidFill>
              </a:rPr>
              <a:t>ÖRNEK WEB SAYFALARI</a:t>
            </a:r>
          </a:p>
        </p:txBody>
      </p:sp>
    </p:spTree>
    <p:extLst>
      <p:ext uri="{BB962C8B-B14F-4D97-AF65-F5344CB8AC3E}">
        <p14:creationId xmlns:p14="http://schemas.microsoft.com/office/powerpoint/2010/main" val="3071089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441373" y="182879"/>
            <a:ext cx="3762102" cy="461665"/>
          </a:xfrm>
          <a:prstGeom prst="rect">
            <a:avLst/>
          </a:prstGeom>
          <a:noFill/>
        </p:spPr>
        <p:txBody>
          <a:bodyPr wrap="square" rtlCol="0">
            <a:spAutoFit/>
          </a:bodyPr>
          <a:lstStyle/>
          <a:p>
            <a:r>
              <a:rPr lang="tr-TR" sz="2400" b="1" i="1" dirty="0">
                <a:solidFill>
                  <a:schemeClr val="accent1">
                    <a:lumMod val="75000"/>
                  </a:schemeClr>
                </a:solidFill>
              </a:rPr>
              <a:t>RASTER VE VEKTÖR TANIMI</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664" y="853114"/>
            <a:ext cx="9540240" cy="5364413"/>
          </a:xfrm>
          <a:prstGeom prst="rect">
            <a:avLst/>
          </a:prstGeom>
        </p:spPr>
      </p:pic>
      <p:sp>
        <p:nvSpPr>
          <p:cNvPr id="4" name="Dikdörtgen 3"/>
          <p:cNvSpPr/>
          <p:nvPr/>
        </p:nvSpPr>
        <p:spPr>
          <a:xfrm>
            <a:off x="4735870" y="6217527"/>
            <a:ext cx="2837828" cy="276999"/>
          </a:xfrm>
          <a:prstGeom prst="rect">
            <a:avLst/>
          </a:prstGeom>
        </p:spPr>
        <p:txBody>
          <a:bodyPr wrap="none">
            <a:spAutoFit/>
          </a:bodyPr>
          <a:lstStyle/>
          <a:p>
            <a:r>
              <a:rPr lang="tr-TR" sz="1200" dirty="0"/>
              <a:t>https://geologyconcepts.com/mind-maps/</a:t>
            </a:r>
          </a:p>
        </p:txBody>
      </p:sp>
    </p:spTree>
    <p:extLst>
      <p:ext uri="{BB962C8B-B14F-4D97-AF65-F5344CB8AC3E}">
        <p14:creationId xmlns:p14="http://schemas.microsoft.com/office/powerpoint/2010/main" val="2655327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61257" y="1099015"/>
            <a:ext cx="7968343" cy="3416320"/>
          </a:xfrm>
          <a:prstGeom prst="rect">
            <a:avLst/>
          </a:prstGeom>
        </p:spPr>
        <p:txBody>
          <a:bodyPr wrap="square">
            <a:spAutoFit/>
          </a:bodyPr>
          <a:lstStyle/>
          <a:p>
            <a:r>
              <a:rPr lang="tr-TR" dirty="0"/>
              <a:t>Harita özellikleri genellikle birkaç tür vektör katmanından biri ile temsil edilir:</a:t>
            </a:r>
          </a:p>
          <a:p>
            <a:endParaRPr lang="tr-TR" dirty="0"/>
          </a:p>
          <a:p>
            <a:r>
              <a:rPr lang="tr-TR" b="1" i="1" dirty="0">
                <a:solidFill>
                  <a:schemeClr val="accent1">
                    <a:lumMod val="75000"/>
                  </a:schemeClr>
                </a:solidFill>
              </a:rPr>
              <a:t>Noktalar (</a:t>
            </a:r>
            <a:r>
              <a:rPr lang="tr-TR" b="1" i="1" dirty="0" err="1">
                <a:solidFill>
                  <a:schemeClr val="accent1">
                    <a:lumMod val="75000"/>
                  </a:schemeClr>
                </a:solidFill>
              </a:rPr>
              <a:t>Points</a:t>
            </a:r>
            <a:r>
              <a:rPr lang="tr-TR" b="1" i="1" dirty="0">
                <a:solidFill>
                  <a:schemeClr val="accent1">
                    <a:lumMod val="75000"/>
                  </a:schemeClr>
                </a:solidFill>
              </a:rPr>
              <a:t>): </a:t>
            </a:r>
            <a:r>
              <a:rPr lang="tr-TR" dirty="0"/>
              <a:t>Bir özelliğin nerede olduğunu göstermenin gerekli olduğu, ancak fiziksel şeklinin önemli olmadığı (yani, yaşlı ağaç katmanındaki ağaçlar) bilgileri temsil etmek için bir nokta iyidir.</a:t>
            </a:r>
          </a:p>
          <a:p>
            <a:endParaRPr lang="tr-TR" dirty="0"/>
          </a:p>
          <a:p>
            <a:r>
              <a:rPr lang="tr-TR" b="1" i="1" dirty="0">
                <a:solidFill>
                  <a:schemeClr val="accent1">
                    <a:lumMod val="75000"/>
                  </a:schemeClr>
                </a:solidFill>
              </a:rPr>
              <a:t>Çizgiler (</a:t>
            </a:r>
            <a:r>
              <a:rPr lang="tr-TR" b="1" i="1" dirty="0" err="1">
                <a:solidFill>
                  <a:schemeClr val="accent1">
                    <a:lumMod val="75000"/>
                  </a:schemeClr>
                </a:solidFill>
              </a:rPr>
              <a:t>Lines</a:t>
            </a:r>
            <a:r>
              <a:rPr lang="tr-TR" b="1" i="1" dirty="0">
                <a:solidFill>
                  <a:schemeClr val="accent1">
                    <a:lumMod val="75000"/>
                  </a:schemeClr>
                </a:solidFill>
              </a:rPr>
              <a:t>): </a:t>
            </a:r>
            <a:r>
              <a:rPr lang="tr-TR" dirty="0"/>
              <a:t>Bir çizgi, birçok gerçek dünya özelliğini (yani nehir katmanındaki nehirleri) temsil etmeye uygundur.</a:t>
            </a:r>
          </a:p>
          <a:p>
            <a:endParaRPr lang="tr-TR" dirty="0"/>
          </a:p>
          <a:p>
            <a:r>
              <a:rPr lang="tr-TR" b="1" i="1" dirty="0">
                <a:solidFill>
                  <a:schemeClr val="accent1">
                    <a:lumMod val="75000"/>
                  </a:schemeClr>
                </a:solidFill>
              </a:rPr>
              <a:t>Çokgenler (</a:t>
            </a:r>
            <a:r>
              <a:rPr lang="tr-TR" b="1" i="1" dirty="0" err="1">
                <a:solidFill>
                  <a:schemeClr val="accent1">
                    <a:lumMod val="75000"/>
                  </a:schemeClr>
                </a:solidFill>
              </a:rPr>
              <a:t>Polygons</a:t>
            </a:r>
            <a:r>
              <a:rPr lang="tr-TR" b="1" i="1" dirty="0">
                <a:solidFill>
                  <a:schemeClr val="accent1">
                    <a:lumMod val="75000"/>
                  </a:schemeClr>
                </a:solidFill>
              </a:rPr>
              <a:t>): </a:t>
            </a:r>
            <a:r>
              <a:rPr lang="tr-TR" dirty="0"/>
              <a:t>Bir çokgen gördüğünüzde, sınırın içindeki her şeyin kayıtla ilişkili niteliklere sahip olduğunu unutmayın. (yani toprak katmanındaki toprak türleri)</a:t>
            </a:r>
          </a:p>
        </p:txBody>
      </p:sp>
      <p:pic>
        <p:nvPicPr>
          <p:cNvPr id="1026" name="Picture 2" descr="Image for p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5206" y="4181522"/>
            <a:ext cx="1628775" cy="2371726"/>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4079520" y="279065"/>
            <a:ext cx="2148922" cy="461665"/>
          </a:xfrm>
          <a:prstGeom prst="rect">
            <a:avLst/>
          </a:prstGeom>
        </p:spPr>
        <p:txBody>
          <a:bodyPr wrap="none">
            <a:spAutoFit/>
          </a:bodyPr>
          <a:lstStyle/>
          <a:p>
            <a:r>
              <a:rPr lang="tr-TR" sz="2400" b="1" i="1" dirty="0">
                <a:solidFill>
                  <a:schemeClr val="accent1">
                    <a:lumMod val="75000"/>
                  </a:schemeClr>
                </a:solidFill>
              </a:rPr>
              <a:t>VEKTÖREL VERİ</a:t>
            </a:r>
          </a:p>
        </p:txBody>
      </p:sp>
      <p:pic>
        <p:nvPicPr>
          <p:cNvPr id="1028" name="Picture 4" descr="Introduction to Geospatial Concepts: Introduction to Vector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106" y="861425"/>
            <a:ext cx="4033762" cy="4076335"/>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7769267" y="4913740"/>
            <a:ext cx="4303601" cy="261610"/>
          </a:xfrm>
          <a:prstGeom prst="rect">
            <a:avLst/>
          </a:prstGeom>
        </p:spPr>
        <p:txBody>
          <a:bodyPr wrap="square">
            <a:spAutoFit/>
          </a:bodyPr>
          <a:lstStyle/>
          <a:p>
            <a:r>
              <a:rPr lang="tr-TR" sz="1100" dirty="0"/>
              <a:t>https://datacarpentry.org/organization-geospatial/02-intro-vector-data/</a:t>
            </a:r>
          </a:p>
        </p:txBody>
      </p:sp>
      <p:sp>
        <p:nvSpPr>
          <p:cNvPr id="6" name="Dikdörtgen 5"/>
          <p:cNvSpPr/>
          <p:nvPr/>
        </p:nvSpPr>
        <p:spPr>
          <a:xfrm>
            <a:off x="1197428" y="6553248"/>
            <a:ext cx="6096000" cy="261610"/>
          </a:xfrm>
          <a:prstGeom prst="rect">
            <a:avLst/>
          </a:prstGeom>
        </p:spPr>
        <p:txBody>
          <a:bodyPr>
            <a:spAutoFit/>
          </a:bodyPr>
          <a:lstStyle/>
          <a:p>
            <a:r>
              <a:rPr lang="tr-TR" sz="1100" dirty="0"/>
              <a:t>https://medium.com/@barisariburnu/co%C4%9Frafi-bilgi-sistemleri-temel-kavramlar-e66d88acbd2</a:t>
            </a:r>
          </a:p>
        </p:txBody>
      </p:sp>
    </p:spTree>
    <p:extLst>
      <p:ext uri="{BB962C8B-B14F-4D97-AF65-F5344CB8AC3E}">
        <p14:creationId xmlns:p14="http://schemas.microsoft.com/office/powerpoint/2010/main" val="2767441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196943" y="410584"/>
            <a:ext cx="4652877" cy="461665"/>
          </a:xfrm>
          <a:prstGeom prst="rect">
            <a:avLst/>
          </a:prstGeom>
        </p:spPr>
        <p:txBody>
          <a:bodyPr wrap="none">
            <a:spAutoFit/>
          </a:bodyPr>
          <a:lstStyle>
            <a:defPPr>
              <a:defRPr lang="tr-TR"/>
            </a:defPPr>
            <a:lvl1pPr>
              <a:defRPr sz="2400" b="1" i="1">
                <a:solidFill>
                  <a:schemeClr val="accent1">
                    <a:lumMod val="75000"/>
                  </a:schemeClr>
                </a:solidFill>
              </a:defRPr>
            </a:lvl1pPr>
          </a:lstStyle>
          <a:p>
            <a:r>
              <a:rPr lang="tr-TR" dirty="0"/>
              <a:t>JEOLOJİDE VEKTÖREL VERİ TÜRLERİ</a:t>
            </a:r>
          </a:p>
        </p:txBody>
      </p:sp>
      <p:sp>
        <p:nvSpPr>
          <p:cNvPr id="4" name="Dikdörtgen 3"/>
          <p:cNvSpPr/>
          <p:nvPr/>
        </p:nvSpPr>
        <p:spPr>
          <a:xfrm>
            <a:off x="162905" y="2113377"/>
            <a:ext cx="6172580" cy="3046988"/>
          </a:xfrm>
          <a:prstGeom prst="rect">
            <a:avLst/>
          </a:prstGeom>
        </p:spPr>
        <p:txBody>
          <a:bodyPr wrap="square">
            <a:spAutoFit/>
          </a:bodyPr>
          <a:lstStyle/>
          <a:p>
            <a:r>
              <a:rPr lang="tr-TR" sz="2400" b="1" i="1" dirty="0"/>
              <a:t>Noktalar (</a:t>
            </a:r>
            <a:r>
              <a:rPr lang="tr-TR" sz="2400" b="1" i="1" dirty="0" err="1"/>
              <a:t>Points</a:t>
            </a:r>
            <a:r>
              <a:rPr lang="tr-TR" sz="2400" b="1" i="1" dirty="0"/>
              <a:t>):  </a:t>
            </a:r>
            <a:r>
              <a:rPr lang="tr-TR" sz="2400" i="1" dirty="0"/>
              <a:t>Sondaj noktaları,  kuyular, gözlem/örnek alım noktaları</a:t>
            </a:r>
          </a:p>
          <a:p>
            <a:endParaRPr lang="tr-TR" sz="2400" b="1" i="1" dirty="0"/>
          </a:p>
          <a:p>
            <a:endParaRPr lang="tr-TR" sz="2400" b="1" i="1" dirty="0"/>
          </a:p>
          <a:p>
            <a:r>
              <a:rPr lang="tr-TR" sz="2400" b="1" i="1" dirty="0"/>
              <a:t>Çizgiler (</a:t>
            </a:r>
            <a:r>
              <a:rPr lang="tr-TR" sz="2400" b="1" i="1" dirty="0" err="1"/>
              <a:t>Lines</a:t>
            </a:r>
            <a:r>
              <a:rPr lang="tr-TR" sz="2400" b="1" i="1" dirty="0"/>
              <a:t>): </a:t>
            </a:r>
            <a:r>
              <a:rPr lang="tr-TR" sz="2400" i="1" dirty="0"/>
              <a:t>Jeolojik yapılar (sınırlar, faylar)</a:t>
            </a:r>
          </a:p>
          <a:p>
            <a:endParaRPr lang="tr-TR" sz="2400" b="1" i="1" dirty="0"/>
          </a:p>
          <a:p>
            <a:endParaRPr lang="tr-TR" sz="2400" b="1" i="1" dirty="0"/>
          </a:p>
          <a:p>
            <a:r>
              <a:rPr lang="tr-TR" sz="2400" b="1" i="1" dirty="0"/>
              <a:t>Çokgenler (</a:t>
            </a:r>
            <a:r>
              <a:rPr lang="tr-TR" sz="2400" b="1" i="1" dirty="0" err="1"/>
              <a:t>Polygons</a:t>
            </a:r>
            <a:r>
              <a:rPr lang="tr-TR" sz="2400" b="1" i="1" dirty="0"/>
              <a:t>): </a:t>
            </a:r>
            <a:r>
              <a:rPr lang="tr-TR" sz="2400" i="1" dirty="0"/>
              <a:t>Jeolojik birimler</a:t>
            </a:r>
            <a:endParaRPr lang="tr-TR" sz="2400" dirty="0"/>
          </a:p>
        </p:txBody>
      </p:sp>
      <p:pic>
        <p:nvPicPr>
          <p:cNvPr id="3074" name="Picture 2" descr="https://www.geol.umd.edu/~jmerck/geol100/images/21/toy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846" y="1284195"/>
            <a:ext cx="5391150" cy="470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247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7763226" y="740730"/>
            <a:ext cx="2686981" cy="1927469"/>
          </a:xfrm>
          <a:prstGeom prst="rect">
            <a:avLst/>
          </a:prstGeom>
        </p:spPr>
      </p:pic>
      <p:sp>
        <p:nvSpPr>
          <p:cNvPr id="4" name="Dikdörtgen 3"/>
          <p:cNvSpPr/>
          <p:nvPr/>
        </p:nvSpPr>
        <p:spPr>
          <a:xfrm>
            <a:off x="424643" y="800186"/>
            <a:ext cx="6096000" cy="3416320"/>
          </a:xfrm>
          <a:prstGeom prst="rect">
            <a:avLst/>
          </a:prstGeom>
        </p:spPr>
        <p:txBody>
          <a:bodyPr>
            <a:spAutoFit/>
          </a:bodyPr>
          <a:lstStyle/>
          <a:p>
            <a:r>
              <a:rPr lang="tr-TR" dirty="0" err="1"/>
              <a:t>Raster</a:t>
            </a:r>
            <a:r>
              <a:rPr lang="tr-TR" dirty="0"/>
              <a:t> veriler, </a:t>
            </a:r>
            <a:r>
              <a:rPr lang="tr-TR" dirty="0" err="1"/>
              <a:t>mekansal</a:t>
            </a:r>
            <a:r>
              <a:rPr lang="tr-TR" dirty="0"/>
              <a:t> verilerin hücresel kareler olarak ifade edilmesidir. Gerçek bir durumu eşit ölçüdeki satır ve sütunlara sahip hücrelerde (</a:t>
            </a:r>
            <a:r>
              <a:rPr lang="tr-TR" dirty="0" err="1"/>
              <a:t>raster</a:t>
            </a:r>
            <a:r>
              <a:rPr lang="tr-TR" dirty="0"/>
              <a:t> hücresi) temsil eder. Her bir hücre coğrafik alana bağlı olarak farklı renk değerleri alır ve temsil ettiği coğrafik alanı tanımlar.</a:t>
            </a:r>
          </a:p>
          <a:p>
            <a:endParaRPr lang="tr-TR" dirty="0"/>
          </a:p>
          <a:p>
            <a:r>
              <a:rPr lang="tr-TR" dirty="0" err="1"/>
              <a:t>Raster</a:t>
            </a:r>
            <a:r>
              <a:rPr lang="tr-TR" dirty="0"/>
              <a:t> katmanlarının tümü piksel değerleri içermesine rağmen, vektör katmanları gibi kendileriyle ilişkili niteliklere sahip değildir. </a:t>
            </a:r>
          </a:p>
          <a:p>
            <a:endParaRPr lang="tr-TR" dirty="0"/>
          </a:p>
          <a:p>
            <a:r>
              <a:rPr lang="tr-TR" dirty="0"/>
              <a:t>Uydu fotoğrafları, taranmış planlar, </a:t>
            </a:r>
            <a:r>
              <a:rPr lang="tr-TR" dirty="0" err="1"/>
              <a:t>ortofotolar</a:t>
            </a:r>
            <a:r>
              <a:rPr lang="tr-TR" dirty="0"/>
              <a:t> ve her türlü görüntü, </a:t>
            </a:r>
            <a:r>
              <a:rPr lang="tr-TR" dirty="0" err="1"/>
              <a:t>raster</a:t>
            </a:r>
            <a:r>
              <a:rPr lang="tr-TR" dirty="0"/>
              <a:t> formatında çalışır. </a:t>
            </a:r>
          </a:p>
        </p:txBody>
      </p:sp>
      <p:sp>
        <p:nvSpPr>
          <p:cNvPr id="5" name="Dikdörtgen 4"/>
          <p:cNvSpPr/>
          <p:nvPr/>
        </p:nvSpPr>
        <p:spPr>
          <a:xfrm>
            <a:off x="6818388" y="2668199"/>
            <a:ext cx="4576658" cy="261610"/>
          </a:xfrm>
          <a:prstGeom prst="rect">
            <a:avLst/>
          </a:prstGeom>
        </p:spPr>
        <p:txBody>
          <a:bodyPr wrap="square">
            <a:spAutoFit/>
          </a:bodyPr>
          <a:lstStyle/>
          <a:p>
            <a:r>
              <a:rPr lang="tr-TR" sz="1100" dirty="0"/>
              <a:t>www.idahoadventure.org/sites/default/files/attachments/GIS101.pdf</a:t>
            </a:r>
          </a:p>
        </p:txBody>
      </p:sp>
      <p:sp>
        <p:nvSpPr>
          <p:cNvPr id="6" name="Dikdörtgen 5"/>
          <p:cNvSpPr/>
          <p:nvPr/>
        </p:nvSpPr>
        <p:spPr>
          <a:xfrm>
            <a:off x="4079520" y="279065"/>
            <a:ext cx="1816395" cy="461665"/>
          </a:xfrm>
          <a:prstGeom prst="rect">
            <a:avLst/>
          </a:prstGeom>
        </p:spPr>
        <p:txBody>
          <a:bodyPr wrap="none">
            <a:spAutoFit/>
          </a:bodyPr>
          <a:lstStyle/>
          <a:p>
            <a:r>
              <a:rPr lang="tr-TR" sz="2400" b="1" i="1" dirty="0">
                <a:solidFill>
                  <a:schemeClr val="accent1">
                    <a:lumMod val="75000"/>
                  </a:schemeClr>
                </a:solidFill>
              </a:rPr>
              <a:t>RASTER VERİ</a:t>
            </a:r>
          </a:p>
        </p:txBody>
      </p:sp>
      <p:pic>
        <p:nvPicPr>
          <p:cNvPr id="7170" name="Picture 2" descr="Vector and Raster Data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707" y="3038002"/>
            <a:ext cx="2857500" cy="363855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www.igismap.com/wp-content/uploads/2018/03/gisrasterfilesformatsuppo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108" y="4275963"/>
            <a:ext cx="4546571" cy="2400590"/>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2431607" y="6596390"/>
            <a:ext cx="3086101" cy="261610"/>
          </a:xfrm>
          <a:prstGeom prst="rect">
            <a:avLst/>
          </a:prstGeom>
        </p:spPr>
        <p:txBody>
          <a:bodyPr wrap="none">
            <a:spAutoFit/>
          </a:bodyPr>
          <a:lstStyle/>
          <a:p>
            <a:r>
              <a:rPr lang="tr-TR" sz="1100" dirty="0"/>
              <a:t>https://www.igismap.com/raster-data-file-format/</a:t>
            </a:r>
          </a:p>
        </p:txBody>
      </p:sp>
      <p:sp>
        <p:nvSpPr>
          <p:cNvPr id="8" name="Dikdörtgen 7"/>
          <p:cNvSpPr/>
          <p:nvPr/>
        </p:nvSpPr>
        <p:spPr>
          <a:xfrm>
            <a:off x="6997217" y="6615782"/>
            <a:ext cx="4397829" cy="261610"/>
          </a:xfrm>
          <a:prstGeom prst="rect">
            <a:avLst/>
          </a:prstGeom>
        </p:spPr>
        <p:txBody>
          <a:bodyPr wrap="square">
            <a:spAutoFit/>
          </a:bodyPr>
          <a:lstStyle/>
          <a:p>
            <a:r>
              <a:rPr lang="tr-TR" sz="1100" dirty="0"/>
              <a:t>http://www.newdesignfile.com/post_vector-and-raster-data-gis_131900/</a:t>
            </a:r>
          </a:p>
        </p:txBody>
      </p:sp>
    </p:spTree>
    <p:extLst>
      <p:ext uri="{BB962C8B-B14F-4D97-AF65-F5344CB8AC3E}">
        <p14:creationId xmlns:p14="http://schemas.microsoft.com/office/powerpoint/2010/main" val="1882547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441373" y="182879"/>
            <a:ext cx="3762102" cy="461665"/>
          </a:xfrm>
          <a:prstGeom prst="rect">
            <a:avLst/>
          </a:prstGeom>
          <a:noFill/>
        </p:spPr>
        <p:txBody>
          <a:bodyPr wrap="square" rtlCol="0">
            <a:spAutoFit/>
          </a:bodyPr>
          <a:lstStyle/>
          <a:p>
            <a:r>
              <a:rPr lang="tr-TR" sz="2400" b="1" i="1" dirty="0">
                <a:solidFill>
                  <a:schemeClr val="accent1">
                    <a:lumMod val="75000"/>
                  </a:schemeClr>
                </a:solidFill>
              </a:rPr>
              <a:t>CBS TEMEL FONKSİYONLAR</a:t>
            </a:r>
          </a:p>
        </p:txBody>
      </p:sp>
      <p:sp>
        <p:nvSpPr>
          <p:cNvPr id="3" name="Dikdörtgen 2"/>
          <p:cNvSpPr/>
          <p:nvPr/>
        </p:nvSpPr>
        <p:spPr>
          <a:xfrm>
            <a:off x="1064050" y="1050392"/>
            <a:ext cx="2673531" cy="1477328"/>
          </a:xfrm>
          <a:prstGeom prst="rect">
            <a:avLst/>
          </a:prstGeom>
        </p:spPr>
        <p:txBody>
          <a:bodyPr wrap="square">
            <a:spAutoFit/>
          </a:bodyPr>
          <a:lstStyle/>
          <a:p>
            <a:r>
              <a:rPr lang="tr-TR" dirty="0"/>
              <a:t>1. VERİ İŞLEMLERİ</a:t>
            </a:r>
          </a:p>
          <a:p>
            <a:r>
              <a:rPr lang="tr-TR" dirty="0"/>
              <a:t>2. SORGULAMALAR</a:t>
            </a:r>
          </a:p>
          <a:p>
            <a:r>
              <a:rPr lang="tr-TR" dirty="0"/>
              <a:t>3. MEKANSAL ANALİZLER</a:t>
            </a:r>
          </a:p>
          <a:p>
            <a:r>
              <a:rPr lang="tr-TR" dirty="0"/>
              <a:t>4. SENARYO ANALİZLERİ</a:t>
            </a:r>
          </a:p>
          <a:p>
            <a:r>
              <a:rPr lang="tr-TR" dirty="0"/>
              <a:t>5. SUNUMLAR</a:t>
            </a:r>
          </a:p>
        </p:txBody>
      </p:sp>
      <p:sp>
        <p:nvSpPr>
          <p:cNvPr id="4" name="Dikdörtgen 3"/>
          <p:cNvSpPr/>
          <p:nvPr/>
        </p:nvSpPr>
        <p:spPr>
          <a:xfrm>
            <a:off x="5782950" y="6515273"/>
            <a:ext cx="6096000" cy="261610"/>
          </a:xfrm>
          <a:prstGeom prst="rect">
            <a:avLst/>
          </a:prstGeom>
        </p:spPr>
        <p:txBody>
          <a:bodyPr>
            <a:spAutoFit/>
          </a:bodyPr>
          <a:lstStyle/>
          <a:p>
            <a:pPr algn="r"/>
            <a:r>
              <a:rPr lang="tr-TR" sz="1100" dirty="0"/>
              <a:t>http://web.itu.edu.tr/~turkoglu/documanlar/documanlar/COURSE%202%20ABOUT%20GIS.ppt</a:t>
            </a:r>
          </a:p>
        </p:txBody>
      </p:sp>
      <p:sp>
        <p:nvSpPr>
          <p:cNvPr id="5" name="Dikdörtgen 4"/>
          <p:cNvSpPr/>
          <p:nvPr/>
        </p:nvSpPr>
        <p:spPr>
          <a:xfrm>
            <a:off x="5782950" y="5791708"/>
            <a:ext cx="6096000" cy="600164"/>
          </a:xfrm>
          <a:prstGeom prst="rect">
            <a:avLst/>
          </a:prstGeom>
        </p:spPr>
        <p:txBody>
          <a:bodyPr>
            <a:spAutoFit/>
          </a:bodyPr>
          <a:lstStyle/>
          <a:p>
            <a:pPr algn="r"/>
            <a:r>
              <a:rPr lang="tr-TR" sz="1100" dirty="0"/>
              <a:t>Düzgün, H. Ş. 2005. Madencilikte Coğrafi Bilgi Sistemleri</a:t>
            </a:r>
          </a:p>
          <a:p>
            <a:pPr algn="r"/>
            <a:r>
              <a:rPr lang="tr-TR" sz="1100" dirty="0"/>
              <a:t>ve Yardımcı Teknolojiler. </a:t>
            </a:r>
            <a:r>
              <a:rPr lang="tr-TR" sz="1100" dirty="0" err="1"/>
              <a:t>In</a:t>
            </a:r>
            <a:r>
              <a:rPr lang="tr-TR" sz="1100" dirty="0"/>
              <a:t>:  Maden Mühendisliği Açık Ocak İşletmeciliği El Kitabı (</a:t>
            </a:r>
            <a:r>
              <a:rPr lang="tr-TR" sz="1100" dirty="0" err="1"/>
              <a:t>Eds</a:t>
            </a:r>
            <a:r>
              <a:rPr lang="tr-TR" sz="1100" dirty="0"/>
              <a:t>. </a:t>
            </a:r>
            <a:r>
              <a:rPr lang="tr-TR" sz="1100" dirty="0" err="1"/>
              <a:t>Eskikaya</a:t>
            </a:r>
            <a:r>
              <a:rPr lang="tr-TR" sz="1100" dirty="0"/>
              <a:t>, Ş., Karpuz, C., Hindistan, M.A., </a:t>
            </a:r>
            <a:r>
              <a:rPr lang="tr-TR" sz="1100" dirty="0" err="1"/>
              <a:t>Tamzok</a:t>
            </a:r>
            <a:r>
              <a:rPr lang="tr-TR" sz="1100" dirty="0"/>
              <a:t>, N.), Maden Mühendisleri Odası Yayınları. No:104, Ankara. 315-335.</a:t>
            </a:r>
          </a:p>
        </p:txBody>
      </p:sp>
      <p:pic>
        <p:nvPicPr>
          <p:cNvPr id="1026" name="Picture 2" descr="GEOMATIC WORLD WITH A SPECIAL LOOK TO GIS"/>
          <p:cNvPicPr>
            <a:picLocks noChangeAspect="1" noChangeArrowheads="1"/>
          </p:cNvPicPr>
          <p:nvPr/>
        </p:nvPicPr>
        <p:blipFill rotWithShape="1">
          <a:blip r:embed="rId2">
            <a:extLst>
              <a:ext uri="{28A0092B-C50C-407E-A947-70E740481C1C}">
                <a14:useLocalDpi xmlns:a14="http://schemas.microsoft.com/office/drawing/2010/main" val="0"/>
              </a:ext>
            </a:extLst>
          </a:blip>
          <a:srcRect t="11936"/>
          <a:stretch/>
        </p:blipFill>
        <p:spPr bwMode="auto">
          <a:xfrm>
            <a:off x="5451029" y="1196578"/>
            <a:ext cx="5504892" cy="36396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a:stretch>
            <a:fillRect/>
          </a:stretch>
        </p:blipFill>
        <p:spPr>
          <a:xfrm>
            <a:off x="704280" y="3016422"/>
            <a:ext cx="2906913" cy="2757674"/>
          </a:xfrm>
          <a:prstGeom prst="rect">
            <a:avLst/>
          </a:prstGeom>
        </p:spPr>
      </p:pic>
      <p:sp>
        <p:nvSpPr>
          <p:cNvPr id="7" name="Dikdörtgen 6"/>
          <p:cNvSpPr/>
          <p:nvPr/>
        </p:nvSpPr>
        <p:spPr>
          <a:xfrm>
            <a:off x="704280" y="5774096"/>
            <a:ext cx="2355132" cy="253916"/>
          </a:xfrm>
          <a:prstGeom prst="rect">
            <a:avLst/>
          </a:prstGeom>
        </p:spPr>
        <p:txBody>
          <a:bodyPr wrap="none">
            <a:spAutoFit/>
          </a:bodyPr>
          <a:lstStyle/>
          <a:p>
            <a:r>
              <a:rPr lang="tr-TR" sz="1050" dirty="0"/>
              <a:t>https://slideplayer.com/slide/6673915/</a:t>
            </a:r>
          </a:p>
        </p:txBody>
      </p:sp>
      <p:sp>
        <p:nvSpPr>
          <p:cNvPr id="8" name="Dikdörtgen 7"/>
          <p:cNvSpPr/>
          <p:nvPr/>
        </p:nvSpPr>
        <p:spPr>
          <a:xfrm>
            <a:off x="5538537" y="4950291"/>
            <a:ext cx="5025189" cy="253916"/>
          </a:xfrm>
          <a:prstGeom prst="rect">
            <a:avLst/>
          </a:prstGeom>
        </p:spPr>
        <p:txBody>
          <a:bodyPr wrap="square">
            <a:spAutoFit/>
          </a:bodyPr>
          <a:lstStyle/>
          <a:p>
            <a:r>
              <a:rPr lang="tr-TR" sz="1050" dirty="0"/>
              <a:t>https://www.slideshare.net/MaryamAdel1/geomatic-worldwith-a-special-look-to-gis</a:t>
            </a:r>
          </a:p>
        </p:txBody>
      </p:sp>
    </p:spTree>
    <p:extLst>
      <p:ext uri="{BB962C8B-B14F-4D97-AF65-F5344CB8AC3E}">
        <p14:creationId xmlns:p14="http://schemas.microsoft.com/office/powerpoint/2010/main" val="301280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441373" y="182879"/>
            <a:ext cx="2651758" cy="461665"/>
          </a:xfrm>
          <a:prstGeom prst="rect">
            <a:avLst/>
          </a:prstGeom>
          <a:noFill/>
        </p:spPr>
        <p:txBody>
          <a:bodyPr wrap="square" rtlCol="0">
            <a:spAutoFit/>
          </a:bodyPr>
          <a:lstStyle/>
          <a:p>
            <a:r>
              <a:rPr lang="tr-TR" sz="2400" b="1" i="1" dirty="0">
                <a:solidFill>
                  <a:schemeClr val="accent1">
                    <a:lumMod val="75000"/>
                  </a:schemeClr>
                </a:solidFill>
              </a:rPr>
              <a:t>1. VERİ İŞLEMLERİ</a:t>
            </a:r>
          </a:p>
        </p:txBody>
      </p:sp>
      <p:sp>
        <p:nvSpPr>
          <p:cNvPr id="3" name="Dikdörtgen 2"/>
          <p:cNvSpPr/>
          <p:nvPr/>
        </p:nvSpPr>
        <p:spPr>
          <a:xfrm>
            <a:off x="4552956" y="650298"/>
            <a:ext cx="7435653" cy="4247317"/>
          </a:xfrm>
          <a:prstGeom prst="rect">
            <a:avLst/>
          </a:prstGeom>
        </p:spPr>
        <p:txBody>
          <a:bodyPr wrap="square">
            <a:spAutoFit/>
          </a:bodyPr>
          <a:lstStyle/>
          <a:p>
            <a:pPr algn="r"/>
            <a:r>
              <a:rPr lang="tr-TR" dirty="0"/>
              <a:t>Coğrafi veriler </a:t>
            </a:r>
            <a:r>
              <a:rPr lang="tr-TR" dirty="0" err="1"/>
              <a:t>CBS'de</a:t>
            </a:r>
            <a:r>
              <a:rPr lang="tr-TR" dirty="0"/>
              <a:t> kullanılmadan önce, verilerin uygun bir dijital formata dönüştürülmesi gerekir. </a:t>
            </a:r>
          </a:p>
          <a:p>
            <a:pPr algn="r"/>
            <a:endParaRPr lang="tr-TR" dirty="0"/>
          </a:p>
          <a:p>
            <a:pPr algn="r"/>
            <a:r>
              <a:rPr lang="tr-TR" dirty="0"/>
              <a:t>Kağıt haritalardan bilgisayar dosyalarına veri dönüştürme işlemine sayısallaştırma denir. </a:t>
            </a:r>
          </a:p>
          <a:p>
            <a:pPr algn="r"/>
            <a:endParaRPr lang="tr-TR" dirty="0"/>
          </a:p>
          <a:p>
            <a:pPr algn="r"/>
            <a:r>
              <a:rPr lang="tr-TR" dirty="0"/>
              <a:t>Modern CBS teknolojisi, tarama teknolojisini kullanan büyük projeler için bu süreci tamamen otomatikleştirebilir; daha küçük işler ise manuel dijitalleştirme gerektirebilir. </a:t>
            </a:r>
          </a:p>
          <a:p>
            <a:pPr algn="r"/>
            <a:endParaRPr lang="tr-TR" dirty="0"/>
          </a:p>
          <a:p>
            <a:pPr algn="r"/>
            <a:r>
              <a:rPr lang="tr-TR" dirty="0"/>
              <a:t>Günümüzde birçok coğrafi veri türü halihazırda CBS uyumlu formatlarda mevcuttur. </a:t>
            </a:r>
          </a:p>
          <a:p>
            <a:pPr algn="r"/>
            <a:endParaRPr lang="tr-TR" dirty="0"/>
          </a:p>
          <a:p>
            <a:pPr algn="r"/>
            <a:r>
              <a:rPr lang="tr-TR" dirty="0"/>
              <a:t>Bu veriler, veri tedarikçilerinden elde edilebilir ve doğrudan </a:t>
            </a:r>
            <a:r>
              <a:rPr lang="tr-TR" dirty="0" err="1"/>
              <a:t>CBS'ye</a:t>
            </a:r>
            <a:r>
              <a:rPr lang="tr-TR" dirty="0"/>
              <a:t> yüklenebilir.</a:t>
            </a:r>
          </a:p>
        </p:txBody>
      </p:sp>
      <p:pic>
        <p:nvPicPr>
          <p:cNvPr id="2052" name="Picture 4" descr="GIS File Formats | MacOdrum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113" y="835933"/>
            <a:ext cx="3321550" cy="20878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eodesign and Wildlife Corridors | ArcNew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7211" y="4640248"/>
            <a:ext cx="3004925" cy="1936507"/>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360113" y="2923249"/>
            <a:ext cx="2767104" cy="253916"/>
          </a:xfrm>
          <a:prstGeom prst="rect">
            <a:avLst/>
          </a:prstGeom>
        </p:spPr>
        <p:txBody>
          <a:bodyPr wrap="none">
            <a:spAutoFit/>
          </a:bodyPr>
          <a:lstStyle/>
          <a:p>
            <a:r>
              <a:rPr lang="tr-TR" sz="1050" dirty="0"/>
              <a:t>https://library.carleton.ca/help/gis-file-formats</a:t>
            </a:r>
          </a:p>
        </p:txBody>
      </p:sp>
      <p:sp>
        <p:nvSpPr>
          <p:cNvPr id="6" name="Dikdörtgen 5"/>
          <p:cNvSpPr/>
          <p:nvPr/>
        </p:nvSpPr>
        <p:spPr>
          <a:xfrm>
            <a:off x="5125453" y="6598600"/>
            <a:ext cx="5431398" cy="253916"/>
          </a:xfrm>
          <a:prstGeom prst="rect">
            <a:avLst/>
          </a:prstGeom>
        </p:spPr>
        <p:txBody>
          <a:bodyPr wrap="square">
            <a:spAutoFit/>
          </a:bodyPr>
          <a:lstStyle/>
          <a:p>
            <a:pPr algn="r"/>
            <a:r>
              <a:rPr lang="tr-TR" sz="1050" dirty="0"/>
              <a:t>https://www.esri.com/news/arcnews/summer12articles/geodesign-and-wildlife-corridors.html</a:t>
            </a:r>
          </a:p>
        </p:txBody>
      </p:sp>
      <p:pic>
        <p:nvPicPr>
          <p:cNvPr id="2056" name="Picture 8" descr="georeference and digitize gis map data"/>
          <p:cNvPicPr>
            <a:picLocks noChangeAspect="1" noChangeArrowheads="1"/>
          </p:cNvPicPr>
          <p:nvPr/>
        </p:nvPicPr>
        <p:blipFill rotWithShape="1">
          <a:blip r:embed="rId4">
            <a:extLst>
              <a:ext uri="{28A0092B-C50C-407E-A947-70E740481C1C}">
                <a14:useLocalDpi xmlns:a14="http://schemas.microsoft.com/office/drawing/2010/main" val="0"/>
              </a:ext>
            </a:extLst>
          </a:blip>
          <a:srcRect t="17212" r="7856"/>
          <a:stretch/>
        </p:blipFill>
        <p:spPr bwMode="auto">
          <a:xfrm>
            <a:off x="263861" y="3684989"/>
            <a:ext cx="4289095" cy="2652183"/>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263861" y="6337171"/>
            <a:ext cx="4488613" cy="253916"/>
          </a:xfrm>
          <a:prstGeom prst="rect">
            <a:avLst/>
          </a:prstGeom>
        </p:spPr>
        <p:txBody>
          <a:bodyPr wrap="square">
            <a:spAutoFit/>
          </a:bodyPr>
          <a:lstStyle/>
          <a:p>
            <a:r>
              <a:rPr lang="tr-TR" sz="1050" dirty="0"/>
              <a:t>https://www.fiverr.com/hafsa_naeem/georeference-and-digitize-gis-map-data</a:t>
            </a:r>
          </a:p>
        </p:txBody>
      </p:sp>
    </p:spTree>
    <p:extLst>
      <p:ext uri="{BB962C8B-B14F-4D97-AF65-F5344CB8AC3E}">
        <p14:creationId xmlns:p14="http://schemas.microsoft.com/office/powerpoint/2010/main" val="1294777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441373" y="182879"/>
            <a:ext cx="2651758" cy="461665"/>
          </a:xfrm>
          <a:prstGeom prst="rect">
            <a:avLst/>
          </a:prstGeom>
          <a:noFill/>
        </p:spPr>
        <p:txBody>
          <a:bodyPr wrap="square" rtlCol="0">
            <a:spAutoFit/>
          </a:bodyPr>
          <a:lstStyle/>
          <a:p>
            <a:r>
              <a:rPr lang="tr-TR" sz="2400" b="1" i="1" dirty="0">
                <a:solidFill>
                  <a:schemeClr val="accent1">
                    <a:lumMod val="75000"/>
                  </a:schemeClr>
                </a:solidFill>
              </a:rPr>
              <a:t>1. VERİ İŞLEMLERİ</a:t>
            </a:r>
          </a:p>
        </p:txBody>
      </p:sp>
      <p:sp>
        <p:nvSpPr>
          <p:cNvPr id="3" name="Dikdörtgen 2"/>
          <p:cNvSpPr/>
          <p:nvPr/>
        </p:nvSpPr>
        <p:spPr>
          <a:xfrm>
            <a:off x="336885" y="883408"/>
            <a:ext cx="6400800" cy="4524315"/>
          </a:xfrm>
          <a:prstGeom prst="rect">
            <a:avLst/>
          </a:prstGeom>
        </p:spPr>
        <p:txBody>
          <a:bodyPr wrap="square">
            <a:spAutoFit/>
          </a:bodyPr>
          <a:lstStyle/>
          <a:p>
            <a:r>
              <a:rPr lang="tr-TR" dirty="0"/>
              <a:t>Belirli bir CBS projesi için gerekli olan veri türlerinin, sisteminizle uyumlu hale getirilmesi için bir şekilde dönüştürülmesi veya manipüle edilmesi gerekebilir. </a:t>
            </a:r>
          </a:p>
          <a:p>
            <a:endParaRPr lang="tr-TR" dirty="0"/>
          </a:p>
          <a:p>
            <a:r>
              <a:rPr lang="tr-TR" dirty="0"/>
              <a:t>Örneğin, coğrafi bilgiler farklı ölçeklerde mevcuttur (ayrıntılı cadde merkez çizgisi dosyaları; daha az ayrıntılı nüfus sayımı sınırları ve bölgesel düzeyde posta kodları). </a:t>
            </a:r>
          </a:p>
          <a:p>
            <a:endParaRPr lang="tr-TR" dirty="0"/>
          </a:p>
          <a:p>
            <a:r>
              <a:rPr lang="tr-TR" dirty="0"/>
              <a:t>Bu bilginin entegre edilmesinden önce, aynı ölçeğe (ayrıntı derecesi veya doğruluk) dönüştürülmesi gerekir. </a:t>
            </a:r>
          </a:p>
          <a:p>
            <a:endParaRPr lang="tr-TR" dirty="0"/>
          </a:p>
          <a:p>
            <a:r>
              <a:rPr lang="tr-TR" dirty="0"/>
              <a:t>Bu, görüntüleme amaçlı geçici bir dönüşüm veya analiz için gerekli kalıcı bir dönüşüm olabilir. </a:t>
            </a:r>
          </a:p>
          <a:p>
            <a:endParaRPr lang="tr-TR" dirty="0"/>
          </a:p>
          <a:p>
            <a:r>
              <a:rPr lang="tr-TR" dirty="0"/>
              <a:t>CBS teknolojisi, uzamsal verileri işlemek ve gereksiz verileri ayıklamak için birçok araç sunar.</a:t>
            </a:r>
          </a:p>
        </p:txBody>
      </p:sp>
      <p:pic>
        <p:nvPicPr>
          <p:cNvPr id="3074" name="Picture 2" descr="How to Read a Topo Map | The Art of Manliness | Topo map, Topographic map,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666" y="758171"/>
            <a:ext cx="2443247" cy="28287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tate geologist, partners create new surface geology maps for Massachusett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41" t="11639" r="11139" b="10991"/>
          <a:stretch/>
        </p:blipFill>
        <p:spPr bwMode="auto">
          <a:xfrm>
            <a:off x="9358913" y="1358182"/>
            <a:ext cx="2514602" cy="3457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nd Sample Distribution Statewide">
            <a:extLst>
              <a:ext uri="{FF2B5EF4-FFF2-40B4-BE49-F238E27FC236}">
                <a16:creationId xmlns:a16="http://schemas.microsoft.com/office/drawing/2014/main" id="{A19873C0-F2BC-3D4A-A92F-924C08725D1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102" t="7657" r="3563" b="11106"/>
          <a:stretch/>
        </p:blipFill>
        <p:spPr bwMode="auto">
          <a:xfrm>
            <a:off x="8078553" y="3957945"/>
            <a:ext cx="3357796" cy="26034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F827918E-A3AA-9E4A-9198-FF2CEF22FF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2662" y="4327262"/>
            <a:ext cx="1585841" cy="23391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FBF226E-D76C-0B4F-AAB7-E57BC51F8E44}"/>
              </a:ext>
            </a:extLst>
          </p:cNvPr>
          <p:cNvSpPr/>
          <p:nvPr/>
        </p:nvSpPr>
        <p:spPr>
          <a:xfrm>
            <a:off x="8078553" y="6539419"/>
            <a:ext cx="3504486" cy="253916"/>
          </a:xfrm>
          <a:prstGeom prst="rect">
            <a:avLst/>
          </a:prstGeom>
        </p:spPr>
        <p:txBody>
          <a:bodyPr wrap="none">
            <a:spAutoFit/>
          </a:bodyPr>
          <a:lstStyle/>
          <a:p>
            <a:r>
              <a:rPr lang="en-TR" sz="1050" dirty="0"/>
              <a:t>https://portal.ct.gov/DEEP/Geology/Hand-Sample-Collection</a:t>
            </a:r>
          </a:p>
        </p:txBody>
      </p:sp>
      <p:sp>
        <p:nvSpPr>
          <p:cNvPr id="5" name="Rectangle 4">
            <a:extLst>
              <a:ext uri="{FF2B5EF4-FFF2-40B4-BE49-F238E27FC236}">
                <a16:creationId xmlns:a16="http://schemas.microsoft.com/office/drawing/2014/main" id="{C8E60A39-AA0A-E345-9EE7-2F99FBA15713}"/>
              </a:ext>
            </a:extLst>
          </p:cNvPr>
          <p:cNvSpPr/>
          <p:nvPr/>
        </p:nvSpPr>
        <p:spPr>
          <a:xfrm>
            <a:off x="9800235" y="942684"/>
            <a:ext cx="2391765" cy="415498"/>
          </a:xfrm>
          <a:prstGeom prst="rect">
            <a:avLst/>
          </a:prstGeom>
        </p:spPr>
        <p:txBody>
          <a:bodyPr wrap="square">
            <a:spAutoFit/>
          </a:bodyPr>
          <a:lstStyle/>
          <a:p>
            <a:r>
              <a:rPr lang="en-TR" sz="1050" dirty="0"/>
              <a:t>https://www.pinterest.com/pin/701435710684963506/</a:t>
            </a:r>
          </a:p>
        </p:txBody>
      </p:sp>
    </p:spTree>
    <p:extLst>
      <p:ext uri="{BB962C8B-B14F-4D97-AF65-F5344CB8AC3E}">
        <p14:creationId xmlns:p14="http://schemas.microsoft.com/office/powerpoint/2010/main" val="1286368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76555" y="763669"/>
            <a:ext cx="6096000" cy="3416320"/>
          </a:xfrm>
          <a:prstGeom prst="rect">
            <a:avLst/>
          </a:prstGeom>
        </p:spPr>
        <p:txBody>
          <a:bodyPr>
            <a:spAutoFit/>
          </a:bodyPr>
          <a:lstStyle/>
          <a:p>
            <a:r>
              <a:rPr lang="tr-TR" dirty="0"/>
              <a:t>Coğrafi bilgilerinizi içeren işleyen bir </a:t>
            </a:r>
            <a:r>
              <a:rPr lang="tr-TR" dirty="0" err="1"/>
              <a:t>CBS'ye</a:t>
            </a:r>
            <a:r>
              <a:rPr lang="tr-TR" dirty="0"/>
              <a:t> sahip olduğunuzda, aşağıdaki gibi basit sorular sormaya başlayabilirsiniz.</a:t>
            </a:r>
          </a:p>
          <a:p>
            <a:endParaRPr lang="tr-TR" dirty="0"/>
          </a:p>
          <a:p>
            <a:pPr marL="285750" indent="-285750">
              <a:buFont typeface="Arial" panose="020B0604020202020204" pitchFamily="34" charset="0"/>
              <a:buChar char="•"/>
            </a:pPr>
            <a:r>
              <a:rPr lang="tr-TR" dirty="0"/>
              <a:t>Köşedeki arsa parselinin sahibi kimdir?</a:t>
            </a:r>
          </a:p>
          <a:p>
            <a:pPr marL="285750" indent="-285750">
              <a:buFont typeface="Arial" panose="020B0604020202020204" pitchFamily="34" charset="0"/>
              <a:buChar char="•"/>
            </a:pPr>
            <a:r>
              <a:rPr lang="tr-TR" dirty="0"/>
              <a:t>İki yer arası ne kadar uzakta?</a:t>
            </a:r>
          </a:p>
          <a:p>
            <a:pPr marL="285750" indent="-285750">
              <a:buFont typeface="Arial" panose="020B0604020202020204" pitchFamily="34" charset="0"/>
              <a:buChar char="•"/>
            </a:pPr>
            <a:r>
              <a:rPr lang="tr-TR" dirty="0"/>
              <a:t>Arazi, endüstriyel kullanım için nerede imar edilir?</a:t>
            </a:r>
          </a:p>
          <a:p>
            <a:endParaRPr lang="tr-TR" dirty="0"/>
          </a:p>
          <a:p>
            <a:r>
              <a:rPr lang="tr-TR" dirty="0"/>
              <a:t>veya analitik sorular;</a:t>
            </a:r>
          </a:p>
          <a:p>
            <a:endParaRPr lang="tr-TR" dirty="0"/>
          </a:p>
          <a:p>
            <a:pPr marL="285750" indent="-285750">
              <a:buFont typeface="Arial" panose="020B0604020202020204" pitchFamily="34" charset="0"/>
              <a:buChar char="•"/>
            </a:pPr>
            <a:r>
              <a:rPr lang="tr-TR" dirty="0"/>
              <a:t>Yeni evler inşa etmek için tüm siteler nerede uygun?</a:t>
            </a:r>
          </a:p>
          <a:p>
            <a:pPr marL="285750" indent="-285750">
              <a:buFont typeface="Arial" panose="020B0604020202020204" pitchFamily="34" charset="0"/>
              <a:buChar char="•"/>
            </a:pPr>
            <a:r>
              <a:rPr lang="tr-TR" dirty="0"/>
              <a:t>Meşe ormanı için baskın toprak türü nedir?</a:t>
            </a:r>
          </a:p>
          <a:p>
            <a:pPr marL="285750" indent="-285750">
              <a:buFont typeface="Arial" panose="020B0604020202020204" pitchFamily="34" charset="0"/>
              <a:buChar char="•"/>
            </a:pPr>
            <a:r>
              <a:rPr lang="tr-TR" dirty="0"/>
              <a:t>Buraya yeni bir otoyol inşa edersem trafik nasıl etkilenecek?</a:t>
            </a:r>
          </a:p>
        </p:txBody>
      </p:sp>
      <p:sp>
        <p:nvSpPr>
          <p:cNvPr id="3" name="Metin kutusu 2"/>
          <p:cNvSpPr txBox="1"/>
          <p:nvPr/>
        </p:nvSpPr>
        <p:spPr>
          <a:xfrm>
            <a:off x="4441373" y="182879"/>
            <a:ext cx="2651758" cy="461665"/>
          </a:xfrm>
          <a:prstGeom prst="rect">
            <a:avLst/>
          </a:prstGeom>
          <a:noFill/>
        </p:spPr>
        <p:txBody>
          <a:bodyPr wrap="square" rtlCol="0">
            <a:spAutoFit/>
          </a:bodyPr>
          <a:lstStyle/>
          <a:p>
            <a:r>
              <a:rPr lang="tr-TR" sz="2400" b="1" i="1" dirty="0">
                <a:solidFill>
                  <a:schemeClr val="accent1">
                    <a:lumMod val="75000"/>
                  </a:schemeClr>
                </a:solidFill>
              </a:rPr>
              <a:t>2. SORGULAMALAR</a:t>
            </a:r>
          </a:p>
        </p:txBody>
      </p:sp>
      <p:pic>
        <p:nvPicPr>
          <p:cNvPr id="5122" name="Picture 2">
            <a:extLst>
              <a:ext uri="{FF2B5EF4-FFF2-40B4-BE49-F238E27FC236}">
                <a16:creationId xmlns:a16="http://schemas.microsoft.com/office/drawing/2014/main" id="{F813FEA3-E974-194A-A257-8449C7A6B1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8840" y="4235673"/>
            <a:ext cx="3092632" cy="24424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DBE138F-7587-794A-B126-EF6D3194B308}"/>
              </a:ext>
            </a:extLst>
          </p:cNvPr>
          <p:cNvSpPr/>
          <p:nvPr/>
        </p:nvSpPr>
        <p:spPr>
          <a:xfrm>
            <a:off x="239843" y="6518358"/>
            <a:ext cx="6532712" cy="253916"/>
          </a:xfrm>
          <a:prstGeom prst="rect">
            <a:avLst/>
          </a:prstGeom>
        </p:spPr>
        <p:txBody>
          <a:bodyPr wrap="square">
            <a:spAutoFit/>
          </a:bodyPr>
          <a:lstStyle/>
          <a:p>
            <a:r>
              <a:rPr lang="en-TR" sz="1050" dirty="0"/>
              <a:t>https://saylordotorg.github.io/text_essentials-of-geographic-information-systems/s10-02-searches-and-queries.html</a:t>
            </a:r>
          </a:p>
        </p:txBody>
      </p:sp>
      <p:pic>
        <p:nvPicPr>
          <p:cNvPr id="5124" name="Picture 4">
            <a:extLst>
              <a:ext uri="{FF2B5EF4-FFF2-40B4-BE49-F238E27FC236}">
                <a16:creationId xmlns:a16="http://schemas.microsoft.com/office/drawing/2014/main" id="{A70941CB-2371-384D-BD81-4929E7A20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0520" y="3320465"/>
            <a:ext cx="3771637" cy="353753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1D208C5B-4434-B34E-846D-0E85BF198D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1160" y="644544"/>
            <a:ext cx="2266574" cy="225778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9A818353-6814-6C49-99B2-6337E6E250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6339" y="644543"/>
            <a:ext cx="2039856" cy="225778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2073086B-A284-4F4F-A4F4-E67E5C7EA6C7}"/>
              </a:ext>
            </a:extLst>
          </p:cNvPr>
          <p:cNvCxnSpPr>
            <a:cxnSpLocks/>
            <a:stCxn id="5126" idx="2"/>
          </p:cNvCxnSpPr>
          <p:nvPr/>
        </p:nvCxnSpPr>
        <p:spPr>
          <a:xfrm>
            <a:off x="8184447" y="2902333"/>
            <a:ext cx="1197895" cy="52666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3244C40-B927-AA46-BF71-8FC812BC08B2}"/>
              </a:ext>
            </a:extLst>
          </p:cNvPr>
          <p:cNvCxnSpPr>
            <a:cxnSpLocks/>
            <a:stCxn id="5128" idx="2"/>
          </p:cNvCxnSpPr>
          <p:nvPr/>
        </p:nvCxnSpPr>
        <p:spPr>
          <a:xfrm flipH="1">
            <a:off x="9791660" y="2902332"/>
            <a:ext cx="824607" cy="52666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72818A3-422A-3848-B9D0-9E2C88C7EEEF}"/>
              </a:ext>
            </a:extLst>
          </p:cNvPr>
          <p:cNvSpPr/>
          <p:nvPr/>
        </p:nvSpPr>
        <p:spPr>
          <a:xfrm>
            <a:off x="7605828" y="6678118"/>
            <a:ext cx="2355132" cy="253916"/>
          </a:xfrm>
          <a:prstGeom prst="rect">
            <a:avLst/>
          </a:prstGeom>
        </p:spPr>
        <p:txBody>
          <a:bodyPr wrap="none">
            <a:spAutoFit/>
          </a:bodyPr>
          <a:lstStyle/>
          <a:p>
            <a:r>
              <a:rPr lang="en-TR" sz="1050" dirty="0"/>
              <a:t>https://slideplayer.com/slide/4912875/</a:t>
            </a:r>
          </a:p>
        </p:txBody>
      </p:sp>
    </p:spTree>
    <p:extLst>
      <p:ext uri="{BB962C8B-B14F-4D97-AF65-F5344CB8AC3E}">
        <p14:creationId xmlns:p14="http://schemas.microsoft.com/office/powerpoint/2010/main" val="63776588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TotalTime>
  <Words>1125</Words>
  <Application>Microsoft Office PowerPoint</Application>
  <PresentationFormat>Geniş ekran</PresentationFormat>
  <Paragraphs>149</Paragraphs>
  <Slides>15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15</vt:i4>
      </vt:variant>
    </vt:vector>
  </HeadingPairs>
  <TitlesOfParts>
    <vt:vector size="20" baseType="lpstr">
      <vt:lpstr>Arial</vt:lpstr>
      <vt:lpstr>Calibri</vt:lpstr>
      <vt:lpstr>Calibri Light</vt:lpstr>
      <vt:lpstr>TimesNewRoman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Sinan.Akiska</dc:creator>
  <cp:lastModifiedBy>Sinan AKISKA</cp:lastModifiedBy>
  <cp:revision>143</cp:revision>
  <dcterms:created xsi:type="dcterms:W3CDTF">2020-10-12T14:09:30Z</dcterms:created>
  <dcterms:modified xsi:type="dcterms:W3CDTF">2021-04-01T11:25:20Z</dcterms:modified>
</cp:coreProperties>
</file>