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  <p:sldMasterId id="2147483689" r:id="rId2"/>
    <p:sldMasterId id="2147483691" r:id="rId3"/>
    <p:sldMasterId id="2147483707" r:id="rId4"/>
    <p:sldMasterId id="2147487327" r:id="rId5"/>
    <p:sldMasterId id="2147487339" r:id="rId6"/>
  </p:sldMasterIdLst>
  <p:sldIdLst>
    <p:sldId id="256" r:id="rId7"/>
    <p:sldId id="435" r:id="rId8"/>
    <p:sldId id="437" r:id="rId9"/>
    <p:sldId id="438" r:id="rId10"/>
    <p:sldId id="439" r:id="rId11"/>
    <p:sldId id="440" r:id="rId12"/>
    <p:sldId id="441" r:id="rId13"/>
    <p:sldId id="442" r:id="rId14"/>
    <p:sldId id="468" r:id="rId15"/>
    <p:sldId id="469" r:id="rId16"/>
    <p:sldId id="443" r:id="rId17"/>
    <p:sldId id="466" r:id="rId18"/>
    <p:sldId id="444" r:id="rId19"/>
    <p:sldId id="436" r:id="rId20"/>
    <p:sldId id="402" r:id="rId21"/>
    <p:sldId id="403" r:id="rId22"/>
    <p:sldId id="404" r:id="rId23"/>
    <p:sldId id="405" r:id="rId24"/>
    <p:sldId id="406" r:id="rId25"/>
    <p:sldId id="407" r:id="rId26"/>
    <p:sldId id="408" r:id="rId27"/>
    <p:sldId id="454" r:id="rId28"/>
    <p:sldId id="409" r:id="rId29"/>
    <p:sldId id="383" r:id="rId30"/>
    <p:sldId id="385" r:id="rId31"/>
    <p:sldId id="455" r:id="rId32"/>
    <p:sldId id="467" r:id="rId33"/>
    <p:sldId id="386" r:id="rId34"/>
    <p:sldId id="479" r:id="rId35"/>
    <p:sldId id="480" r:id="rId36"/>
    <p:sldId id="265" r:id="rId37"/>
    <p:sldId id="266" r:id="rId38"/>
    <p:sldId id="389" r:id="rId39"/>
    <p:sldId id="269" r:id="rId40"/>
    <p:sldId id="270" r:id="rId41"/>
    <p:sldId id="271" r:id="rId42"/>
    <p:sldId id="272" r:id="rId43"/>
    <p:sldId id="434" r:id="rId44"/>
    <p:sldId id="477" r:id="rId45"/>
    <p:sldId id="275" r:id="rId46"/>
    <p:sldId id="276" r:id="rId47"/>
    <p:sldId id="472" r:id="rId48"/>
    <p:sldId id="277" r:id="rId49"/>
    <p:sldId id="278" r:id="rId50"/>
    <p:sldId id="370" r:id="rId51"/>
    <p:sldId id="473" r:id="rId52"/>
    <p:sldId id="463" r:id="rId53"/>
    <p:sldId id="279" r:id="rId54"/>
    <p:sldId id="481" r:id="rId55"/>
    <p:sldId id="482" r:id="rId56"/>
    <p:sldId id="483" r:id="rId57"/>
    <p:sldId id="484" r:id="rId58"/>
    <p:sldId id="485" r:id="rId59"/>
    <p:sldId id="486" r:id="rId60"/>
    <p:sldId id="487" r:id="rId61"/>
    <p:sldId id="488" r:id="rId62"/>
    <p:sldId id="474" r:id="rId63"/>
    <p:sldId id="475" r:id="rId64"/>
    <p:sldId id="471" r:id="rId65"/>
    <p:sldId id="280" r:id="rId66"/>
    <p:sldId id="410" r:id="rId67"/>
    <p:sldId id="391" r:id="rId68"/>
    <p:sldId id="411" r:id="rId69"/>
    <p:sldId id="412" r:id="rId70"/>
    <p:sldId id="414" r:id="rId71"/>
    <p:sldId id="415" r:id="rId72"/>
    <p:sldId id="416" r:id="rId73"/>
    <p:sldId id="417" r:id="rId74"/>
    <p:sldId id="478" r:id="rId75"/>
    <p:sldId id="419" r:id="rId76"/>
    <p:sldId id="394" r:id="rId77"/>
    <p:sldId id="421" r:id="rId78"/>
    <p:sldId id="422" r:id="rId79"/>
    <p:sldId id="291" r:id="rId80"/>
    <p:sldId id="398" r:id="rId81"/>
    <p:sldId id="292" r:id="rId82"/>
    <p:sldId id="461" r:id="rId83"/>
    <p:sldId id="374" r:id="rId84"/>
    <p:sldId id="423" r:id="rId85"/>
    <p:sldId id="294" r:id="rId86"/>
    <p:sldId id="395" r:id="rId87"/>
    <p:sldId id="295" r:id="rId88"/>
    <p:sldId id="476" r:id="rId89"/>
    <p:sldId id="310" r:id="rId90"/>
    <p:sldId id="382" r:id="rId91"/>
    <p:sldId id="319" r:id="rId92"/>
    <p:sldId id="320" r:id="rId93"/>
    <p:sldId id="321" r:id="rId94"/>
    <p:sldId id="322" r:id="rId95"/>
    <p:sldId id="323" r:id="rId96"/>
    <p:sldId id="327" r:id="rId97"/>
    <p:sldId id="328" r:id="rId98"/>
    <p:sldId id="378" r:id="rId99"/>
    <p:sldId id="489" r:id="rId100"/>
    <p:sldId id="329" r:id="rId101"/>
    <p:sldId id="330" r:id="rId102"/>
    <p:sldId id="331" r:id="rId103"/>
    <p:sldId id="453" r:id="rId104"/>
    <p:sldId id="462" r:id="rId105"/>
    <p:sldId id="333" r:id="rId106"/>
    <p:sldId id="334" r:id="rId107"/>
    <p:sldId id="335" r:id="rId108"/>
    <p:sldId id="338" r:id="rId109"/>
    <p:sldId id="339" r:id="rId110"/>
    <p:sldId id="341" r:id="rId111"/>
    <p:sldId id="465" r:id="rId112"/>
    <p:sldId id="342" r:id="rId113"/>
    <p:sldId id="343" r:id="rId114"/>
  </p:sldIdLst>
  <p:sldSz cx="9144000" cy="6858000" type="screen4x3"/>
  <p:notesSz cx="6858000" cy="9144000"/>
  <p:defaultTextStyle>
    <a:defPPr>
      <a:defRPr lang="tr-T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260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117" Type="http://schemas.openxmlformats.org/officeDocument/2006/relationships/theme" Target="theme/theme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6" Type="http://schemas.openxmlformats.org/officeDocument/2006/relationships/slide" Target="slides/slide1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18" Type="http://schemas.openxmlformats.org/officeDocument/2006/relationships/tableStyles" Target="tableStyles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49" Type="http://schemas.openxmlformats.org/officeDocument/2006/relationships/slide" Target="slides/slide43.xml"/><Relationship Id="rId114" Type="http://schemas.openxmlformats.org/officeDocument/2006/relationships/slide" Target="slides/slide108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presProps" Target="presProps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116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slide" Target="slides/slide105.xml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805863" cy="68580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3" y="776"/>
                <a:ext cx="1333" cy="1485"/>
              </a:xfrm>
              <a:custGeom>
                <a:avLst/>
                <a:gdLst>
                  <a:gd name="T0" fmla="*/ 4531 w 596"/>
                  <a:gd name="T1" fmla="*/ 101421 h 666"/>
                  <a:gd name="T2" fmla="*/ 1622 w 596"/>
                  <a:gd name="T3" fmla="*/ 93408 h 666"/>
                  <a:gd name="T4" fmla="*/ 0 w 596"/>
                  <a:gd name="T5" fmla="*/ 79149 h 666"/>
                  <a:gd name="T6" fmla="*/ 1129 w 596"/>
                  <a:gd name="T7" fmla="*/ 60858 h 666"/>
                  <a:gd name="T8" fmla="*/ 7003 w 596"/>
                  <a:gd name="T9" fmla="*/ 41404 h 666"/>
                  <a:gd name="T10" fmla="*/ 19244 w 596"/>
                  <a:gd name="T11" fmla="*/ 22989 h 666"/>
                  <a:gd name="T12" fmla="*/ 39782 w 596"/>
                  <a:gd name="T13" fmla="*/ 8482 h 666"/>
                  <a:gd name="T14" fmla="*/ 69106 w 596"/>
                  <a:gd name="T15" fmla="*/ 497 h 666"/>
                  <a:gd name="T16" fmla="*/ 106398 w 596"/>
                  <a:gd name="T17" fmla="*/ 2471 h 666"/>
                  <a:gd name="T18" fmla="*/ 135552 w 596"/>
                  <a:gd name="T19" fmla="*/ 18690 h 666"/>
                  <a:gd name="T20" fmla="*/ 155086 w 596"/>
                  <a:gd name="T21" fmla="*/ 45261 h 666"/>
                  <a:gd name="T22" fmla="*/ 165504 w 596"/>
                  <a:gd name="T23" fmla="*/ 77766 h 666"/>
                  <a:gd name="T24" fmla="*/ 166600 w 596"/>
                  <a:gd name="T25" fmla="*/ 112097 h 666"/>
                  <a:gd name="T26" fmla="*/ 158486 w 596"/>
                  <a:gd name="T27" fmla="*/ 143900 h 666"/>
                  <a:gd name="T28" fmla="*/ 141929 w 596"/>
                  <a:gd name="T29" fmla="*/ 168476 h 666"/>
                  <a:gd name="T30" fmla="*/ 116803 w 596"/>
                  <a:gd name="T31" fmla="*/ 181645 h 666"/>
                  <a:gd name="T32" fmla="*/ 108906 w 596"/>
                  <a:gd name="T33" fmla="*/ 180483 h 666"/>
                  <a:gd name="T34" fmla="*/ 123417 w 596"/>
                  <a:gd name="T35" fmla="*/ 169098 h 666"/>
                  <a:gd name="T36" fmla="*/ 134926 w 596"/>
                  <a:gd name="T37" fmla="*/ 149075 h 666"/>
                  <a:gd name="T38" fmla="*/ 142434 w 596"/>
                  <a:gd name="T39" fmla="*/ 124336 h 666"/>
                  <a:gd name="T40" fmla="*/ 145556 w 596"/>
                  <a:gd name="T41" fmla="*/ 97341 h 666"/>
                  <a:gd name="T42" fmla="*/ 143935 w 596"/>
                  <a:gd name="T43" fmla="*/ 70674 h 666"/>
                  <a:gd name="T44" fmla="*/ 135823 w 596"/>
                  <a:gd name="T45" fmla="*/ 47678 h 666"/>
                  <a:gd name="T46" fmla="*/ 121164 w 596"/>
                  <a:gd name="T47" fmla="*/ 30694 h 666"/>
                  <a:gd name="T48" fmla="*/ 95533 w 596"/>
                  <a:gd name="T49" fmla="*/ 20489 h 666"/>
                  <a:gd name="T50" fmla="*/ 68842 w 596"/>
                  <a:gd name="T51" fmla="*/ 16705 h 666"/>
                  <a:gd name="T52" fmla="*/ 48693 w 596"/>
                  <a:gd name="T53" fmla="*/ 19399 h 666"/>
                  <a:gd name="T54" fmla="*/ 33911 w 596"/>
                  <a:gd name="T55" fmla="*/ 27658 h 666"/>
                  <a:gd name="T56" fmla="*/ 23495 w 596"/>
                  <a:gd name="T57" fmla="*/ 40782 h 666"/>
                  <a:gd name="T58" fmla="*/ 15886 w 596"/>
                  <a:gd name="T59" fmla="*/ 56379 h 666"/>
                  <a:gd name="T60" fmla="*/ 11129 w 596"/>
                  <a:gd name="T61" fmla="*/ 74451 h 666"/>
                  <a:gd name="T62" fmla="*/ 7888 w 596"/>
                  <a:gd name="T63" fmla="*/ 92922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8" y="1800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7053 h 237"/>
                  <a:gd name="T4" fmla="*/ 878 w 257"/>
                  <a:gd name="T5" fmla="*/ 14160 h 237"/>
                  <a:gd name="T6" fmla="*/ 1555 w 257"/>
                  <a:gd name="T7" fmla="*/ 21224 h 237"/>
                  <a:gd name="T8" fmla="*/ 2873 w 257"/>
                  <a:gd name="T9" fmla="*/ 27845 h 237"/>
                  <a:gd name="T10" fmla="*/ 4828 w 257"/>
                  <a:gd name="T11" fmla="*/ 33764 h 237"/>
                  <a:gd name="T12" fmla="*/ 7183 w 257"/>
                  <a:gd name="T13" fmla="*/ 39964 h 237"/>
                  <a:gd name="T14" fmla="*/ 10109 w 257"/>
                  <a:gd name="T15" fmla="*/ 45686 h 237"/>
                  <a:gd name="T16" fmla="*/ 13600 w 257"/>
                  <a:gd name="T17" fmla="*/ 50474 h 237"/>
                  <a:gd name="T18" fmla="*/ 17910 w 257"/>
                  <a:gd name="T19" fmla="*/ 55034 h 237"/>
                  <a:gd name="T20" fmla="*/ 22953 w 257"/>
                  <a:gd name="T21" fmla="*/ 58943 h 237"/>
                  <a:gd name="T22" fmla="*/ 28363 w 257"/>
                  <a:gd name="T23" fmla="*/ 62116 h 237"/>
                  <a:gd name="T24" fmla="*/ 35018 w 257"/>
                  <a:gd name="T25" fmla="*/ 64636 h 237"/>
                  <a:gd name="T26" fmla="*/ 42225 w 257"/>
                  <a:gd name="T27" fmla="*/ 66276 h 237"/>
                  <a:gd name="T28" fmla="*/ 50297 w 257"/>
                  <a:gd name="T29" fmla="*/ 67182 h 237"/>
                  <a:gd name="T30" fmla="*/ 58797 w 257"/>
                  <a:gd name="T31" fmla="*/ 66910 h 237"/>
                  <a:gd name="T32" fmla="*/ 68689 w 257"/>
                  <a:gd name="T33" fmla="*/ 65770 h 237"/>
                  <a:gd name="T34" fmla="*/ 59873 w 257"/>
                  <a:gd name="T35" fmla="*/ 64354 h 237"/>
                  <a:gd name="T36" fmla="*/ 52074 w 257"/>
                  <a:gd name="T37" fmla="*/ 62387 h 237"/>
                  <a:gd name="T38" fmla="*/ 45473 w 257"/>
                  <a:gd name="T39" fmla="*/ 60072 h 237"/>
                  <a:gd name="T40" fmla="*/ 39570 w 257"/>
                  <a:gd name="T41" fmla="*/ 57810 h 237"/>
                  <a:gd name="T42" fmla="*/ 34164 w 257"/>
                  <a:gd name="T43" fmla="*/ 54662 h 237"/>
                  <a:gd name="T44" fmla="*/ 29954 w 257"/>
                  <a:gd name="T45" fmla="*/ 51615 h 237"/>
                  <a:gd name="T46" fmla="*/ 25971 w 257"/>
                  <a:gd name="T47" fmla="*/ 47924 h 237"/>
                  <a:gd name="T48" fmla="*/ 22460 w 257"/>
                  <a:gd name="T49" fmla="*/ 43874 h 237"/>
                  <a:gd name="T50" fmla="*/ 19227 w 257"/>
                  <a:gd name="T51" fmla="*/ 39964 h 237"/>
                  <a:gd name="T52" fmla="*/ 16355 w 257"/>
                  <a:gd name="T53" fmla="*/ 35404 h 237"/>
                  <a:gd name="T54" fmla="*/ 13960 w 257"/>
                  <a:gd name="T55" fmla="*/ 30366 h 237"/>
                  <a:gd name="T56" fmla="*/ 11527 w 257"/>
                  <a:gd name="T57" fmla="*/ 24899 h 237"/>
                  <a:gd name="T58" fmla="*/ 8772 w 257"/>
                  <a:gd name="T59" fmla="*/ 19582 h 237"/>
                  <a:gd name="T60" fmla="*/ 6121 w 257"/>
                  <a:gd name="T61" fmla="*/ 13282 h 237"/>
                  <a:gd name="T62" fmla="*/ 3233 w 257"/>
                  <a:gd name="T63" fmla="*/ 6827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7" y="2165"/>
                <a:ext cx="277" cy="249"/>
              </a:xfrm>
              <a:custGeom>
                <a:avLst/>
                <a:gdLst>
                  <a:gd name="T0" fmla="*/ 21367 w 124"/>
                  <a:gd name="T1" fmla="*/ 0 h 110"/>
                  <a:gd name="T2" fmla="*/ 34433 w 124"/>
                  <a:gd name="T3" fmla="*/ 32825 h 110"/>
                  <a:gd name="T4" fmla="*/ 33320 w 124"/>
                  <a:gd name="T5" fmla="*/ 32558 h 110"/>
                  <a:gd name="T6" fmla="*/ 29706 w 124"/>
                  <a:gd name="T7" fmla="*/ 32035 h 110"/>
                  <a:gd name="T8" fmla="*/ 24747 w 124"/>
                  <a:gd name="T9" fmla="*/ 30795 h 110"/>
                  <a:gd name="T10" fmla="*/ 18928 w 124"/>
                  <a:gd name="T11" fmla="*/ 30145 h 110"/>
                  <a:gd name="T12" fmla="*/ 12574 w 124"/>
                  <a:gd name="T13" fmla="*/ 29593 h 110"/>
                  <a:gd name="T14" fmla="*/ 6947 w 124"/>
                  <a:gd name="T15" fmla="*/ 29905 h 110"/>
                  <a:gd name="T16" fmla="*/ 2520 w 124"/>
                  <a:gd name="T17" fmla="*/ 31087 h 110"/>
                  <a:gd name="T18" fmla="*/ 0 w 124"/>
                  <a:gd name="T19" fmla="*/ 33531 h 110"/>
                  <a:gd name="T20" fmla="*/ 1128 w 124"/>
                  <a:gd name="T21" fmla="*/ 29905 h 110"/>
                  <a:gd name="T22" fmla="*/ 2220 w 124"/>
                  <a:gd name="T23" fmla="*/ 27050 h 110"/>
                  <a:gd name="T24" fmla="*/ 4461 w 124"/>
                  <a:gd name="T25" fmla="*/ 25020 h 110"/>
                  <a:gd name="T26" fmla="*/ 6947 w 124"/>
                  <a:gd name="T27" fmla="*/ 23130 h 110"/>
                  <a:gd name="T28" fmla="*/ 9965 w 124"/>
                  <a:gd name="T29" fmla="*/ 21921 h 110"/>
                  <a:gd name="T30" fmla="*/ 13075 w 124"/>
                  <a:gd name="T31" fmla="*/ 21634 h 110"/>
                  <a:gd name="T32" fmla="*/ 16408 w 124"/>
                  <a:gd name="T33" fmla="*/ 21634 h 110"/>
                  <a:gd name="T34" fmla="*/ 20020 w 124"/>
                  <a:gd name="T35" fmla="*/ 22582 h 110"/>
                  <a:gd name="T36" fmla="*/ 20246 w 124"/>
                  <a:gd name="T37" fmla="*/ 21634 h 110"/>
                  <a:gd name="T38" fmla="*/ 19352 w 124"/>
                  <a:gd name="T39" fmla="*/ 17063 h 110"/>
                  <a:gd name="T40" fmla="*/ 18628 w 124"/>
                  <a:gd name="T41" fmla="*/ 11576 h 110"/>
                  <a:gd name="T42" fmla="*/ 18025 w 124"/>
                  <a:gd name="T43" fmla="*/ 9161 h 110"/>
                  <a:gd name="T44" fmla="*/ 17536 w 124"/>
                  <a:gd name="T45" fmla="*/ 9161 h 110"/>
                  <a:gd name="T46" fmla="*/ 16913 w 124"/>
                  <a:gd name="T47" fmla="*/ 8849 h 110"/>
                  <a:gd name="T48" fmla="*/ 16408 w 124"/>
                  <a:gd name="T49" fmla="*/ 7957 h 110"/>
                  <a:gd name="T50" fmla="*/ 15785 w 124"/>
                  <a:gd name="T51" fmla="*/ 7004 h 110"/>
                  <a:gd name="T52" fmla="*/ 15785 w 124"/>
                  <a:gd name="T53" fmla="*/ 5775 h 110"/>
                  <a:gd name="T54" fmla="*/ 16408 w 124"/>
                  <a:gd name="T55" fmla="*/ 4278 h 110"/>
                  <a:gd name="T56" fmla="*/ 18248 w 124"/>
                  <a:gd name="T57" fmla="*/ 2449 h 110"/>
                  <a:gd name="T58" fmla="*/ 21367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8" y="975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1430 w 109"/>
                  <a:gd name="T3" fmla="*/ 218 h 156"/>
                  <a:gd name="T4" fmla="*/ 5154 w 109"/>
                  <a:gd name="T5" fmla="*/ 1297 h 156"/>
                  <a:gd name="T6" fmla="*/ 10722 w 109"/>
                  <a:gd name="T7" fmla="*/ 3256 h 156"/>
                  <a:gd name="T8" fmla="*/ 16739 w 109"/>
                  <a:gd name="T9" fmla="*/ 6417 h 156"/>
                  <a:gd name="T10" fmla="*/ 22542 w 109"/>
                  <a:gd name="T11" fmla="*/ 11874 h 156"/>
                  <a:gd name="T12" fmla="*/ 27867 w 109"/>
                  <a:gd name="T13" fmla="*/ 19118 h 156"/>
                  <a:gd name="T14" fmla="*/ 31090 w 109"/>
                  <a:gd name="T15" fmla="*/ 29088 h 156"/>
                  <a:gd name="T16" fmla="*/ 31601 w 109"/>
                  <a:gd name="T17" fmla="*/ 42031 h 156"/>
                  <a:gd name="T18" fmla="*/ 30398 w 109"/>
                  <a:gd name="T19" fmla="*/ 42031 h 156"/>
                  <a:gd name="T20" fmla="*/ 28741 w 109"/>
                  <a:gd name="T21" fmla="*/ 42031 h 156"/>
                  <a:gd name="T22" fmla="*/ 26959 w 109"/>
                  <a:gd name="T23" fmla="*/ 42031 h 156"/>
                  <a:gd name="T24" fmla="*/ 25291 w 109"/>
                  <a:gd name="T25" fmla="*/ 41547 h 156"/>
                  <a:gd name="T26" fmla="*/ 23462 w 109"/>
                  <a:gd name="T27" fmla="*/ 41171 h 156"/>
                  <a:gd name="T28" fmla="*/ 21396 w 109"/>
                  <a:gd name="T29" fmla="*/ 40468 h 156"/>
                  <a:gd name="T30" fmla="*/ 19088 w 109"/>
                  <a:gd name="T31" fmla="*/ 39093 h 156"/>
                  <a:gd name="T32" fmla="*/ 16739 w 109"/>
                  <a:gd name="T33" fmla="*/ 37409 h 156"/>
                  <a:gd name="T34" fmla="*/ 15318 w 109"/>
                  <a:gd name="T35" fmla="*/ 33933 h 156"/>
                  <a:gd name="T36" fmla="*/ 15318 w 109"/>
                  <a:gd name="T37" fmla="*/ 29889 h 156"/>
                  <a:gd name="T38" fmla="*/ 16237 w 109"/>
                  <a:gd name="T39" fmla="*/ 25932 h 156"/>
                  <a:gd name="T40" fmla="*/ 17148 w 109"/>
                  <a:gd name="T41" fmla="*/ 21572 h 156"/>
                  <a:gd name="T42" fmla="*/ 16237 w 109"/>
                  <a:gd name="T43" fmla="*/ 16718 h 156"/>
                  <a:gd name="T44" fmla="*/ 13934 w 109"/>
                  <a:gd name="T45" fmla="*/ 11658 h 156"/>
                  <a:gd name="T46" fmla="*/ 9002 w 109"/>
                  <a:gd name="T47" fmla="*/ 6139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3" y="2207"/>
                <a:ext cx="103" cy="209"/>
              </a:xfrm>
              <a:custGeom>
                <a:avLst/>
                <a:gdLst>
                  <a:gd name="T0" fmla="*/ 8724 w 46"/>
                  <a:gd name="T1" fmla="*/ 0 h 94"/>
                  <a:gd name="T2" fmla="*/ 5681 w 46"/>
                  <a:gd name="T3" fmla="*/ 10170 h 94"/>
                  <a:gd name="T4" fmla="*/ 4277 w 46"/>
                  <a:gd name="T5" fmla="*/ 16693 h 94"/>
                  <a:gd name="T6" fmla="*/ 3144 w 46"/>
                  <a:gd name="T7" fmla="*/ 21238 h 94"/>
                  <a:gd name="T8" fmla="*/ 0 w 46"/>
                  <a:gd name="T9" fmla="*/ 25271 h 94"/>
                  <a:gd name="T10" fmla="*/ 3370 w 46"/>
                  <a:gd name="T11" fmla="*/ 23675 h 94"/>
                  <a:gd name="T12" fmla="*/ 6534 w 46"/>
                  <a:gd name="T13" fmla="*/ 21509 h 94"/>
                  <a:gd name="T14" fmla="*/ 9071 w 46"/>
                  <a:gd name="T15" fmla="*/ 18479 h 94"/>
                  <a:gd name="T16" fmla="*/ 11361 w 46"/>
                  <a:gd name="T17" fmla="*/ 15319 h 94"/>
                  <a:gd name="T18" fmla="*/ 12721 w 46"/>
                  <a:gd name="T19" fmla="*/ 11851 h 94"/>
                  <a:gd name="T20" fmla="*/ 13000 w 46"/>
                  <a:gd name="T21" fmla="*/ 8087 h 94"/>
                  <a:gd name="T22" fmla="*/ 11811 w 46"/>
                  <a:gd name="T23" fmla="*/ 3955 h 94"/>
                  <a:gd name="T24" fmla="*/ 8724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3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218 w 54"/>
                  <a:gd name="T3" fmla="*/ 284 h 40"/>
                  <a:gd name="T4" fmla="*/ 1560 w 54"/>
                  <a:gd name="T5" fmla="*/ 923 h 40"/>
                  <a:gd name="T6" fmla="*/ 3467 w 54"/>
                  <a:gd name="T7" fmla="*/ 2360 h 40"/>
                  <a:gd name="T8" fmla="*/ 5629 w 54"/>
                  <a:gd name="T9" fmla="*/ 3508 h 40"/>
                  <a:gd name="T10" fmla="*/ 7704 w 54"/>
                  <a:gd name="T11" fmla="*/ 4430 h 40"/>
                  <a:gd name="T12" fmla="*/ 10138 w 54"/>
                  <a:gd name="T13" fmla="*/ 4977 h 40"/>
                  <a:gd name="T14" fmla="*/ 12291 w 54"/>
                  <a:gd name="T15" fmla="*/ 5310 h 40"/>
                  <a:gd name="T16" fmla="*/ 14464 w 54"/>
                  <a:gd name="T17" fmla="*/ 4673 h 40"/>
                  <a:gd name="T18" fmla="*/ 14187 w 54"/>
                  <a:gd name="T19" fmla="*/ 7281 h 40"/>
                  <a:gd name="T20" fmla="*/ 13387 w 54"/>
                  <a:gd name="T21" fmla="*/ 9639 h 40"/>
                  <a:gd name="T22" fmla="*/ 11807 w 54"/>
                  <a:gd name="T23" fmla="*/ 11198 h 40"/>
                  <a:gd name="T24" fmla="*/ 9858 w 54"/>
                  <a:gd name="T25" fmla="*/ 11709 h 40"/>
                  <a:gd name="T26" fmla="*/ 7487 w 54"/>
                  <a:gd name="T27" fmla="*/ 11437 h 40"/>
                  <a:gd name="T28" fmla="*/ 5047 w 54"/>
                  <a:gd name="T29" fmla="*/ 9351 h 40"/>
                  <a:gd name="T30" fmla="*/ 2658 w 54"/>
                  <a:gd name="T31" fmla="*/ 5823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1539 w 149"/>
                  <a:gd name="T3" fmla="*/ 11333 h 704"/>
                  <a:gd name="T4" fmla="*/ 4159 w 149"/>
                  <a:gd name="T5" fmla="*/ 25697 h 704"/>
                  <a:gd name="T6" fmla="*/ 7289 w 149"/>
                  <a:gd name="T7" fmla="*/ 43909 h 704"/>
                  <a:gd name="T8" fmla="*/ 10757 w 149"/>
                  <a:gd name="T9" fmla="*/ 67602 h 704"/>
                  <a:gd name="T10" fmla="*/ 15089 w 149"/>
                  <a:gd name="T11" fmla="*/ 96943 h 704"/>
                  <a:gd name="T12" fmla="*/ 19131 w 149"/>
                  <a:gd name="T13" fmla="*/ 128421 h 704"/>
                  <a:gd name="T14" fmla="*/ 23029 w 149"/>
                  <a:gd name="T15" fmla="*/ 164571 h 704"/>
                  <a:gd name="T16" fmla="*/ 26061 w 149"/>
                  <a:gd name="T17" fmla="*/ 206502 h 704"/>
                  <a:gd name="T18" fmla="*/ 29255 w 149"/>
                  <a:gd name="T19" fmla="*/ 251058 h 704"/>
                  <a:gd name="T20" fmla="*/ 31374 w 149"/>
                  <a:gd name="T21" fmla="*/ 302416 h 704"/>
                  <a:gd name="T22" fmla="*/ 32462 w 149"/>
                  <a:gd name="T23" fmla="*/ 358684 h 704"/>
                  <a:gd name="T24" fmla="*/ 32938 w 149"/>
                  <a:gd name="T25" fmla="*/ 417503 h 704"/>
                  <a:gd name="T26" fmla="*/ 31374 w 149"/>
                  <a:gd name="T27" fmla="*/ 483222 h 704"/>
                  <a:gd name="T28" fmla="*/ 28464 w 149"/>
                  <a:gd name="T29" fmla="*/ 552801 h 704"/>
                  <a:gd name="T30" fmla="*/ 24083 w 149"/>
                  <a:gd name="T31" fmla="*/ 625971 h 704"/>
                  <a:gd name="T32" fmla="*/ 17468 w 149"/>
                  <a:gd name="T33" fmla="*/ 706608 h 704"/>
                  <a:gd name="T34" fmla="*/ 10124 w 149"/>
                  <a:gd name="T35" fmla="*/ 798000 h 704"/>
                  <a:gd name="T36" fmla="*/ 5528 w 149"/>
                  <a:gd name="T37" fmla="*/ 882580 h 704"/>
                  <a:gd name="T38" fmla="*/ 2620 w 149"/>
                  <a:gd name="T39" fmla="*/ 960661 h 704"/>
                  <a:gd name="T40" fmla="*/ 1539 w 149"/>
                  <a:gd name="T41" fmla="*/ 1035791 h 704"/>
                  <a:gd name="T42" fmla="*/ 1539 w 149"/>
                  <a:gd name="T43" fmla="*/ 1107216 h 704"/>
                  <a:gd name="T44" fmla="*/ 2139 w 149"/>
                  <a:gd name="T45" fmla="*/ 1173586 h 704"/>
                  <a:gd name="T46" fmla="*/ 3203 w 149"/>
                  <a:gd name="T47" fmla="*/ 1231832 h 704"/>
                  <a:gd name="T48" fmla="*/ 3683 w 149"/>
                  <a:gd name="T49" fmla="*/ 1288750 h 704"/>
                  <a:gd name="T50" fmla="*/ 10757 w 149"/>
                  <a:gd name="T51" fmla="*/ 1259400 h 704"/>
                  <a:gd name="T52" fmla="*/ 10124 w 149"/>
                  <a:gd name="T53" fmla="*/ 1244841 h 704"/>
                  <a:gd name="T54" fmla="*/ 9428 w 149"/>
                  <a:gd name="T55" fmla="*/ 1202909 h 704"/>
                  <a:gd name="T56" fmla="*/ 8638 w 149"/>
                  <a:gd name="T57" fmla="*/ 1138463 h 704"/>
                  <a:gd name="T58" fmla="*/ 9211 w 149"/>
                  <a:gd name="T59" fmla="*/ 1052702 h 704"/>
                  <a:gd name="T60" fmla="*/ 10757 w 149"/>
                  <a:gd name="T61" fmla="*/ 950182 h 704"/>
                  <a:gd name="T62" fmla="*/ 15089 w 149"/>
                  <a:gd name="T63" fmla="*/ 833123 h 704"/>
                  <a:gd name="T64" fmla="*/ 22422 w 149"/>
                  <a:gd name="T65" fmla="*/ 706608 h 704"/>
                  <a:gd name="T66" fmla="*/ 33733 w 149"/>
                  <a:gd name="T67" fmla="*/ 572715 h 704"/>
                  <a:gd name="T68" fmla="*/ 37416 w 149"/>
                  <a:gd name="T69" fmla="*/ 510790 h 704"/>
                  <a:gd name="T70" fmla="*/ 38958 w 149"/>
                  <a:gd name="T71" fmla="*/ 429957 h 704"/>
                  <a:gd name="T72" fmla="*/ 37678 w 149"/>
                  <a:gd name="T73" fmla="*/ 336667 h 704"/>
                  <a:gd name="T74" fmla="*/ 34209 w 149"/>
                  <a:gd name="T75" fmla="*/ 245275 h 704"/>
                  <a:gd name="T76" fmla="*/ 28464 w 149"/>
                  <a:gd name="T77" fmla="*/ 155785 h 704"/>
                  <a:gd name="T78" fmla="*/ 21098 w 149"/>
                  <a:gd name="T79" fmla="*/ 80708 h 704"/>
                  <a:gd name="T80" fmla="*/ 11448 w 149"/>
                  <a:gd name="T81" fmla="*/ 25697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61188 w 128"/>
                <a:gd name="T1" fmla="*/ 0 h 217"/>
                <a:gd name="T2" fmla="*/ 68453 w 128"/>
                <a:gd name="T3" fmla="*/ 19365 h 217"/>
                <a:gd name="T4" fmla="*/ 74898 w 128"/>
                <a:gd name="T5" fmla="*/ 57917 h 217"/>
                <a:gd name="T6" fmla="*/ 80003 w 128"/>
                <a:gd name="T7" fmla="*/ 107462 h 217"/>
                <a:gd name="T8" fmla="*/ 83412 w 128"/>
                <a:gd name="T9" fmla="*/ 166829 h 217"/>
                <a:gd name="T10" fmla="*/ 82673 w 128"/>
                <a:gd name="T11" fmla="*/ 237636 h 217"/>
                <a:gd name="T12" fmla="*/ 75617 w 128"/>
                <a:gd name="T13" fmla="*/ 310590 h 217"/>
                <a:gd name="T14" fmla="*/ 61188 w 128"/>
                <a:gd name="T15" fmla="*/ 387157 h 217"/>
                <a:gd name="T16" fmla="*/ 38964 w 128"/>
                <a:gd name="T17" fmla="*/ 464439 h 217"/>
                <a:gd name="T18" fmla="*/ 32043 w 128"/>
                <a:gd name="T19" fmla="*/ 455798 h 217"/>
                <a:gd name="T20" fmla="*/ 24778 w 128"/>
                <a:gd name="T21" fmla="*/ 449404 h 217"/>
                <a:gd name="T22" fmla="*/ 17066 w 128"/>
                <a:gd name="T23" fmla="*/ 438598 h 217"/>
                <a:gd name="T24" fmla="*/ 10336 w 128"/>
                <a:gd name="T25" fmla="*/ 429958 h 217"/>
                <a:gd name="T26" fmla="*/ 5107 w 128"/>
                <a:gd name="T27" fmla="*/ 419493 h 217"/>
                <a:gd name="T28" fmla="*/ 1330 w 128"/>
                <a:gd name="T29" fmla="*/ 406522 h 217"/>
                <a:gd name="T30" fmla="*/ 0 w 128"/>
                <a:gd name="T31" fmla="*/ 391488 h 217"/>
                <a:gd name="T32" fmla="*/ 802 w 128"/>
                <a:gd name="T33" fmla="*/ 380682 h 217"/>
                <a:gd name="T34" fmla="*/ 8469 w 128"/>
                <a:gd name="T35" fmla="*/ 365644 h 217"/>
                <a:gd name="T36" fmla="*/ 18817 w 128"/>
                <a:gd name="T37" fmla="*/ 345071 h 217"/>
                <a:gd name="T38" fmla="*/ 29966 w 128"/>
                <a:gd name="T39" fmla="*/ 321396 h 217"/>
                <a:gd name="T40" fmla="*/ 41041 w 128"/>
                <a:gd name="T41" fmla="*/ 286912 h 217"/>
                <a:gd name="T42" fmla="*/ 51370 w 128"/>
                <a:gd name="T43" fmla="*/ 239774 h 217"/>
                <a:gd name="T44" fmla="*/ 59359 w 128"/>
                <a:gd name="T45" fmla="*/ 177554 h 217"/>
                <a:gd name="T46" fmla="*/ 63212 w 128"/>
                <a:gd name="T47" fmla="*/ 98821 h 217"/>
                <a:gd name="T48" fmla="*/ 61188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174219 w 117"/>
                <a:gd name="T1" fmla="*/ 0 h 132"/>
                <a:gd name="T2" fmla="*/ 0 w 117"/>
                <a:gd name="T3" fmla="*/ 165785 h 132"/>
                <a:gd name="T4" fmla="*/ 6865 w 117"/>
                <a:gd name="T5" fmla="*/ 171778 h 132"/>
                <a:gd name="T6" fmla="*/ 32187 w 117"/>
                <a:gd name="T7" fmla="*/ 192672 h 132"/>
                <a:gd name="T8" fmla="*/ 67469 w 117"/>
                <a:gd name="T9" fmla="*/ 239417 h 132"/>
                <a:gd name="T10" fmla="*/ 106778 w 117"/>
                <a:gd name="T11" fmla="*/ 311291 h 132"/>
                <a:gd name="T12" fmla="*/ 153448 w 117"/>
                <a:gd name="T13" fmla="*/ 411143 h 132"/>
                <a:gd name="T14" fmla="*/ 195027 w 117"/>
                <a:gd name="T15" fmla="*/ 530247 h 132"/>
                <a:gd name="T16" fmla="*/ 237092 w 117"/>
                <a:gd name="T17" fmla="*/ 682611 h 132"/>
                <a:gd name="T18" fmla="*/ 269252 w 117"/>
                <a:gd name="T19" fmla="*/ 875283 h 132"/>
                <a:gd name="T20" fmla="*/ 271524 w 117"/>
                <a:gd name="T21" fmla="*/ 795894 h 132"/>
                <a:gd name="T22" fmla="*/ 267010 w 117"/>
                <a:gd name="T23" fmla="*/ 709498 h 132"/>
                <a:gd name="T24" fmla="*/ 250750 w 117"/>
                <a:gd name="T25" fmla="*/ 596215 h 132"/>
                <a:gd name="T26" fmla="*/ 230200 w 117"/>
                <a:gd name="T27" fmla="*/ 490546 h 132"/>
                <a:gd name="T28" fmla="*/ 206406 w 117"/>
                <a:gd name="T29" fmla="*/ 384737 h 132"/>
                <a:gd name="T30" fmla="*/ 181012 w 117"/>
                <a:gd name="T31" fmla="*/ 297874 h 132"/>
                <a:gd name="T32" fmla="*/ 155718 w 117"/>
                <a:gd name="T33" fmla="*/ 239417 h 132"/>
                <a:gd name="T34" fmla="*/ 134169 w 117"/>
                <a:gd name="T35" fmla="*/ 211440 h 132"/>
                <a:gd name="T36" fmla="*/ 160232 w 117"/>
                <a:gd name="T37" fmla="*/ 192672 h 132"/>
                <a:gd name="T38" fmla="*/ 183366 w 117"/>
                <a:gd name="T39" fmla="*/ 184591 h 132"/>
                <a:gd name="T40" fmla="*/ 206406 w 117"/>
                <a:gd name="T41" fmla="*/ 171778 h 132"/>
                <a:gd name="T42" fmla="*/ 227955 w 117"/>
                <a:gd name="T43" fmla="*/ 165785 h 132"/>
                <a:gd name="T44" fmla="*/ 243967 w 117"/>
                <a:gd name="T45" fmla="*/ 158322 h 132"/>
                <a:gd name="T46" fmla="*/ 253077 w 117"/>
                <a:gd name="T47" fmla="*/ 145506 h 132"/>
                <a:gd name="T48" fmla="*/ 262468 w 117"/>
                <a:gd name="T49" fmla="*/ 139552 h 132"/>
                <a:gd name="T50" fmla="*/ 264741 w 117"/>
                <a:gd name="T51" fmla="*/ 139552 h 132"/>
                <a:gd name="T52" fmla="*/ 174219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63423 w 29"/>
                <a:gd name="T1" fmla="*/ 0 h 77"/>
                <a:gd name="T2" fmla="*/ 50301 w 29"/>
                <a:gd name="T3" fmla="*/ 0 h 77"/>
                <a:gd name="T4" fmla="*/ 34992 w 29"/>
                <a:gd name="T5" fmla="*/ 28517 h 77"/>
                <a:gd name="T6" fmla="*/ 19683 w 29"/>
                <a:gd name="T7" fmla="*/ 65112 h 77"/>
                <a:gd name="T8" fmla="*/ 8748 w 29"/>
                <a:gd name="T9" fmla="*/ 138060 h 77"/>
                <a:gd name="T10" fmla="*/ 2187 w 29"/>
                <a:gd name="T11" fmla="*/ 217403 h 77"/>
                <a:gd name="T12" fmla="*/ 0 w 29"/>
                <a:gd name="T13" fmla="*/ 318929 h 77"/>
                <a:gd name="T14" fmla="*/ 6561 w 29"/>
                <a:gd name="T15" fmla="*/ 434817 h 77"/>
                <a:gd name="T16" fmla="*/ 24057 w 29"/>
                <a:gd name="T17" fmla="*/ 556202 h 77"/>
                <a:gd name="T18" fmla="*/ 32805 w 29"/>
                <a:gd name="T19" fmla="*/ 383991 h 77"/>
                <a:gd name="T20" fmla="*/ 41553 w 29"/>
                <a:gd name="T21" fmla="*/ 268104 h 77"/>
                <a:gd name="T22" fmla="*/ 50301 w 29"/>
                <a:gd name="T23" fmla="*/ 158561 h 77"/>
                <a:gd name="T24" fmla="*/ 63423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1" y="754"/>
              <a:ext cx="569" cy="637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2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2 w 145"/>
                  <a:gd name="T3" fmla="*/ 0 h 49"/>
                  <a:gd name="T4" fmla="*/ 2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37" y="132"/>
              <a:ext cx="356" cy="607"/>
              <a:chOff x="1727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8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2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2 w 145"/>
                  <a:gd name="T3" fmla="*/ 0 h 49"/>
                  <a:gd name="T4" fmla="*/ 2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8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2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2 w 145"/>
                  <a:gd name="T3" fmla="*/ 0 h 49"/>
                  <a:gd name="T4" fmla="*/ 2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393" y="262"/>
              <a:ext cx="709" cy="892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2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2 w 145"/>
                  <a:gd name="T3" fmla="*/ 0 h 49"/>
                  <a:gd name="T4" fmla="*/ 2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2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2 w 145"/>
                  <a:gd name="T3" fmla="*/ 0 h 49"/>
                  <a:gd name="T4" fmla="*/ 2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15476 h 237"/>
                <a:gd name="T4" fmla="*/ 2753 w 257"/>
                <a:gd name="T5" fmla="*/ 30688 h 237"/>
                <a:gd name="T6" fmla="*/ 5469 w 257"/>
                <a:gd name="T7" fmla="*/ 46084 h 237"/>
                <a:gd name="T8" fmla="*/ 10069 w 257"/>
                <a:gd name="T9" fmla="*/ 60121 h 237"/>
                <a:gd name="T10" fmla="*/ 16612 w 257"/>
                <a:gd name="T11" fmla="*/ 73167 h 237"/>
                <a:gd name="T12" fmla="*/ 24948 w 257"/>
                <a:gd name="T13" fmla="*/ 86578 h 237"/>
                <a:gd name="T14" fmla="*/ 34996 w 257"/>
                <a:gd name="T15" fmla="*/ 98841 h 237"/>
                <a:gd name="T16" fmla="*/ 46790 w 257"/>
                <a:gd name="T17" fmla="*/ 109152 h 237"/>
                <a:gd name="T18" fmla="*/ 61677 w 257"/>
                <a:gd name="T19" fmla="*/ 119070 h 237"/>
                <a:gd name="T20" fmla="*/ 78887 w 257"/>
                <a:gd name="T21" fmla="*/ 127570 h 237"/>
                <a:gd name="T22" fmla="*/ 97325 w 257"/>
                <a:gd name="T23" fmla="*/ 134433 h 237"/>
                <a:gd name="T24" fmla="*/ 120047 w 257"/>
                <a:gd name="T25" fmla="*/ 139855 h 237"/>
                <a:gd name="T26" fmla="*/ 144992 w 257"/>
                <a:gd name="T27" fmla="*/ 143566 h 237"/>
                <a:gd name="T28" fmla="*/ 172455 w 257"/>
                <a:gd name="T29" fmla="*/ 145528 h 237"/>
                <a:gd name="T30" fmla="*/ 201833 w 257"/>
                <a:gd name="T31" fmla="*/ 144737 h 237"/>
                <a:gd name="T32" fmla="*/ 235809 w 257"/>
                <a:gd name="T33" fmla="*/ 142315 h 237"/>
                <a:gd name="T34" fmla="*/ 205630 w 257"/>
                <a:gd name="T35" fmla="*/ 139335 h 237"/>
                <a:gd name="T36" fmla="*/ 178963 w 257"/>
                <a:gd name="T37" fmla="*/ 134951 h 237"/>
                <a:gd name="T38" fmla="*/ 155750 w 257"/>
                <a:gd name="T39" fmla="*/ 130050 h 237"/>
                <a:gd name="T40" fmla="*/ 135726 w 257"/>
                <a:gd name="T41" fmla="*/ 125143 h 237"/>
                <a:gd name="T42" fmla="*/ 117344 w 257"/>
                <a:gd name="T43" fmla="*/ 118562 h 237"/>
                <a:gd name="T44" fmla="*/ 102794 w 257"/>
                <a:gd name="T45" fmla="*/ 111594 h 237"/>
                <a:gd name="T46" fmla="*/ 88991 w 257"/>
                <a:gd name="T47" fmla="*/ 103742 h 237"/>
                <a:gd name="T48" fmla="*/ 77215 w 257"/>
                <a:gd name="T49" fmla="*/ 95243 h 237"/>
                <a:gd name="T50" fmla="*/ 66107 w 257"/>
                <a:gd name="T51" fmla="*/ 86578 h 237"/>
                <a:gd name="T52" fmla="*/ 56059 w 257"/>
                <a:gd name="T53" fmla="*/ 76785 h 237"/>
                <a:gd name="T54" fmla="*/ 47816 w 257"/>
                <a:gd name="T55" fmla="*/ 65805 h 237"/>
                <a:gd name="T56" fmla="*/ 39448 w 257"/>
                <a:gd name="T57" fmla="*/ 53935 h 237"/>
                <a:gd name="T58" fmla="*/ 30179 w 257"/>
                <a:gd name="T59" fmla="*/ 42453 h 237"/>
                <a:gd name="T60" fmla="*/ 21156 w 257"/>
                <a:gd name="T61" fmla="*/ 28929 h 237"/>
                <a:gd name="T62" fmla="*/ 11087 w 257"/>
                <a:gd name="T63" fmla="*/ 14692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72885 w 124"/>
                <a:gd name="T1" fmla="*/ 0 h 110"/>
                <a:gd name="T2" fmla="*/ 117222 w 124"/>
                <a:gd name="T3" fmla="*/ 71153 h 110"/>
                <a:gd name="T4" fmla="*/ 113320 w 124"/>
                <a:gd name="T5" fmla="*/ 70329 h 110"/>
                <a:gd name="T6" fmla="*/ 101180 w 124"/>
                <a:gd name="T7" fmla="*/ 69070 h 110"/>
                <a:gd name="T8" fmla="*/ 84217 w 124"/>
                <a:gd name="T9" fmla="*/ 66407 h 110"/>
                <a:gd name="T10" fmla="*/ 64350 w 124"/>
                <a:gd name="T11" fmla="*/ 65148 h 110"/>
                <a:gd name="T12" fmla="*/ 42581 w 124"/>
                <a:gd name="T13" fmla="*/ 63806 h 110"/>
                <a:gd name="T14" fmla="*/ 23768 w 124"/>
                <a:gd name="T15" fmla="*/ 64663 h 110"/>
                <a:gd name="T16" fmla="*/ 8521 w 124"/>
                <a:gd name="T17" fmla="*/ 67231 h 110"/>
                <a:gd name="T18" fmla="*/ 0 w 124"/>
                <a:gd name="T19" fmla="*/ 72495 h 110"/>
                <a:gd name="T20" fmla="*/ 3867 w 124"/>
                <a:gd name="T21" fmla="*/ 64663 h 110"/>
                <a:gd name="T22" fmla="*/ 7486 w 124"/>
                <a:gd name="T23" fmla="*/ 58658 h 110"/>
                <a:gd name="T24" fmla="*/ 15191 w 124"/>
                <a:gd name="T25" fmla="*/ 53932 h 110"/>
                <a:gd name="T26" fmla="*/ 23768 w 124"/>
                <a:gd name="T27" fmla="*/ 50005 h 110"/>
                <a:gd name="T28" fmla="*/ 34059 w 124"/>
                <a:gd name="T29" fmla="*/ 47444 h 110"/>
                <a:gd name="T30" fmla="*/ 44444 w 124"/>
                <a:gd name="T31" fmla="*/ 46588 h 110"/>
                <a:gd name="T32" fmla="*/ 55775 w 124"/>
                <a:gd name="T33" fmla="*/ 46588 h 110"/>
                <a:gd name="T34" fmla="*/ 68212 w 124"/>
                <a:gd name="T35" fmla="*/ 48746 h 110"/>
                <a:gd name="T36" fmla="*/ 68869 w 124"/>
                <a:gd name="T37" fmla="*/ 46588 h 110"/>
                <a:gd name="T38" fmla="*/ 66067 w 124"/>
                <a:gd name="T39" fmla="*/ 36999 h 110"/>
                <a:gd name="T40" fmla="*/ 63254 w 124"/>
                <a:gd name="T41" fmla="*/ 25050 h 110"/>
                <a:gd name="T42" fmla="*/ 61391 w 124"/>
                <a:gd name="T43" fmla="*/ 19786 h 110"/>
                <a:gd name="T44" fmla="*/ 59690 w 124"/>
                <a:gd name="T45" fmla="*/ 19786 h 110"/>
                <a:gd name="T46" fmla="*/ 57545 w 124"/>
                <a:gd name="T47" fmla="*/ 18970 h 110"/>
                <a:gd name="T48" fmla="*/ 55775 w 124"/>
                <a:gd name="T49" fmla="*/ 17226 h 110"/>
                <a:gd name="T50" fmla="*/ 54075 w 124"/>
                <a:gd name="T51" fmla="*/ 15176 h 110"/>
                <a:gd name="T52" fmla="*/ 54075 w 124"/>
                <a:gd name="T53" fmla="*/ 12480 h 110"/>
                <a:gd name="T54" fmla="*/ 55775 w 124"/>
                <a:gd name="T55" fmla="*/ 9058 h 110"/>
                <a:gd name="T56" fmla="*/ 62447 w 124"/>
                <a:gd name="T57" fmla="*/ 5262 h 110"/>
                <a:gd name="T58" fmla="*/ 72885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30357 w 46"/>
                <a:gd name="T1" fmla="*/ 0 h 94"/>
                <a:gd name="T2" fmla="*/ 19426 w 46"/>
                <a:gd name="T3" fmla="*/ 21823 h 94"/>
                <a:gd name="T4" fmla="*/ 14629 w 46"/>
                <a:gd name="T5" fmla="*/ 35746 h 94"/>
                <a:gd name="T6" fmla="*/ 10690 w 46"/>
                <a:gd name="T7" fmla="*/ 45490 h 94"/>
                <a:gd name="T8" fmla="*/ 0 w 46"/>
                <a:gd name="T9" fmla="*/ 54093 h 94"/>
                <a:gd name="T10" fmla="*/ 11755 w 46"/>
                <a:gd name="T11" fmla="*/ 50546 h 94"/>
                <a:gd name="T12" fmla="*/ 22694 w 46"/>
                <a:gd name="T13" fmla="*/ 45946 h 94"/>
                <a:gd name="T14" fmla="*/ 31432 w 46"/>
                <a:gd name="T15" fmla="*/ 39672 h 94"/>
                <a:gd name="T16" fmla="*/ 39117 w 46"/>
                <a:gd name="T17" fmla="*/ 32774 h 94"/>
                <a:gd name="T18" fmla="*/ 43858 w 46"/>
                <a:gd name="T19" fmla="*/ 25253 h 94"/>
                <a:gd name="T20" fmla="*/ 44986 w 46"/>
                <a:gd name="T21" fmla="*/ 17135 h 94"/>
                <a:gd name="T22" fmla="*/ 40898 w 46"/>
                <a:gd name="T23" fmla="*/ 8601 h 94"/>
                <a:gd name="T24" fmla="*/ 30357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5378 w 149"/>
                <a:gd name="T3" fmla="*/ 24166 h 704"/>
                <a:gd name="T4" fmla="*/ 14185 w 149"/>
                <a:gd name="T5" fmla="*/ 55834 h 704"/>
                <a:gd name="T6" fmla="*/ 24886 w 149"/>
                <a:gd name="T7" fmla="*/ 94888 h 704"/>
                <a:gd name="T8" fmla="*/ 36385 w 149"/>
                <a:gd name="T9" fmla="*/ 146942 h 704"/>
                <a:gd name="T10" fmla="*/ 51599 w 149"/>
                <a:gd name="T11" fmla="*/ 210313 h 704"/>
                <a:gd name="T12" fmla="*/ 64990 w 149"/>
                <a:gd name="T13" fmla="*/ 278440 h 704"/>
                <a:gd name="T14" fmla="*/ 78112 w 149"/>
                <a:gd name="T15" fmla="*/ 357748 h 704"/>
                <a:gd name="T16" fmla="*/ 88865 w 149"/>
                <a:gd name="T17" fmla="*/ 448856 h 704"/>
                <a:gd name="T18" fmla="*/ 99310 w 149"/>
                <a:gd name="T19" fmla="*/ 544897 h 704"/>
                <a:gd name="T20" fmla="*/ 106719 w 149"/>
                <a:gd name="T21" fmla="*/ 655402 h 704"/>
                <a:gd name="T22" fmla="*/ 110058 w 149"/>
                <a:gd name="T23" fmla="*/ 778223 h 704"/>
                <a:gd name="T24" fmla="*/ 111839 w 149"/>
                <a:gd name="T25" fmla="*/ 905952 h 704"/>
                <a:gd name="T26" fmla="*/ 106719 w 149"/>
                <a:gd name="T27" fmla="*/ 1049235 h 704"/>
                <a:gd name="T28" fmla="*/ 96644 w 149"/>
                <a:gd name="T29" fmla="*/ 1200329 h 704"/>
                <a:gd name="T30" fmla="*/ 81842 w 149"/>
                <a:gd name="T31" fmla="*/ 1358085 h 704"/>
                <a:gd name="T32" fmla="*/ 59633 w 149"/>
                <a:gd name="T33" fmla="*/ 1533420 h 704"/>
                <a:gd name="T34" fmla="*/ 34700 w 149"/>
                <a:gd name="T35" fmla="*/ 1731459 h 704"/>
                <a:gd name="T36" fmla="*/ 18497 w 149"/>
                <a:gd name="T37" fmla="*/ 1915332 h 704"/>
                <a:gd name="T38" fmla="*/ 8807 w 149"/>
                <a:gd name="T39" fmla="*/ 2085394 h 704"/>
                <a:gd name="T40" fmla="*/ 5378 w 149"/>
                <a:gd name="T41" fmla="*/ 2248423 h 704"/>
                <a:gd name="T42" fmla="*/ 5378 w 149"/>
                <a:gd name="T43" fmla="*/ 2404042 h 704"/>
                <a:gd name="T44" fmla="*/ 7013 w 149"/>
                <a:gd name="T45" fmla="*/ 2546214 h 704"/>
                <a:gd name="T46" fmla="*/ 10756 w 149"/>
                <a:gd name="T47" fmla="*/ 2673851 h 704"/>
                <a:gd name="T48" fmla="*/ 12481 w 149"/>
                <a:gd name="T49" fmla="*/ 2796767 h 704"/>
                <a:gd name="T50" fmla="*/ 36385 w 149"/>
                <a:gd name="T51" fmla="*/ 2733410 h 704"/>
                <a:gd name="T52" fmla="*/ 34700 w 149"/>
                <a:gd name="T53" fmla="*/ 2701742 h 704"/>
                <a:gd name="T54" fmla="*/ 32036 w 149"/>
                <a:gd name="T55" fmla="*/ 2609477 h 704"/>
                <a:gd name="T56" fmla="*/ 29232 w 149"/>
                <a:gd name="T57" fmla="*/ 2471030 h 704"/>
                <a:gd name="T58" fmla="*/ 31029 w 149"/>
                <a:gd name="T59" fmla="*/ 2284893 h 704"/>
                <a:gd name="T60" fmla="*/ 36385 w 149"/>
                <a:gd name="T61" fmla="*/ 2062381 h 704"/>
                <a:gd name="T62" fmla="*/ 51599 w 149"/>
                <a:gd name="T63" fmla="*/ 1808107 h 704"/>
                <a:gd name="T64" fmla="*/ 76464 w 149"/>
                <a:gd name="T65" fmla="*/ 1533420 h 704"/>
                <a:gd name="T66" fmla="*/ 114516 w 149"/>
                <a:gd name="T67" fmla="*/ 1243856 h 704"/>
                <a:gd name="T68" fmla="*/ 126907 w 149"/>
                <a:gd name="T69" fmla="*/ 1109178 h 704"/>
                <a:gd name="T70" fmla="*/ 132375 w 149"/>
                <a:gd name="T71" fmla="*/ 933842 h 704"/>
                <a:gd name="T72" fmla="*/ 127915 w 149"/>
                <a:gd name="T73" fmla="*/ 730619 h 704"/>
                <a:gd name="T74" fmla="*/ 116534 w 149"/>
                <a:gd name="T75" fmla="*/ 532590 h 704"/>
                <a:gd name="T76" fmla="*/ 96644 w 149"/>
                <a:gd name="T77" fmla="*/ 337904 h 704"/>
                <a:gd name="T78" fmla="*/ 72025 w 149"/>
                <a:gd name="T79" fmla="*/ 174983 h 704"/>
                <a:gd name="T80" fmla="*/ 39063 w 149"/>
                <a:gd name="T81" fmla="*/ 55834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133167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863" y="596900"/>
            <a:ext cx="6192837" cy="3581400"/>
          </a:xfrm>
        </p:spPr>
        <p:txBody>
          <a:bodyPr/>
          <a:lstStyle>
            <a:lvl1pPr>
              <a:defRPr sz="52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133168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4279900"/>
            <a:ext cx="6146800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54D8E4-1FD0-4165-B5DD-2850F30FAD55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DC0218-6CDE-40E2-9F1E-A124FEBFA39A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6225" y="103188"/>
            <a:ext cx="2060575" cy="59531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42913" y="103188"/>
            <a:ext cx="6030912" cy="59531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A44C84-FCB3-48FE-81DE-9800E9EC7806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1905000" y="1219200"/>
            <a:ext cx="0" cy="2057400"/>
          </a:xfrm>
          <a:prstGeom prst="lin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5" name="Oval 8"/>
          <p:cNvSpPr>
            <a:spLocks noChangeArrowheads="1"/>
          </p:cNvSpPr>
          <p:nvPr/>
        </p:nvSpPr>
        <p:spPr bwMode="auto">
          <a:xfrm>
            <a:off x="163513" y="2103438"/>
            <a:ext cx="347662" cy="347662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tr-TR" sz="2400">
              <a:latin typeface="Times New Roman" panose="02020603050405020304" pitchFamily="18" charset="0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739775" y="2105025"/>
            <a:ext cx="349250" cy="347663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tr-TR" sz="2400">
              <a:latin typeface="Times New Roman" panose="02020603050405020304" pitchFamily="18" charset="0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1317625" y="2105025"/>
            <a:ext cx="347663" cy="347663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tr-TR" sz="2400">
              <a:latin typeface="Times New Roman" panose="02020603050405020304" pitchFamily="18" charset="0"/>
            </a:endParaRPr>
          </a:p>
        </p:txBody>
      </p:sp>
      <p:sp>
        <p:nvSpPr>
          <p:cNvPr id="1894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0" y="1371600"/>
            <a:ext cx="6477000" cy="1752600"/>
          </a:xfrm>
        </p:spPr>
        <p:txBody>
          <a:bodyPr/>
          <a:lstStyle>
            <a:lvl1pPr>
              <a:defRPr sz="54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086600" y="6248400"/>
            <a:ext cx="1524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810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09800" y="6248400"/>
            <a:ext cx="1219200" cy="457200"/>
          </a:xfrm>
        </p:spPr>
        <p:txBody>
          <a:bodyPr/>
          <a:lstStyle>
            <a:lvl1pPr>
              <a:defRPr/>
            </a:lvl1pPr>
          </a:lstStyle>
          <a:p>
            <a:fld id="{7C970242-DCBC-4457-B3D1-CA5A29BDECFA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D3EC3B-E6B4-4637-8CBD-F96B31EB16E5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0021BD-6847-4FA6-B243-58AEFD26D568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096FDA-11C6-4CA8-BC05-A2A0465BE37D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ED91AC-DBAD-4F98-A8ED-05D9A306E39A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4C603B-E67E-45CC-A85F-5FDB7D2AA3C9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C834D6-BF7E-4AB8-92F6-4AEF698FE825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FA892D-16F4-4899-B777-8159E6B489AA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9203B5-FB5B-4164-A3E4-B07A29709481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7DD8EC-D1A0-4D8F-86C1-BD0DDFD0C221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01C5AD-CAF3-44A6-99BF-3B2932E161F5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781800" y="190500"/>
            <a:ext cx="1752600" cy="5829300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1524000" y="190500"/>
            <a:ext cx="5105400" cy="5829300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973282-BC9E-494A-A89A-92F91ADFE588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tr-TR" altLang="en-US"/>
              <a:t>Asıl başlık stili için tıklatın</a:t>
            </a:r>
          </a:p>
        </p:txBody>
      </p:sp>
      <p:sp>
        <p:nvSpPr>
          <p:cNvPr id="1945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r>
              <a:rPr lang="tr-TR" altLang="en-US"/>
              <a:t>Asıl alt başlık stilini düzenlemek için tıklatın</a:t>
            </a: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en-US"/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en-US"/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85FFAA-F2FE-42D6-8529-21AB0801C093}" type="slidenum">
              <a:rPr lang="tr-TR" altLang="en-US"/>
              <a:pPr/>
              <a:t>‹#›</a:t>
            </a:fld>
            <a:endParaRPr lang="tr-TR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5EF6FE-E43E-4575-9C93-2362867CA11D}" type="slidenum">
              <a:rPr lang="tr-TR" altLang="en-US"/>
              <a:pPr/>
              <a:t>‹#›</a:t>
            </a:fld>
            <a:endParaRPr lang="tr-TR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10602F-C314-4A0B-9824-91AC8D02B731}" type="slidenum">
              <a:rPr lang="tr-TR" altLang="en-US"/>
              <a:pPr/>
              <a:t>‹#›</a:t>
            </a:fld>
            <a:endParaRPr lang="tr-TR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C1517F-34B9-48B3-800A-4051EE085D83}" type="slidenum">
              <a:rPr lang="tr-TR" altLang="en-US"/>
              <a:pPr/>
              <a:t>‹#›</a:t>
            </a:fld>
            <a:endParaRPr lang="tr-TR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ADB9A6-52B1-40ED-98E3-7B38072CF033}" type="slidenum">
              <a:rPr lang="tr-TR" altLang="en-US"/>
              <a:pPr/>
              <a:t>‹#›</a:t>
            </a:fld>
            <a:endParaRPr lang="tr-TR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CA7DE3-E3DD-4B4E-AA7C-BC8C4A1AC830}" type="slidenum">
              <a:rPr lang="tr-TR" altLang="en-US"/>
              <a:pPr/>
              <a:t>‹#›</a:t>
            </a:fld>
            <a:endParaRPr lang="tr-TR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051D95-53E8-4DFE-A961-5A67A22ECD4D}" type="slidenum">
              <a:rPr lang="tr-TR" altLang="en-US"/>
              <a:pPr/>
              <a:t>‹#›</a:t>
            </a:fld>
            <a:endParaRPr lang="tr-T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C5B4DE-EC1A-479B-B34B-1E913C801336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4D4F9C-0163-4C84-B1B1-A7782EFC9B55}" type="slidenum">
              <a:rPr lang="tr-TR" altLang="en-US"/>
              <a:pPr/>
              <a:t>‹#›</a:t>
            </a:fld>
            <a:endParaRPr lang="tr-TR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4CEAC0-66C4-4317-9768-9D59629B9264}" type="slidenum">
              <a:rPr lang="tr-TR" altLang="en-US"/>
              <a:pPr/>
              <a:t>‹#›</a:t>
            </a:fld>
            <a:endParaRPr lang="tr-TR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DA2A2C-2EB5-47F6-B1DE-1F9E60739080}" type="slidenum">
              <a:rPr lang="tr-TR" altLang="en-US"/>
              <a:pPr/>
              <a:t>‹#›</a:t>
            </a:fld>
            <a:endParaRPr lang="tr-TR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FBED6-E380-4C1B-A84B-123E7A30D5D9}" type="slidenum">
              <a:rPr lang="tr-TR" altLang="en-US"/>
              <a:pPr/>
              <a:t>‹#›</a:t>
            </a:fld>
            <a:endParaRPr lang="tr-TR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620527-6A8A-4C2A-8EE5-BB03CD970DC1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534578-6D1E-45AF-9305-61776155001D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48E0AB-4853-439C-A5AD-D28032E31594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8883BF-FBE8-4DBE-B371-63982AEA8A31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E64438-9801-49C5-997C-DB878674FE91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593013-F6DA-42F8-9A2A-AC7154CDE4B9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9D1576-4EFC-4644-9AC7-08546707D80F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9ECCD1-E9A7-43F1-AB59-C551506C78D7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908E6E-34C0-4A29-8F56-49B5AF1E8487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3FEB70-5284-4776-85A9-DC1F08DB7503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28E58B-B45F-4F57-BDE1-DE3986C7E7A9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F7846E-B226-415D-89C1-3279B7097A77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84EDE02-3589-442B-9A67-A6CFA6F675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081286CF-852F-4C51-8F66-1C0FE6B8F4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0BD1B34-2DC4-40C9-A9F8-8091429CC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25E8C69-9A59-4F1E-990C-72CFBFF67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78764F4-6933-477E-88AE-49066ED8F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DFA91-094E-40E3-A5A7-1A65A105691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85402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4D05476-91EA-482E-A924-6B2EA2AFD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6031725-716F-43D8-8833-1B2995E2C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56685B7-B0BE-47BA-81E1-C1498B939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927F505-EA86-40EA-98BD-F6791F2A6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0EAD5AB-6332-4D2A-ADC5-1F4EB3FB6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AB459-95AA-4258-B7BE-AB3DF323B6C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82158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FAA4D4-177C-4545-A5FA-E984A5B63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02B968A-46BA-4AB1-A786-DF7AF3F00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5BFFF4D-7E1A-446F-97FE-008A8E50E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6D26C8C-3C4B-4840-B03B-55E167117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D43325E-2F36-4FD4-9418-BEBE31FF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FFF62-AF48-4EE3-9A55-8815B5A20379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74778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5E44587-65D0-4D9A-8E99-C84FA24B4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70E8E88-658D-4EF8-A3E5-F786E05034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798E30E6-3422-4B9E-8C48-600B39A7FE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01E6C57D-1882-465D-B679-83EEE0F53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B196817-867D-43BE-9424-21C9F0525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99AF3ED8-A66B-4FA5-A67B-0FCD54688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0384B-F4E7-4D99-8A07-CD148637E58D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950907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890CD57-C91D-4B8C-BF80-34FBE54FE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CC85244A-6CC0-45DA-B770-35D64836F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760FFA98-FC31-470D-AAA2-586C4F8710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2269BAAA-1D5C-41B4-A985-2F54E55017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E283F9BE-3507-408D-88B9-3A3AAAD99A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01D08307-D0AC-430E-9F2A-97D3B957B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90A36D8F-EE74-44DC-82DA-EF7A032C1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6F93306A-F790-4ACB-BA60-00B549F90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BC4F2-6C15-429C-A7E9-4073788F7E4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75612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263DBE-5D49-4D09-8828-A835E6127CA2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98B0F6D-FA20-4016-88EC-3788A1DF1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72C4B61C-CF12-40A1-AD59-237DDC510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06ABFACD-8088-4BB3-9A7B-F64A07D0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5FBA052E-EC5A-4B80-BDC2-01369EE3D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800F6-DD61-4D88-BFEF-A823329364D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606317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885951AF-04AB-495E-A6B8-C8568BD2A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4E412CD2-4F5C-447E-BF07-AF3950F9B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A7D30B6E-A873-474D-A805-23430BB02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566E3-343E-4B35-99D8-B2D40A9A037F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00698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EED3E7E-A7A4-4DDB-A46E-1B3FCE963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3C9F438-1A95-4A4E-B244-260204B86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B6406E4C-31AC-45D1-B326-B8A1C829C8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59AEE56-29FC-4184-B246-34B8F1EA8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B3808AF-D978-46AB-9D26-65ACB7371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B50AFA5-70AC-4A95-B737-3F1E5B218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EC07A-A2EB-483E-A655-6D32314686E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314606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C362F06-F697-44D1-B2A3-E634AF37E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6F82BEF8-AD43-4AE5-9A8A-7E85265E50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434E4715-AD75-4229-BF57-B85DA457B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03ABDED4-DC8E-42DE-8C1F-FF1107D5F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83621A85-E024-4DEC-89E8-C6E350685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F5EE44EF-319B-4D09-B91B-0F202B153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09EAD-8B35-4B0F-AC89-DAA992C9FF8D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263490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3BD55AB-693E-4EED-918A-D4F0F1829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BDD8BFDE-240C-494E-BAF4-C0650C796C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FC30E98-E3CD-4F3C-9A65-03F9C3CC1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01B2C81-6932-4F47-A77A-2DE32D79E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F0D0D13-D920-4695-9F92-310776117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FFF62-AF48-4EE3-9A55-8815B5A20379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286059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1EF0B3EC-2262-4114-9C02-42952025A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47B27A4-C0CC-40F0-92D5-AD2EC06952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85AC85C-69A0-46E3-9522-B2C1652E4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E1EC6F1-CD1D-4871-BCA7-8BFED97BD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37D246A-E20E-4245-A90F-884ACCE29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083B9-A05A-44B7-80C2-C6F9817C21D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20022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E1EAFA8-B9B5-4D4E-B183-FF2192502D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9385848A-4B85-4083-9C03-A395CA0C42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9FF71E8-3C86-457F-876D-32669AC4E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13A3394-E3A3-44EC-8CBF-D58D668B8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1C2E992-4006-472F-9594-73FF1A4A0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93EC-1102-4946-A974-339996FFC19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553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3A7A56C-4EDD-45DE-9684-5DBC3C846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C3A38C3-BDFB-4CBE-B0C7-601A53AA09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9886450-BB9A-44EF-8385-6CDAC7D52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CCB7D0A-32A7-47FE-8567-FDD506A98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4C9DEE7-B5CC-4BB5-B16B-F0C8C139A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9DD63-1B3E-4BEF-B29A-911550469DF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10722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BFADD48-0170-4C19-8B35-7D54B7D2C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C722BC5-B8F7-444D-A620-A8F90F3A1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0FC5C32-63F5-425B-8969-34628CCC7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4A58402-494C-4E54-9D41-106BDC07C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9BA45AC-913A-4787-9008-296A3EDB1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71403-F930-468A-89D5-F231901D0ED9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91428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C88565C-C8FC-4A0C-B11C-9CC75D932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344C38B-949C-48C7-AA40-03ED3116AE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3E2BD33C-526F-4A35-A73A-737446306B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F4CF19D-086A-421F-99D2-9CFB57E3E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F7AA1E6-F556-4AE3-85D7-42AC93568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643D9A5-39E3-4FC6-B99A-14C2392DF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F1E-1669-409A-9768-76D324CF36D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21456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E92120-44EE-49DB-A3A6-ADC9B8518E75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9B4ABDA-E06C-410F-B8D6-CDE916EA5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35209AF-BB89-4BD2-A878-13EB3033D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4C2D9AD8-38F1-45FB-BEBB-FEE217093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0BEC9F65-1F21-496B-AF59-7ECE170EAE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49F5A030-FAD8-4740-AA3D-6C86ED1D7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90AFA88E-E369-4ECE-857C-AF8B957C9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AC34805D-CC58-443C-9600-3E8CC4151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4E1E1293-3E3A-4365-953C-469ED2199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9D9C1-BE28-41CC-8951-39DAD028AC6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620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8E56752-3C73-47B4-A80F-A0CAC6160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07299595-03C4-4D16-9AC7-8C5880CD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298F7F7A-802A-4CE0-8BB0-95824EFE9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53E564CB-DF40-47BF-9DEF-3D592BD4F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02C21-724A-43A6-BAE3-CA8FF1AA55F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354322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9A2EBF6E-19A3-4345-9C60-28B6C4924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151F3882-4716-4BB5-BCA3-E8B5FFA27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B285416-423C-425B-BBC1-0D845CEB3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80521-C7A7-41B1-BB17-9E90B8D1FB7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09109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923E3A1-C12F-4BE9-A573-1A2335E97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EAE0610-EA44-4350-9EB9-3C8EA47E5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54AA4AD9-488B-4E9B-88E7-5FFF5E3539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A146CE4-A7FE-4B15-A63B-C5ED17F5D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1113E299-890B-452B-9AB5-AC2F9E1E3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9EF281E2-3823-4CC7-BAA5-8FFD9CD05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C49BB-72F2-4255-BC2C-CC1F7DA7BF2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150533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889EACE-9B87-4C9D-8689-8D6DD76DC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36E23777-5BCC-44D4-A9AD-F3B726EDB1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5A9FCE8D-2859-40B9-8030-E24CD0D6EF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79E39491-BD8B-4004-8391-A034140CF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7BFD5F44-404B-4597-BF85-31A4C4231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5C9CB2B-2318-4796-858A-D908BAD93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FCB2-B486-44AC-8BB3-98AC4605CBE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42685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EED3AAB-2774-4AE8-AAB9-C22AB5928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1D6D58A2-C393-4856-8395-906CD7CC20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01064AB-0B8D-4545-9C0E-AA1C3D5A0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0B5346D-9300-4D36-B840-73FF7B329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8C39C3A-BC77-4EE0-9C22-214A2B241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71403-F930-468A-89D5-F231901D0ED9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40580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23741F4F-A211-4989-88A1-EDAD2D956E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8F815A4A-6A85-4297-B0E2-B2F2AD0B9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6C51CCE-F726-4602-9C21-4830D7060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4BFB920-1D7F-4ABE-9C02-A1D67653B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7EE4FD1-B1CB-4224-A259-30CEB0C31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7E868-8668-432A-96F6-287D7846277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7346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2C6E3C-4435-4D08-B7EC-E740BDB2E497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C43D94-7780-490A-866D-0930A61E8C6A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E3EF8C-C1CB-41A4-A803-291183BFAD20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-7938" y="0"/>
            <a:ext cx="2833688" cy="6856413"/>
            <a:chOff x="-5" y="0"/>
            <a:chExt cx="1785" cy="4319"/>
          </a:xfrm>
        </p:grpSpPr>
        <p:sp>
          <p:nvSpPr>
            <p:cNvPr id="5128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grpSp>
          <p:nvGrpSpPr>
            <p:cNvPr id="5129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5167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168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2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169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2 w 145"/>
                  <a:gd name="T3" fmla="*/ 0 h 49"/>
                  <a:gd name="T4" fmla="*/ 2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</p:grpSp>
        <p:sp>
          <p:nvSpPr>
            <p:cNvPr id="5130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grpSp>
          <p:nvGrpSpPr>
            <p:cNvPr id="5131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5158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596 w 217"/>
                  <a:gd name="T1" fmla="*/ 2733 h 210"/>
                  <a:gd name="T2" fmla="*/ 476 w 217"/>
                  <a:gd name="T3" fmla="*/ 2584 h 210"/>
                  <a:gd name="T4" fmla="*/ 342 w 217"/>
                  <a:gd name="T5" fmla="*/ 2359 h 210"/>
                  <a:gd name="T6" fmla="*/ 198 w 217"/>
                  <a:gd name="T7" fmla="*/ 2063 h 210"/>
                  <a:gd name="T8" fmla="*/ 61 w 217"/>
                  <a:gd name="T9" fmla="*/ 1755 h 210"/>
                  <a:gd name="T10" fmla="*/ 0 w 217"/>
                  <a:gd name="T11" fmla="*/ 1420 h 210"/>
                  <a:gd name="T12" fmla="*/ 1 w 217"/>
                  <a:gd name="T13" fmla="*/ 1063 h 210"/>
                  <a:gd name="T14" fmla="*/ 117 w 217"/>
                  <a:gd name="T15" fmla="*/ 737 h 210"/>
                  <a:gd name="T16" fmla="*/ 352 w 217"/>
                  <a:gd name="T17" fmla="*/ 462 h 210"/>
                  <a:gd name="T18" fmla="*/ 588 w 217"/>
                  <a:gd name="T19" fmla="*/ 286 h 210"/>
                  <a:gd name="T20" fmla="*/ 780 w 217"/>
                  <a:gd name="T21" fmla="*/ 156 h 210"/>
                  <a:gd name="T22" fmla="*/ 936 w 217"/>
                  <a:gd name="T23" fmla="*/ 88 h 210"/>
                  <a:gd name="T24" fmla="*/ 1057 w 217"/>
                  <a:gd name="T25" fmla="*/ 61 h 210"/>
                  <a:gd name="T26" fmla="*/ 1144 w 217"/>
                  <a:gd name="T27" fmla="*/ 61 h 210"/>
                  <a:gd name="T28" fmla="*/ 1350 w 217"/>
                  <a:gd name="T29" fmla="*/ 0 h 210"/>
                  <a:gd name="T30" fmla="*/ 1918 w 217"/>
                  <a:gd name="T31" fmla="*/ 108 h 210"/>
                  <a:gd name="T32" fmla="*/ 2077 w 217"/>
                  <a:gd name="T33" fmla="*/ 156 h 210"/>
                  <a:gd name="T34" fmla="*/ 2233 w 217"/>
                  <a:gd name="T35" fmla="*/ 198 h 210"/>
                  <a:gd name="T36" fmla="*/ 2367 w 217"/>
                  <a:gd name="T37" fmla="*/ 244 h 210"/>
                  <a:gd name="T38" fmla="*/ 2468 w 217"/>
                  <a:gd name="T39" fmla="*/ 300 h 210"/>
                  <a:gd name="T40" fmla="*/ 2580 w 217"/>
                  <a:gd name="T41" fmla="*/ 352 h 210"/>
                  <a:gd name="T42" fmla="*/ 2667 w 217"/>
                  <a:gd name="T43" fmla="*/ 413 h 210"/>
                  <a:gd name="T44" fmla="*/ 2736 w 217"/>
                  <a:gd name="T45" fmla="*/ 493 h 210"/>
                  <a:gd name="T46" fmla="*/ 2817 w 217"/>
                  <a:gd name="T47" fmla="*/ 589 h 210"/>
                  <a:gd name="T48" fmla="*/ 2667 w 217"/>
                  <a:gd name="T49" fmla="*/ 527 h 210"/>
                  <a:gd name="T50" fmla="*/ 2524 w 217"/>
                  <a:gd name="T51" fmla="*/ 469 h 210"/>
                  <a:gd name="T52" fmla="*/ 2380 w 217"/>
                  <a:gd name="T53" fmla="*/ 433 h 210"/>
                  <a:gd name="T54" fmla="*/ 2233 w 217"/>
                  <a:gd name="T55" fmla="*/ 385 h 210"/>
                  <a:gd name="T56" fmla="*/ 2116 w 217"/>
                  <a:gd name="T57" fmla="*/ 352 h 210"/>
                  <a:gd name="T58" fmla="*/ 1993 w 217"/>
                  <a:gd name="T59" fmla="*/ 342 h 210"/>
                  <a:gd name="T60" fmla="*/ 1852 w 217"/>
                  <a:gd name="T61" fmla="*/ 320 h 210"/>
                  <a:gd name="T62" fmla="*/ 1735 w 217"/>
                  <a:gd name="T63" fmla="*/ 320 h 210"/>
                  <a:gd name="T64" fmla="*/ 1623 w 217"/>
                  <a:gd name="T65" fmla="*/ 320 h 210"/>
                  <a:gd name="T66" fmla="*/ 1506 w 217"/>
                  <a:gd name="T67" fmla="*/ 325 h 210"/>
                  <a:gd name="T68" fmla="*/ 1386 w 217"/>
                  <a:gd name="T69" fmla="*/ 352 h 210"/>
                  <a:gd name="T70" fmla="*/ 1284 w 217"/>
                  <a:gd name="T71" fmla="*/ 381 h 210"/>
                  <a:gd name="T72" fmla="*/ 1181 w 217"/>
                  <a:gd name="T73" fmla="*/ 433 h 210"/>
                  <a:gd name="T74" fmla="*/ 1059 w 217"/>
                  <a:gd name="T75" fmla="*/ 469 h 210"/>
                  <a:gd name="T76" fmla="*/ 961 w 217"/>
                  <a:gd name="T77" fmla="*/ 531 h 210"/>
                  <a:gd name="T78" fmla="*/ 860 w 217"/>
                  <a:gd name="T79" fmla="*/ 596 h 210"/>
                  <a:gd name="T80" fmla="*/ 676 w 217"/>
                  <a:gd name="T81" fmla="*/ 794 h 210"/>
                  <a:gd name="T82" fmla="*/ 550 w 217"/>
                  <a:gd name="T83" fmla="*/ 1039 h 210"/>
                  <a:gd name="T84" fmla="*/ 476 w 217"/>
                  <a:gd name="T85" fmla="*/ 1343 h 210"/>
                  <a:gd name="T86" fmla="*/ 450 w 217"/>
                  <a:gd name="T87" fmla="*/ 1642 h 210"/>
                  <a:gd name="T88" fmla="*/ 450 w 217"/>
                  <a:gd name="T89" fmla="*/ 1974 h 210"/>
                  <a:gd name="T90" fmla="*/ 493 w 217"/>
                  <a:gd name="T91" fmla="*/ 2261 h 210"/>
                  <a:gd name="T92" fmla="*/ 531 w 217"/>
                  <a:gd name="T93" fmla="*/ 2525 h 210"/>
                  <a:gd name="T94" fmla="*/ 596 w 217"/>
                  <a:gd name="T95" fmla="*/ 2733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159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1396 w 182"/>
                  <a:gd name="T1" fmla="*/ 0 h 213"/>
                  <a:gd name="T2" fmla="*/ 1434 w 182"/>
                  <a:gd name="T3" fmla="*/ 27 h 213"/>
                  <a:gd name="T4" fmla="*/ 1514 w 182"/>
                  <a:gd name="T5" fmla="*/ 108 h 213"/>
                  <a:gd name="T6" fmla="*/ 1628 w 182"/>
                  <a:gd name="T7" fmla="*/ 243 h 213"/>
                  <a:gd name="T8" fmla="*/ 1758 w 182"/>
                  <a:gd name="T9" fmla="*/ 440 h 213"/>
                  <a:gd name="T10" fmla="*/ 1858 w 182"/>
                  <a:gd name="T11" fmla="*/ 684 h 213"/>
                  <a:gd name="T12" fmla="*/ 1925 w 182"/>
                  <a:gd name="T13" fmla="*/ 1008 h 213"/>
                  <a:gd name="T14" fmla="*/ 1925 w 182"/>
                  <a:gd name="T15" fmla="*/ 1391 h 213"/>
                  <a:gd name="T16" fmla="*/ 1844 w 182"/>
                  <a:gd name="T17" fmla="*/ 1842 h 213"/>
                  <a:gd name="T18" fmla="*/ 1799 w 182"/>
                  <a:gd name="T19" fmla="*/ 1968 h 213"/>
                  <a:gd name="T20" fmla="*/ 1743 w 182"/>
                  <a:gd name="T21" fmla="*/ 2072 h 213"/>
                  <a:gd name="T22" fmla="*/ 1683 w 182"/>
                  <a:gd name="T23" fmla="*/ 2185 h 213"/>
                  <a:gd name="T24" fmla="*/ 1602 w 182"/>
                  <a:gd name="T25" fmla="*/ 2285 h 213"/>
                  <a:gd name="T26" fmla="*/ 1494 w 182"/>
                  <a:gd name="T27" fmla="*/ 2380 h 213"/>
                  <a:gd name="T28" fmla="*/ 1405 w 182"/>
                  <a:gd name="T29" fmla="*/ 2452 h 213"/>
                  <a:gd name="T30" fmla="*/ 1310 w 182"/>
                  <a:gd name="T31" fmla="*/ 2522 h 213"/>
                  <a:gd name="T32" fmla="*/ 1175 w 182"/>
                  <a:gd name="T33" fmla="*/ 2578 h 213"/>
                  <a:gd name="T34" fmla="*/ 1052 w 182"/>
                  <a:gd name="T35" fmla="*/ 2606 h 213"/>
                  <a:gd name="T36" fmla="*/ 929 w 182"/>
                  <a:gd name="T37" fmla="*/ 2639 h 213"/>
                  <a:gd name="T38" fmla="*/ 786 w 182"/>
                  <a:gd name="T39" fmla="*/ 2664 h 213"/>
                  <a:gd name="T40" fmla="*/ 632 w 182"/>
                  <a:gd name="T41" fmla="*/ 2664 h 213"/>
                  <a:gd name="T42" fmla="*/ 468 w 182"/>
                  <a:gd name="T43" fmla="*/ 2639 h 213"/>
                  <a:gd name="T44" fmla="*/ 321 w 182"/>
                  <a:gd name="T45" fmla="*/ 2606 h 213"/>
                  <a:gd name="T46" fmla="*/ 150 w 182"/>
                  <a:gd name="T47" fmla="*/ 2549 h 213"/>
                  <a:gd name="T48" fmla="*/ 0 w 182"/>
                  <a:gd name="T49" fmla="*/ 2481 h 213"/>
                  <a:gd name="T50" fmla="*/ 143 w 182"/>
                  <a:gd name="T51" fmla="*/ 2578 h 213"/>
                  <a:gd name="T52" fmla="*/ 284 w 182"/>
                  <a:gd name="T53" fmla="*/ 2639 h 213"/>
                  <a:gd name="T54" fmla="*/ 428 w 182"/>
                  <a:gd name="T55" fmla="*/ 2705 h 213"/>
                  <a:gd name="T56" fmla="*/ 548 w 182"/>
                  <a:gd name="T57" fmla="*/ 2752 h 213"/>
                  <a:gd name="T58" fmla="*/ 674 w 182"/>
                  <a:gd name="T59" fmla="*/ 2791 h 213"/>
                  <a:gd name="T60" fmla="*/ 812 w 182"/>
                  <a:gd name="T61" fmla="*/ 2807 h 213"/>
                  <a:gd name="T62" fmla="*/ 930 w 182"/>
                  <a:gd name="T63" fmla="*/ 2812 h 213"/>
                  <a:gd name="T64" fmla="*/ 1057 w 182"/>
                  <a:gd name="T65" fmla="*/ 2812 h 213"/>
                  <a:gd name="T66" fmla="*/ 1169 w 182"/>
                  <a:gd name="T67" fmla="*/ 2807 h 213"/>
                  <a:gd name="T68" fmla="*/ 1281 w 182"/>
                  <a:gd name="T69" fmla="*/ 2781 h 213"/>
                  <a:gd name="T70" fmla="*/ 1378 w 182"/>
                  <a:gd name="T71" fmla="*/ 2752 h 213"/>
                  <a:gd name="T72" fmla="*/ 1481 w 182"/>
                  <a:gd name="T73" fmla="*/ 2724 h 213"/>
                  <a:gd name="T74" fmla="*/ 1575 w 182"/>
                  <a:gd name="T75" fmla="*/ 2690 h 213"/>
                  <a:gd name="T76" fmla="*/ 1663 w 182"/>
                  <a:gd name="T77" fmla="*/ 2630 h 213"/>
                  <a:gd name="T78" fmla="*/ 1743 w 182"/>
                  <a:gd name="T79" fmla="*/ 2578 h 213"/>
                  <a:gd name="T80" fmla="*/ 1817 w 182"/>
                  <a:gd name="T81" fmla="*/ 2522 h 213"/>
                  <a:gd name="T82" fmla="*/ 2023 w 182"/>
                  <a:gd name="T83" fmla="*/ 2324 h 213"/>
                  <a:gd name="T84" fmla="*/ 2165 w 182"/>
                  <a:gd name="T85" fmla="*/ 2129 h 213"/>
                  <a:gd name="T86" fmla="*/ 2249 w 182"/>
                  <a:gd name="T87" fmla="*/ 1903 h 213"/>
                  <a:gd name="T88" fmla="*/ 2295 w 182"/>
                  <a:gd name="T89" fmla="*/ 1696 h 213"/>
                  <a:gd name="T90" fmla="*/ 2323 w 182"/>
                  <a:gd name="T91" fmla="*/ 1472 h 213"/>
                  <a:gd name="T92" fmla="*/ 2323 w 182"/>
                  <a:gd name="T93" fmla="*/ 1252 h 213"/>
                  <a:gd name="T94" fmla="*/ 2334 w 182"/>
                  <a:gd name="T95" fmla="*/ 1045 h 213"/>
                  <a:gd name="T96" fmla="*/ 2211 w 182"/>
                  <a:gd name="T97" fmla="*/ 610 h 213"/>
                  <a:gd name="T98" fmla="*/ 2002 w 182"/>
                  <a:gd name="T99" fmla="*/ 272 h 213"/>
                  <a:gd name="T100" fmla="*/ 1928 w 182"/>
                  <a:gd name="T101" fmla="*/ 243 h 213"/>
                  <a:gd name="T102" fmla="*/ 1886 w 182"/>
                  <a:gd name="T103" fmla="*/ 202 h 213"/>
                  <a:gd name="T104" fmla="*/ 1817 w 182"/>
                  <a:gd name="T105" fmla="*/ 169 h 213"/>
                  <a:gd name="T106" fmla="*/ 1769 w 182"/>
                  <a:gd name="T107" fmla="*/ 145 h 213"/>
                  <a:gd name="T108" fmla="*/ 1691 w 182"/>
                  <a:gd name="T109" fmla="*/ 117 h 213"/>
                  <a:gd name="T110" fmla="*/ 1614 w 182"/>
                  <a:gd name="T111" fmla="*/ 81 h 213"/>
                  <a:gd name="T112" fmla="*/ 1522 w 182"/>
                  <a:gd name="T113" fmla="*/ 39 h 213"/>
                  <a:gd name="T114" fmla="*/ 1396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160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10 w 128"/>
                  <a:gd name="T1" fmla="*/ 0 h 217"/>
                  <a:gd name="T2" fmla="*/ 11 w 128"/>
                  <a:gd name="T3" fmla="*/ 1 h 217"/>
                  <a:gd name="T4" fmla="*/ 12 w 128"/>
                  <a:gd name="T5" fmla="*/ 3 h 217"/>
                  <a:gd name="T6" fmla="*/ 13 w 128"/>
                  <a:gd name="T7" fmla="*/ 5 h 217"/>
                  <a:gd name="T8" fmla="*/ 14 w 128"/>
                  <a:gd name="T9" fmla="*/ 8 h 217"/>
                  <a:gd name="T10" fmla="*/ 14 w 128"/>
                  <a:gd name="T11" fmla="*/ 12 h 217"/>
                  <a:gd name="T12" fmla="*/ 12 w 128"/>
                  <a:gd name="T13" fmla="*/ 14 h 217"/>
                  <a:gd name="T14" fmla="*/ 10 w 128"/>
                  <a:gd name="T15" fmla="*/ 18 h 217"/>
                  <a:gd name="T16" fmla="*/ 7 w 128"/>
                  <a:gd name="T17" fmla="*/ 22 h 217"/>
                  <a:gd name="T18" fmla="*/ 5 w 128"/>
                  <a:gd name="T19" fmla="*/ 21 h 217"/>
                  <a:gd name="T20" fmla="*/ 4 w 128"/>
                  <a:gd name="T21" fmla="*/ 21 h 217"/>
                  <a:gd name="T22" fmla="*/ 3 w 128"/>
                  <a:gd name="T23" fmla="*/ 21 h 217"/>
                  <a:gd name="T24" fmla="*/ 2 w 128"/>
                  <a:gd name="T25" fmla="*/ 20 h 217"/>
                  <a:gd name="T26" fmla="*/ 1 w 128"/>
                  <a:gd name="T27" fmla="*/ 19 h 217"/>
                  <a:gd name="T28" fmla="*/ 1 w 128"/>
                  <a:gd name="T29" fmla="*/ 19 h 217"/>
                  <a:gd name="T30" fmla="*/ 0 w 128"/>
                  <a:gd name="T31" fmla="*/ 18 h 217"/>
                  <a:gd name="T32" fmla="*/ 1 w 128"/>
                  <a:gd name="T33" fmla="*/ 17 h 217"/>
                  <a:gd name="T34" fmla="*/ 1 w 128"/>
                  <a:gd name="T35" fmla="*/ 17 h 217"/>
                  <a:gd name="T36" fmla="*/ 3 w 128"/>
                  <a:gd name="T37" fmla="*/ 16 h 217"/>
                  <a:gd name="T38" fmla="*/ 5 w 128"/>
                  <a:gd name="T39" fmla="*/ 15 h 217"/>
                  <a:gd name="T40" fmla="*/ 7 w 128"/>
                  <a:gd name="T41" fmla="*/ 14 h 217"/>
                  <a:gd name="T42" fmla="*/ 9 w 128"/>
                  <a:gd name="T43" fmla="*/ 12 h 217"/>
                  <a:gd name="T44" fmla="*/ 9 w 128"/>
                  <a:gd name="T45" fmla="*/ 9 h 217"/>
                  <a:gd name="T46" fmla="*/ 11 w 128"/>
                  <a:gd name="T47" fmla="*/ 4 h 217"/>
                  <a:gd name="T48" fmla="*/ 10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161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8 w 117"/>
                  <a:gd name="T1" fmla="*/ 0 h 132"/>
                  <a:gd name="T2" fmla="*/ 0 w 117"/>
                  <a:gd name="T3" fmla="*/ 2 h 132"/>
                  <a:gd name="T4" fmla="*/ 1 w 117"/>
                  <a:gd name="T5" fmla="*/ 2 h 132"/>
                  <a:gd name="T6" fmla="*/ 1 w 117"/>
                  <a:gd name="T7" fmla="*/ 3 h 132"/>
                  <a:gd name="T8" fmla="*/ 3 w 117"/>
                  <a:gd name="T9" fmla="*/ 3 h 132"/>
                  <a:gd name="T10" fmla="*/ 5 w 117"/>
                  <a:gd name="T11" fmla="*/ 4 h 132"/>
                  <a:gd name="T12" fmla="*/ 7 w 117"/>
                  <a:gd name="T13" fmla="*/ 6 h 132"/>
                  <a:gd name="T14" fmla="*/ 9 w 117"/>
                  <a:gd name="T15" fmla="*/ 6 h 132"/>
                  <a:gd name="T16" fmla="*/ 11 w 117"/>
                  <a:gd name="T17" fmla="*/ 9 h 132"/>
                  <a:gd name="T18" fmla="*/ 12 w 117"/>
                  <a:gd name="T19" fmla="*/ 11 h 132"/>
                  <a:gd name="T20" fmla="*/ 12 w 117"/>
                  <a:gd name="T21" fmla="*/ 11 h 132"/>
                  <a:gd name="T22" fmla="*/ 12 w 117"/>
                  <a:gd name="T23" fmla="*/ 9 h 132"/>
                  <a:gd name="T24" fmla="*/ 12 w 117"/>
                  <a:gd name="T25" fmla="*/ 8 h 132"/>
                  <a:gd name="T26" fmla="*/ 11 w 117"/>
                  <a:gd name="T27" fmla="*/ 6 h 132"/>
                  <a:gd name="T28" fmla="*/ 9 w 117"/>
                  <a:gd name="T29" fmla="*/ 5 h 132"/>
                  <a:gd name="T30" fmla="*/ 9 w 117"/>
                  <a:gd name="T31" fmla="*/ 4 h 132"/>
                  <a:gd name="T32" fmla="*/ 7 w 117"/>
                  <a:gd name="T33" fmla="*/ 3 h 132"/>
                  <a:gd name="T34" fmla="*/ 7 w 117"/>
                  <a:gd name="T35" fmla="*/ 3 h 132"/>
                  <a:gd name="T36" fmla="*/ 7 w 117"/>
                  <a:gd name="T37" fmla="*/ 3 h 132"/>
                  <a:gd name="T38" fmla="*/ 9 w 117"/>
                  <a:gd name="T39" fmla="*/ 3 h 132"/>
                  <a:gd name="T40" fmla="*/ 9 w 117"/>
                  <a:gd name="T41" fmla="*/ 2 h 132"/>
                  <a:gd name="T42" fmla="*/ 11 w 117"/>
                  <a:gd name="T43" fmla="*/ 2 h 132"/>
                  <a:gd name="T44" fmla="*/ 11 w 117"/>
                  <a:gd name="T45" fmla="*/ 2 h 132"/>
                  <a:gd name="T46" fmla="*/ 12 w 117"/>
                  <a:gd name="T47" fmla="*/ 2 h 132"/>
                  <a:gd name="T48" fmla="*/ 12 w 117"/>
                  <a:gd name="T49" fmla="*/ 2 h 132"/>
                  <a:gd name="T50" fmla="*/ 12 w 117"/>
                  <a:gd name="T51" fmla="*/ 2 h 132"/>
                  <a:gd name="T52" fmla="*/ 8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162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3"/>
                <a:ext cx="21" cy="55"/>
              </a:xfrm>
              <a:custGeom>
                <a:avLst/>
                <a:gdLst>
                  <a:gd name="T0" fmla="*/ 3 w 29"/>
                  <a:gd name="T1" fmla="*/ 0 h 77"/>
                  <a:gd name="T2" fmla="*/ 3 w 29"/>
                  <a:gd name="T3" fmla="*/ 0 h 77"/>
                  <a:gd name="T4" fmla="*/ 2 w 29"/>
                  <a:gd name="T5" fmla="*/ 1 h 77"/>
                  <a:gd name="T6" fmla="*/ 1 w 29"/>
                  <a:gd name="T7" fmla="*/ 1 h 77"/>
                  <a:gd name="T8" fmla="*/ 1 w 29"/>
                  <a:gd name="T9" fmla="*/ 2 h 77"/>
                  <a:gd name="T10" fmla="*/ 1 w 29"/>
                  <a:gd name="T11" fmla="*/ 3 h 77"/>
                  <a:gd name="T12" fmla="*/ 0 w 29"/>
                  <a:gd name="T13" fmla="*/ 4 h 77"/>
                  <a:gd name="T14" fmla="*/ 1 w 29"/>
                  <a:gd name="T15" fmla="*/ 6 h 77"/>
                  <a:gd name="T16" fmla="*/ 1 w 29"/>
                  <a:gd name="T17" fmla="*/ 7 h 77"/>
                  <a:gd name="T18" fmla="*/ 1 w 29"/>
                  <a:gd name="T19" fmla="*/ 5 h 77"/>
                  <a:gd name="T20" fmla="*/ 2 w 29"/>
                  <a:gd name="T21" fmla="*/ 4 h 77"/>
                  <a:gd name="T22" fmla="*/ 3 w 29"/>
                  <a:gd name="T23" fmla="*/ 2 h 77"/>
                  <a:gd name="T24" fmla="*/ 3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grpSp>
            <p:nvGrpSpPr>
              <p:cNvPr id="5163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5164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1 w 207"/>
                    <a:gd name="T1" fmla="*/ 3 h 564"/>
                    <a:gd name="T2" fmla="*/ 1 w 207"/>
                    <a:gd name="T3" fmla="*/ 6 h 564"/>
                    <a:gd name="T4" fmla="*/ 1 w 207"/>
                    <a:gd name="T5" fmla="*/ 8 h 564"/>
                    <a:gd name="T6" fmla="*/ 0 w 207"/>
                    <a:gd name="T7" fmla="*/ 9 h 564"/>
                    <a:gd name="T8" fmla="*/ 0 w 207"/>
                    <a:gd name="T9" fmla="*/ 12 h 564"/>
                    <a:gd name="T10" fmla="*/ 1 w 207"/>
                    <a:gd name="T11" fmla="*/ 13 h 564"/>
                    <a:gd name="T12" fmla="*/ 1 w 207"/>
                    <a:gd name="T13" fmla="*/ 16 h 564"/>
                    <a:gd name="T14" fmla="*/ 1 w 207"/>
                    <a:gd name="T15" fmla="*/ 19 h 564"/>
                    <a:gd name="T16" fmla="*/ 2 w 207"/>
                    <a:gd name="T17" fmla="*/ 22 h 564"/>
                    <a:gd name="T18" fmla="*/ 3 w 207"/>
                    <a:gd name="T19" fmla="*/ 25 h 564"/>
                    <a:gd name="T20" fmla="*/ 5 w 207"/>
                    <a:gd name="T21" fmla="*/ 27 h 564"/>
                    <a:gd name="T22" fmla="*/ 6 w 207"/>
                    <a:gd name="T23" fmla="*/ 30 h 564"/>
                    <a:gd name="T24" fmla="*/ 8 w 207"/>
                    <a:gd name="T25" fmla="*/ 34 h 564"/>
                    <a:gd name="T26" fmla="*/ 10 w 207"/>
                    <a:gd name="T27" fmla="*/ 37 h 564"/>
                    <a:gd name="T28" fmla="*/ 12 w 207"/>
                    <a:gd name="T29" fmla="*/ 39 h 564"/>
                    <a:gd name="T30" fmla="*/ 13 w 207"/>
                    <a:gd name="T31" fmla="*/ 41 h 564"/>
                    <a:gd name="T32" fmla="*/ 15 w 207"/>
                    <a:gd name="T33" fmla="*/ 43 h 564"/>
                    <a:gd name="T34" fmla="*/ 12 w 207"/>
                    <a:gd name="T35" fmla="*/ 38 h 564"/>
                    <a:gd name="T36" fmla="*/ 10 w 207"/>
                    <a:gd name="T37" fmla="*/ 34 h 564"/>
                    <a:gd name="T38" fmla="*/ 8 w 207"/>
                    <a:gd name="T39" fmla="*/ 30 h 564"/>
                    <a:gd name="T40" fmla="*/ 6 w 207"/>
                    <a:gd name="T41" fmla="*/ 28 h 564"/>
                    <a:gd name="T42" fmla="*/ 6 w 207"/>
                    <a:gd name="T43" fmla="*/ 26 h 564"/>
                    <a:gd name="T44" fmla="*/ 5 w 207"/>
                    <a:gd name="T45" fmla="*/ 24 h 564"/>
                    <a:gd name="T46" fmla="*/ 5 w 207"/>
                    <a:gd name="T47" fmla="*/ 21 h 564"/>
                    <a:gd name="T48" fmla="*/ 4 w 207"/>
                    <a:gd name="T49" fmla="*/ 19 h 564"/>
                    <a:gd name="T50" fmla="*/ 3 w 207"/>
                    <a:gd name="T51" fmla="*/ 16 h 564"/>
                    <a:gd name="T52" fmla="*/ 3 w 207"/>
                    <a:gd name="T53" fmla="*/ 10 h 564"/>
                    <a:gd name="T54" fmla="*/ 3 w 207"/>
                    <a:gd name="T55" fmla="*/ 6 h 564"/>
                    <a:gd name="T56" fmla="*/ 4 w 207"/>
                    <a:gd name="T57" fmla="*/ 0 h 564"/>
                    <a:gd name="T58" fmla="*/ 1 w 207"/>
                    <a:gd name="T59" fmla="*/ 3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5165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 h 232"/>
                    <a:gd name="T2" fmla="*/ 1 w 47"/>
                    <a:gd name="T3" fmla="*/ 4 h 232"/>
                    <a:gd name="T4" fmla="*/ 2 w 47"/>
                    <a:gd name="T5" fmla="*/ 8 h 232"/>
                    <a:gd name="T6" fmla="*/ 2 w 47"/>
                    <a:gd name="T7" fmla="*/ 12 h 232"/>
                    <a:gd name="T8" fmla="*/ 1 w 47"/>
                    <a:gd name="T9" fmla="*/ 17 h 232"/>
                    <a:gd name="T10" fmla="*/ 4 w 47"/>
                    <a:gd name="T11" fmla="*/ 16 h 232"/>
                    <a:gd name="T12" fmla="*/ 4 w 47"/>
                    <a:gd name="T13" fmla="*/ 13 h 232"/>
                    <a:gd name="T14" fmla="*/ 4 w 47"/>
                    <a:gd name="T15" fmla="*/ 10 h 232"/>
                    <a:gd name="T16" fmla="*/ 4 w 47"/>
                    <a:gd name="T17" fmla="*/ 8 h 232"/>
                    <a:gd name="T18" fmla="*/ 4 w 47"/>
                    <a:gd name="T19" fmla="*/ 6 h 232"/>
                    <a:gd name="T20" fmla="*/ 3 w 47"/>
                    <a:gd name="T21" fmla="*/ 4 h 232"/>
                    <a:gd name="T22" fmla="*/ 3 w 47"/>
                    <a:gd name="T23" fmla="*/ 3 h 232"/>
                    <a:gd name="T24" fmla="*/ 2 w 47"/>
                    <a:gd name="T25" fmla="*/ 1 h 232"/>
                    <a:gd name="T26" fmla="*/ 1 w 47"/>
                    <a:gd name="T27" fmla="*/ 0 h 232"/>
                    <a:gd name="T28" fmla="*/ 0 w 47"/>
                    <a:gd name="T29" fmla="*/ 1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5166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6" y="1721"/>
                  <a:ext cx="60" cy="27"/>
                </a:xfrm>
                <a:custGeom>
                  <a:avLst/>
                  <a:gdLst>
                    <a:gd name="T0" fmla="*/ 6 w 87"/>
                    <a:gd name="T1" fmla="*/ 1 h 40"/>
                    <a:gd name="T2" fmla="*/ 6 w 87"/>
                    <a:gd name="T3" fmla="*/ 1 h 40"/>
                    <a:gd name="T4" fmla="*/ 5 w 87"/>
                    <a:gd name="T5" fmla="*/ 1 h 40"/>
                    <a:gd name="T6" fmla="*/ 4 w 87"/>
                    <a:gd name="T7" fmla="*/ 1 h 40"/>
                    <a:gd name="T8" fmla="*/ 3 w 87"/>
                    <a:gd name="T9" fmla="*/ 1 h 40"/>
                    <a:gd name="T10" fmla="*/ 3 w 87"/>
                    <a:gd name="T11" fmla="*/ 1 h 40"/>
                    <a:gd name="T12" fmla="*/ 2 w 87"/>
                    <a:gd name="T13" fmla="*/ 1 h 40"/>
                    <a:gd name="T14" fmla="*/ 1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1 w 87"/>
                    <a:gd name="T21" fmla="*/ 1 h 40"/>
                    <a:gd name="T22" fmla="*/ 1 w 87"/>
                    <a:gd name="T23" fmla="*/ 1 h 40"/>
                    <a:gd name="T24" fmla="*/ 3 w 87"/>
                    <a:gd name="T25" fmla="*/ 1 h 40"/>
                    <a:gd name="T26" fmla="*/ 3 w 87"/>
                    <a:gd name="T27" fmla="*/ 1 h 40"/>
                    <a:gd name="T28" fmla="*/ 4 w 87"/>
                    <a:gd name="T29" fmla="*/ 1 h 40"/>
                    <a:gd name="T30" fmla="*/ 5 w 87"/>
                    <a:gd name="T31" fmla="*/ 2 h 40"/>
                    <a:gd name="T32" fmla="*/ 6 w 87"/>
                    <a:gd name="T33" fmla="*/ 2 h 40"/>
                    <a:gd name="T34" fmla="*/ 6 w 87"/>
                    <a:gd name="T35" fmla="*/ 1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/>
                </a:p>
              </p:txBody>
            </p:sp>
          </p:grpSp>
        </p:grpSp>
        <p:grpSp>
          <p:nvGrpSpPr>
            <p:cNvPr id="5132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5155" name="Freeform 20"/>
              <p:cNvSpPr>
                <a:spLocks/>
              </p:cNvSpPr>
              <p:nvPr userDrawn="1"/>
            </p:nvSpPr>
            <p:spPr bwMode="ltGray">
              <a:xfrm>
                <a:off x="1727" y="868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156" name="Freeform 21"/>
              <p:cNvSpPr>
                <a:spLocks/>
              </p:cNvSpPr>
              <p:nvPr userDrawn="1"/>
            </p:nvSpPr>
            <p:spPr bwMode="ltGray">
              <a:xfrm>
                <a:off x="1786" y="896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2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157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2 w 145"/>
                  <a:gd name="T3" fmla="*/ 0 h 49"/>
                  <a:gd name="T4" fmla="*/ 2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</p:grpSp>
        <p:grpSp>
          <p:nvGrpSpPr>
            <p:cNvPr id="5133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5152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153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2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154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2 w 145"/>
                  <a:gd name="T3" fmla="*/ 0 h 49"/>
                  <a:gd name="T4" fmla="*/ 2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</p:grpSp>
        <p:grpSp>
          <p:nvGrpSpPr>
            <p:cNvPr id="5134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5149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150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2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151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2 w 145"/>
                  <a:gd name="T3" fmla="*/ 0 h 49"/>
                  <a:gd name="T4" fmla="*/ 2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</p:grpSp>
        <p:sp>
          <p:nvSpPr>
            <p:cNvPr id="5135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136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18 w 109"/>
                <a:gd name="T3" fmla="*/ 1 h 156"/>
                <a:gd name="T4" fmla="*/ 70 w 109"/>
                <a:gd name="T5" fmla="*/ 5 h 156"/>
                <a:gd name="T6" fmla="*/ 140 w 109"/>
                <a:gd name="T7" fmla="*/ 19 h 156"/>
                <a:gd name="T8" fmla="*/ 222 w 109"/>
                <a:gd name="T9" fmla="*/ 39 h 156"/>
                <a:gd name="T10" fmla="*/ 297 w 109"/>
                <a:gd name="T11" fmla="*/ 71 h 156"/>
                <a:gd name="T12" fmla="*/ 366 w 109"/>
                <a:gd name="T13" fmla="*/ 115 h 156"/>
                <a:gd name="T14" fmla="*/ 409 w 109"/>
                <a:gd name="T15" fmla="*/ 174 h 156"/>
                <a:gd name="T16" fmla="*/ 418 w 109"/>
                <a:gd name="T17" fmla="*/ 254 h 156"/>
                <a:gd name="T18" fmla="*/ 398 w 109"/>
                <a:gd name="T19" fmla="*/ 254 h 156"/>
                <a:gd name="T20" fmla="*/ 378 w 109"/>
                <a:gd name="T21" fmla="*/ 254 h 156"/>
                <a:gd name="T22" fmla="*/ 356 w 109"/>
                <a:gd name="T23" fmla="*/ 254 h 156"/>
                <a:gd name="T24" fmla="*/ 329 w 109"/>
                <a:gd name="T25" fmla="*/ 247 h 156"/>
                <a:gd name="T26" fmla="*/ 310 w 109"/>
                <a:gd name="T27" fmla="*/ 246 h 156"/>
                <a:gd name="T28" fmla="*/ 285 w 109"/>
                <a:gd name="T29" fmla="*/ 242 h 156"/>
                <a:gd name="T30" fmla="*/ 252 w 109"/>
                <a:gd name="T31" fmla="*/ 233 h 156"/>
                <a:gd name="T32" fmla="*/ 222 w 109"/>
                <a:gd name="T33" fmla="*/ 225 h 156"/>
                <a:gd name="T34" fmla="*/ 202 w 109"/>
                <a:gd name="T35" fmla="*/ 204 h 156"/>
                <a:gd name="T36" fmla="*/ 202 w 109"/>
                <a:gd name="T37" fmla="*/ 179 h 156"/>
                <a:gd name="T38" fmla="*/ 213 w 109"/>
                <a:gd name="T39" fmla="*/ 155 h 156"/>
                <a:gd name="T40" fmla="*/ 224 w 109"/>
                <a:gd name="T41" fmla="*/ 128 h 156"/>
                <a:gd name="T42" fmla="*/ 213 w 109"/>
                <a:gd name="T43" fmla="*/ 100 h 156"/>
                <a:gd name="T44" fmla="*/ 183 w 109"/>
                <a:gd name="T45" fmla="*/ 69 h 156"/>
                <a:gd name="T46" fmla="*/ 120 w 109"/>
                <a:gd name="T47" fmla="*/ 37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137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24 w 54"/>
                <a:gd name="T5" fmla="*/ 3 h 40"/>
                <a:gd name="T6" fmla="*/ 53 w 54"/>
                <a:gd name="T7" fmla="*/ 15 h 40"/>
                <a:gd name="T8" fmla="*/ 88 w 54"/>
                <a:gd name="T9" fmla="*/ 19 h 40"/>
                <a:gd name="T10" fmla="*/ 119 w 54"/>
                <a:gd name="T11" fmla="*/ 24 h 40"/>
                <a:gd name="T12" fmla="*/ 150 w 54"/>
                <a:gd name="T13" fmla="*/ 28 h 40"/>
                <a:gd name="T14" fmla="*/ 183 w 54"/>
                <a:gd name="T15" fmla="*/ 30 h 40"/>
                <a:gd name="T16" fmla="*/ 221 w 54"/>
                <a:gd name="T17" fmla="*/ 26 h 40"/>
                <a:gd name="T18" fmla="*/ 216 w 54"/>
                <a:gd name="T19" fmla="*/ 41 h 40"/>
                <a:gd name="T20" fmla="*/ 204 w 54"/>
                <a:gd name="T21" fmla="*/ 55 h 40"/>
                <a:gd name="T22" fmla="*/ 181 w 54"/>
                <a:gd name="T23" fmla="*/ 63 h 40"/>
                <a:gd name="T24" fmla="*/ 149 w 54"/>
                <a:gd name="T25" fmla="*/ 66 h 40"/>
                <a:gd name="T26" fmla="*/ 114 w 54"/>
                <a:gd name="T27" fmla="*/ 65 h 40"/>
                <a:gd name="T28" fmla="*/ 76 w 54"/>
                <a:gd name="T29" fmla="*/ 53 h 40"/>
                <a:gd name="T30" fmla="*/ 40 w 54"/>
                <a:gd name="T31" fmla="*/ 34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138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139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140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141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142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32 h 237"/>
                <a:gd name="T4" fmla="*/ 21 w 257"/>
                <a:gd name="T5" fmla="*/ 64 h 237"/>
                <a:gd name="T6" fmla="*/ 48 w 257"/>
                <a:gd name="T7" fmla="*/ 96 h 237"/>
                <a:gd name="T8" fmla="*/ 86 w 257"/>
                <a:gd name="T9" fmla="*/ 124 h 237"/>
                <a:gd name="T10" fmla="*/ 139 w 257"/>
                <a:gd name="T11" fmla="*/ 150 h 237"/>
                <a:gd name="T12" fmla="*/ 206 w 257"/>
                <a:gd name="T13" fmla="*/ 178 h 237"/>
                <a:gd name="T14" fmla="*/ 292 w 257"/>
                <a:gd name="T15" fmla="*/ 203 h 237"/>
                <a:gd name="T16" fmla="*/ 391 w 257"/>
                <a:gd name="T17" fmla="*/ 224 h 237"/>
                <a:gd name="T18" fmla="*/ 518 w 257"/>
                <a:gd name="T19" fmla="*/ 245 h 237"/>
                <a:gd name="T20" fmla="*/ 661 w 257"/>
                <a:gd name="T21" fmla="*/ 262 h 237"/>
                <a:gd name="T22" fmla="*/ 815 w 257"/>
                <a:gd name="T23" fmla="*/ 276 h 237"/>
                <a:gd name="T24" fmla="*/ 1005 w 257"/>
                <a:gd name="T25" fmla="*/ 288 h 237"/>
                <a:gd name="T26" fmla="*/ 1211 w 257"/>
                <a:gd name="T27" fmla="*/ 295 h 237"/>
                <a:gd name="T28" fmla="*/ 1448 w 257"/>
                <a:gd name="T29" fmla="*/ 299 h 237"/>
                <a:gd name="T30" fmla="*/ 1692 w 257"/>
                <a:gd name="T31" fmla="*/ 298 h 237"/>
                <a:gd name="T32" fmla="*/ 1978 w 257"/>
                <a:gd name="T33" fmla="*/ 293 h 237"/>
                <a:gd name="T34" fmla="*/ 1727 w 257"/>
                <a:gd name="T35" fmla="*/ 286 h 237"/>
                <a:gd name="T36" fmla="*/ 1499 w 257"/>
                <a:gd name="T37" fmla="*/ 277 h 237"/>
                <a:gd name="T38" fmla="*/ 1309 w 257"/>
                <a:gd name="T39" fmla="*/ 267 h 237"/>
                <a:gd name="T40" fmla="*/ 1139 w 257"/>
                <a:gd name="T41" fmla="*/ 257 h 237"/>
                <a:gd name="T42" fmla="*/ 985 w 257"/>
                <a:gd name="T43" fmla="*/ 244 h 237"/>
                <a:gd name="T44" fmla="*/ 863 w 257"/>
                <a:gd name="T45" fmla="*/ 229 h 237"/>
                <a:gd name="T46" fmla="*/ 750 w 257"/>
                <a:gd name="T47" fmla="*/ 214 h 237"/>
                <a:gd name="T48" fmla="*/ 645 w 257"/>
                <a:gd name="T49" fmla="*/ 195 h 237"/>
                <a:gd name="T50" fmla="*/ 550 w 257"/>
                <a:gd name="T51" fmla="*/ 178 h 237"/>
                <a:gd name="T52" fmla="*/ 472 w 257"/>
                <a:gd name="T53" fmla="*/ 157 h 237"/>
                <a:gd name="T54" fmla="*/ 406 w 257"/>
                <a:gd name="T55" fmla="*/ 135 h 237"/>
                <a:gd name="T56" fmla="*/ 333 w 257"/>
                <a:gd name="T57" fmla="*/ 110 h 237"/>
                <a:gd name="T58" fmla="*/ 254 w 257"/>
                <a:gd name="T59" fmla="*/ 87 h 237"/>
                <a:gd name="T60" fmla="*/ 178 w 257"/>
                <a:gd name="T61" fmla="*/ 61 h 237"/>
                <a:gd name="T62" fmla="*/ 90 w 257"/>
                <a:gd name="T63" fmla="*/ 31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143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622 w 124"/>
                <a:gd name="T1" fmla="*/ 0 h 110"/>
                <a:gd name="T2" fmla="*/ 995 w 124"/>
                <a:gd name="T3" fmla="*/ 147 h 110"/>
                <a:gd name="T4" fmla="*/ 967 w 124"/>
                <a:gd name="T5" fmla="*/ 146 h 110"/>
                <a:gd name="T6" fmla="*/ 859 w 124"/>
                <a:gd name="T7" fmla="*/ 143 h 110"/>
                <a:gd name="T8" fmla="*/ 718 w 124"/>
                <a:gd name="T9" fmla="*/ 139 h 110"/>
                <a:gd name="T10" fmla="*/ 549 w 124"/>
                <a:gd name="T11" fmla="*/ 136 h 110"/>
                <a:gd name="T12" fmla="*/ 361 w 124"/>
                <a:gd name="T13" fmla="*/ 133 h 110"/>
                <a:gd name="T14" fmla="*/ 205 w 124"/>
                <a:gd name="T15" fmla="*/ 134 h 110"/>
                <a:gd name="T16" fmla="*/ 73 w 124"/>
                <a:gd name="T17" fmla="*/ 140 h 110"/>
                <a:gd name="T18" fmla="*/ 0 w 124"/>
                <a:gd name="T19" fmla="*/ 150 h 110"/>
                <a:gd name="T20" fmla="*/ 30 w 124"/>
                <a:gd name="T21" fmla="*/ 134 h 110"/>
                <a:gd name="T22" fmla="*/ 65 w 124"/>
                <a:gd name="T23" fmla="*/ 121 h 110"/>
                <a:gd name="T24" fmla="*/ 132 w 124"/>
                <a:gd name="T25" fmla="*/ 112 h 110"/>
                <a:gd name="T26" fmla="*/ 205 w 124"/>
                <a:gd name="T27" fmla="*/ 104 h 110"/>
                <a:gd name="T28" fmla="*/ 290 w 124"/>
                <a:gd name="T29" fmla="*/ 98 h 110"/>
                <a:gd name="T30" fmla="*/ 376 w 124"/>
                <a:gd name="T31" fmla="*/ 97 h 110"/>
                <a:gd name="T32" fmla="*/ 471 w 124"/>
                <a:gd name="T33" fmla="*/ 97 h 110"/>
                <a:gd name="T34" fmla="*/ 579 w 124"/>
                <a:gd name="T35" fmla="*/ 101 h 110"/>
                <a:gd name="T36" fmla="*/ 586 w 124"/>
                <a:gd name="T37" fmla="*/ 97 h 110"/>
                <a:gd name="T38" fmla="*/ 563 w 124"/>
                <a:gd name="T39" fmla="*/ 77 h 110"/>
                <a:gd name="T40" fmla="*/ 537 w 124"/>
                <a:gd name="T41" fmla="*/ 52 h 110"/>
                <a:gd name="T42" fmla="*/ 527 w 124"/>
                <a:gd name="T43" fmla="*/ 41 h 110"/>
                <a:gd name="T44" fmla="*/ 506 w 124"/>
                <a:gd name="T45" fmla="*/ 41 h 110"/>
                <a:gd name="T46" fmla="*/ 486 w 124"/>
                <a:gd name="T47" fmla="*/ 39 h 110"/>
                <a:gd name="T48" fmla="*/ 471 w 124"/>
                <a:gd name="T49" fmla="*/ 33 h 110"/>
                <a:gd name="T50" fmla="*/ 462 w 124"/>
                <a:gd name="T51" fmla="*/ 30 h 110"/>
                <a:gd name="T52" fmla="*/ 462 w 124"/>
                <a:gd name="T53" fmla="*/ 26 h 110"/>
                <a:gd name="T54" fmla="*/ 471 w 124"/>
                <a:gd name="T55" fmla="*/ 21 h 110"/>
                <a:gd name="T56" fmla="*/ 533 w 124"/>
                <a:gd name="T57" fmla="*/ 8 h 110"/>
                <a:gd name="T58" fmla="*/ 622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144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40 w 109"/>
                <a:gd name="T3" fmla="*/ 1 h 156"/>
                <a:gd name="T4" fmla="*/ 142 w 109"/>
                <a:gd name="T5" fmla="*/ 5 h 156"/>
                <a:gd name="T6" fmla="*/ 297 w 109"/>
                <a:gd name="T7" fmla="*/ 12 h 156"/>
                <a:gd name="T8" fmla="*/ 471 w 109"/>
                <a:gd name="T9" fmla="*/ 31 h 156"/>
                <a:gd name="T10" fmla="*/ 635 w 109"/>
                <a:gd name="T11" fmla="*/ 51 h 156"/>
                <a:gd name="T12" fmla="*/ 778 w 109"/>
                <a:gd name="T13" fmla="*/ 85 h 156"/>
                <a:gd name="T14" fmla="*/ 866 w 109"/>
                <a:gd name="T15" fmla="*/ 129 h 156"/>
                <a:gd name="T16" fmla="*/ 883 w 109"/>
                <a:gd name="T17" fmla="*/ 186 h 156"/>
                <a:gd name="T18" fmla="*/ 856 w 109"/>
                <a:gd name="T19" fmla="*/ 186 h 156"/>
                <a:gd name="T20" fmla="*/ 808 w 109"/>
                <a:gd name="T21" fmla="*/ 186 h 156"/>
                <a:gd name="T22" fmla="*/ 753 w 109"/>
                <a:gd name="T23" fmla="*/ 186 h 156"/>
                <a:gd name="T24" fmla="*/ 704 w 109"/>
                <a:gd name="T25" fmla="*/ 183 h 156"/>
                <a:gd name="T26" fmla="*/ 655 w 109"/>
                <a:gd name="T27" fmla="*/ 182 h 156"/>
                <a:gd name="T28" fmla="*/ 600 w 109"/>
                <a:gd name="T29" fmla="*/ 178 h 156"/>
                <a:gd name="T30" fmla="*/ 534 w 109"/>
                <a:gd name="T31" fmla="*/ 173 h 156"/>
                <a:gd name="T32" fmla="*/ 471 w 109"/>
                <a:gd name="T33" fmla="*/ 167 h 156"/>
                <a:gd name="T34" fmla="*/ 428 w 109"/>
                <a:gd name="T35" fmla="*/ 150 h 156"/>
                <a:gd name="T36" fmla="*/ 428 w 109"/>
                <a:gd name="T37" fmla="*/ 132 h 156"/>
                <a:gd name="T38" fmla="*/ 457 w 109"/>
                <a:gd name="T39" fmla="*/ 116 h 156"/>
                <a:gd name="T40" fmla="*/ 484 w 109"/>
                <a:gd name="T41" fmla="*/ 94 h 156"/>
                <a:gd name="T42" fmla="*/ 457 w 109"/>
                <a:gd name="T43" fmla="*/ 76 h 156"/>
                <a:gd name="T44" fmla="*/ 392 w 109"/>
                <a:gd name="T45" fmla="*/ 50 h 156"/>
                <a:gd name="T46" fmla="*/ 255 w 109"/>
                <a:gd name="T47" fmla="*/ 30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145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255 w 46"/>
                <a:gd name="T1" fmla="*/ 0 h 94"/>
                <a:gd name="T2" fmla="*/ 162 w 46"/>
                <a:gd name="T3" fmla="*/ 45 h 94"/>
                <a:gd name="T4" fmla="*/ 120 w 46"/>
                <a:gd name="T5" fmla="*/ 76 h 94"/>
                <a:gd name="T6" fmla="*/ 89 w 46"/>
                <a:gd name="T7" fmla="*/ 100 h 94"/>
                <a:gd name="T8" fmla="*/ 0 w 46"/>
                <a:gd name="T9" fmla="*/ 116 h 94"/>
                <a:gd name="T10" fmla="*/ 98 w 46"/>
                <a:gd name="T11" fmla="*/ 109 h 94"/>
                <a:gd name="T12" fmla="*/ 189 w 46"/>
                <a:gd name="T13" fmla="*/ 101 h 94"/>
                <a:gd name="T14" fmla="*/ 257 w 46"/>
                <a:gd name="T15" fmla="*/ 85 h 94"/>
                <a:gd name="T16" fmla="*/ 323 w 46"/>
                <a:gd name="T17" fmla="*/ 71 h 94"/>
                <a:gd name="T18" fmla="*/ 367 w 46"/>
                <a:gd name="T19" fmla="*/ 55 h 94"/>
                <a:gd name="T20" fmla="*/ 372 w 46"/>
                <a:gd name="T21" fmla="*/ 37 h 94"/>
                <a:gd name="T22" fmla="*/ 344 w 46"/>
                <a:gd name="T23" fmla="*/ 15 h 94"/>
                <a:gd name="T24" fmla="*/ 255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146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48 w 54"/>
                <a:gd name="T5" fmla="*/ 3 h 40"/>
                <a:gd name="T6" fmla="*/ 97 w 54"/>
                <a:gd name="T7" fmla="*/ 8 h 40"/>
                <a:gd name="T8" fmla="*/ 155 w 54"/>
                <a:gd name="T9" fmla="*/ 12 h 40"/>
                <a:gd name="T10" fmla="*/ 219 w 54"/>
                <a:gd name="T11" fmla="*/ 15 h 40"/>
                <a:gd name="T12" fmla="*/ 287 w 54"/>
                <a:gd name="T13" fmla="*/ 17 h 40"/>
                <a:gd name="T14" fmla="*/ 341 w 54"/>
                <a:gd name="T15" fmla="*/ 18 h 40"/>
                <a:gd name="T16" fmla="*/ 405 w 54"/>
                <a:gd name="T17" fmla="*/ 16 h 40"/>
                <a:gd name="T18" fmla="*/ 400 w 54"/>
                <a:gd name="T19" fmla="*/ 32 h 40"/>
                <a:gd name="T20" fmla="*/ 377 w 54"/>
                <a:gd name="T21" fmla="*/ 40 h 40"/>
                <a:gd name="T22" fmla="*/ 332 w 54"/>
                <a:gd name="T23" fmla="*/ 45 h 40"/>
                <a:gd name="T24" fmla="*/ 276 w 54"/>
                <a:gd name="T25" fmla="*/ 47 h 40"/>
                <a:gd name="T26" fmla="*/ 207 w 54"/>
                <a:gd name="T27" fmla="*/ 46 h 40"/>
                <a:gd name="T28" fmla="*/ 140 w 54"/>
                <a:gd name="T29" fmla="*/ 39 h 40"/>
                <a:gd name="T30" fmla="*/ 73 w 54"/>
                <a:gd name="T31" fmla="*/ 27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147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148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132 w 596"/>
                <a:gd name="T1" fmla="*/ 454 h 666"/>
                <a:gd name="T2" fmla="*/ 49 w 596"/>
                <a:gd name="T3" fmla="*/ 420 h 666"/>
                <a:gd name="T4" fmla="*/ 0 w 596"/>
                <a:gd name="T5" fmla="*/ 355 h 666"/>
                <a:gd name="T6" fmla="*/ 30 w 596"/>
                <a:gd name="T7" fmla="*/ 274 h 666"/>
                <a:gd name="T8" fmla="*/ 205 w 596"/>
                <a:gd name="T9" fmla="*/ 186 h 666"/>
                <a:gd name="T10" fmla="*/ 560 w 596"/>
                <a:gd name="T11" fmla="*/ 105 h 666"/>
                <a:gd name="T12" fmla="*/ 1156 w 596"/>
                <a:gd name="T13" fmla="*/ 38 h 666"/>
                <a:gd name="T14" fmla="*/ 2006 w 596"/>
                <a:gd name="T15" fmla="*/ 2 h 666"/>
                <a:gd name="T16" fmla="*/ 3093 w 596"/>
                <a:gd name="T17" fmla="*/ 9 h 666"/>
                <a:gd name="T18" fmla="*/ 3935 w 596"/>
                <a:gd name="T19" fmla="*/ 82 h 666"/>
                <a:gd name="T20" fmla="*/ 4504 w 596"/>
                <a:gd name="T21" fmla="*/ 203 h 666"/>
                <a:gd name="T22" fmla="*/ 4802 w 596"/>
                <a:gd name="T23" fmla="*/ 350 h 666"/>
                <a:gd name="T24" fmla="*/ 4839 w 596"/>
                <a:gd name="T25" fmla="*/ 503 h 666"/>
                <a:gd name="T26" fmla="*/ 4605 w 596"/>
                <a:gd name="T27" fmla="*/ 646 h 666"/>
                <a:gd name="T28" fmla="*/ 4121 w 596"/>
                <a:gd name="T29" fmla="*/ 756 h 666"/>
                <a:gd name="T30" fmla="*/ 3390 w 596"/>
                <a:gd name="T31" fmla="*/ 816 h 666"/>
                <a:gd name="T32" fmla="*/ 3163 w 596"/>
                <a:gd name="T33" fmla="*/ 811 h 666"/>
                <a:gd name="T34" fmla="*/ 3587 w 596"/>
                <a:gd name="T35" fmla="*/ 760 h 666"/>
                <a:gd name="T36" fmla="*/ 3917 w 596"/>
                <a:gd name="T37" fmla="*/ 668 h 666"/>
                <a:gd name="T38" fmla="*/ 4144 w 596"/>
                <a:gd name="T39" fmla="*/ 558 h 666"/>
                <a:gd name="T40" fmla="*/ 4225 w 596"/>
                <a:gd name="T41" fmla="*/ 437 h 666"/>
                <a:gd name="T42" fmla="*/ 4176 w 596"/>
                <a:gd name="T43" fmla="*/ 317 h 666"/>
                <a:gd name="T44" fmla="*/ 3940 w 596"/>
                <a:gd name="T45" fmla="*/ 214 h 666"/>
                <a:gd name="T46" fmla="*/ 3520 w 596"/>
                <a:gd name="T47" fmla="*/ 138 h 666"/>
                <a:gd name="T48" fmla="*/ 2774 w 596"/>
                <a:gd name="T49" fmla="*/ 91 h 666"/>
                <a:gd name="T50" fmla="*/ 2001 w 596"/>
                <a:gd name="T51" fmla="*/ 75 h 666"/>
                <a:gd name="T52" fmla="*/ 1416 w 596"/>
                <a:gd name="T53" fmla="*/ 85 h 666"/>
                <a:gd name="T54" fmla="*/ 985 w 596"/>
                <a:gd name="T55" fmla="*/ 123 h 666"/>
                <a:gd name="T56" fmla="*/ 681 w 596"/>
                <a:gd name="T57" fmla="*/ 183 h 666"/>
                <a:gd name="T58" fmla="*/ 464 w 596"/>
                <a:gd name="T59" fmla="*/ 253 h 666"/>
                <a:gd name="T60" fmla="*/ 324 w 596"/>
                <a:gd name="T61" fmla="*/ 334 h 666"/>
                <a:gd name="T62" fmla="*/ 228 w 596"/>
                <a:gd name="T63" fmla="*/ 416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132141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2913" y="103188"/>
            <a:ext cx="8243887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tr-TR"/>
              <a:t>Asıl başlık stili için tıklatın</a:t>
            </a:r>
          </a:p>
        </p:txBody>
      </p:sp>
      <p:sp>
        <p:nvSpPr>
          <p:cNvPr id="5124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5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132143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32144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32145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Verdana" pitchFamily="34" charset="0"/>
              </a:defRPr>
            </a:lvl1pPr>
          </a:lstStyle>
          <a:p>
            <a:fld id="{D7F9E3F2-4DDF-46D8-9C2A-A8EDE93B4077}" type="slidenum">
              <a:rPr lang="tr-TR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00" r:id="rId1"/>
    <p:sldLayoutId id="2147487053" r:id="rId2"/>
    <p:sldLayoutId id="2147487054" r:id="rId3"/>
    <p:sldLayoutId id="2147487055" r:id="rId4"/>
    <p:sldLayoutId id="2147487056" r:id="rId5"/>
    <p:sldLayoutId id="2147487057" r:id="rId6"/>
    <p:sldLayoutId id="2147487058" r:id="rId7"/>
    <p:sldLayoutId id="2147487059" r:id="rId8"/>
    <p:sldLayoutId id="2147487060" r:id="rId9"/>
    <p:sldLayoutId id="2147487061" r:id="rId10"/>
    <p:sldLayoutId id="2147487062" r:id="rId11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90500"/>
            <a:ext cx="7010400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/>
              <a:t>Asıl başlık stili için tıklatın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1905000"/>
            <a:ext cx="7010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188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29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88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88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0" y="62484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fld id="{CA030EF3-FFB7-477E-9A16-085B33FCAB9E}" type="slidenum">
              <a:rPr lang="tr-TR"/>
              <a:pPr/>
              <a:t>‹#›</a:t>
            </a:fld>
            <a:endParaRPr lang="tr-TR"/>
          </a:p>
        </p:txBody>
      </p:sp>
      <p:sp>
        <p:nvSpPr>
          <p:cNvPr id="18439" name="Line 7"/>
          <p:cNvSpPr>
            <a:spLocks noChangeShapeType="1"/>
          </p:cNvSpPr>
          <p:nvPr/>
        </p:nvSpPr>
        <p:spPr bwMode="auto">
          <a:xfrm flipV="1">
            <a:off x="1371600" y="304800"/>
            <a:ext cx="0" cy="12954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8440" name="Oval 8"/>
          <p:cNvSpPr>
            <a:spLocks noChangeArrowheads="1"/>
          </p:cNvSpPr>
          <p:nvPr/>
        </p:nvSpPr>
        <p:spPr bwMode="auto">
          <a:xfrm>
            <a:off x="152400" y="8382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tr-TR" sz="2400">
              <a:latin typeface="Times New Roman" panose="02020603050405020304" pitchFamily="18" charset="0"/>
            </a:endParaRPr>
          </a:p>
        </p:txBody>
      </p:sp>
      <p:sp>
        <p:nvSpPr>
          <p:cNvPr id="18441" name="Oval 9"/>
          <p:cNvSpPr>
            <a:spLocks noChangeArrowheads="1"/>
          </p:cNvSpPr>
          <p:nvPr/>
        </p:nvSpPr>
        <p:spPr bwMode="auto">
          <a:xfrm>
            <a:off x="539750" y="838200"/>
            <a:ext cx="228600" cy="22860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tr-TR" sz="2400">
              <a:latin typeface="Times New Roman" panose="02020603050405020304" pitchFamily="18" charset="0"/>
            </a:endParaRPr>
          </a:p>
        </p:txBody>
      </p:sp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927100" y="838200"/>
            <a:ext cx="228600" cy="228600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tr-TR" sz="240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12" r:id="rId1"/>
    <p:sldLayoutId id="2147487184" r:id="rId2"/>
    <p:sldLayoutId id="2147487185" r:id="rId3"/>
    <p:sldLayoutId id="2147487186" r:id="rId4"/>
    <p:sldLayoutId id="2147487187" r:id="rId5"/>
    <p:sldLayoutId id="2147487188" r:id="rId6"/>
    <p:sldLayoutId id="2147487189" r:id="rId7"/>
    <p:sldLayoutId id="2147487190" r:id="rId8"/>
    <p:sldLayoutId id="2147487191" r:id="rId9"/>
    <p:sldLayoutId id="2147487192" r:id="rId10"/>
    <p:sldLayoutId id="214748719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en-US"/>
              <a:t>Asıl başlık stili için tıklatın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en-US"/>
              <a:t>Asıl metin stillerini düzenlemek için tıklatın</a:t>
            </a:r>
          </a:p>
          <a:p>
            <a:pPr lvl="1"/>
            <a:r>
              <a:rPr lang="tr-TR" altLang="en-US"/>
              <a:t>İkinci düzey</a:t>
            </a:r>
          </a:p>
          <a:p>
            <a:pPr lvl="2"/>
            <a:r>
              <a:rPr lang="tr-TR" altLang="en-US"/>
              <a:t>Üçüncü düzey</a:t>
            </a:r>
          </a:p>
          <a:p>
            <a:pPr lvl="3"/>
            <a:r>
              <a:rPr lang="tr-TR" altLang="en-US"/>
              <a:t>Dördüncü düzey</a:t>
            </a:r>
          </a:p>
          <a:p>
            <a:pPr lvl="4"/>
            <a:r>
              <a:rPr lang="tr-TR" altLang="en-US"/>
              <a:t>Beşinci düzey</a:t>
            </a:r>
          </a:p>
        </p:txBody>
      </p:sp>
      <p:sp>
        <p:nvSpPr>
          <p:cNvPr id="19354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pPr>
              <a:defRPr/>
            </a:pPr>
            <a:endParaRPr lang="tr-TR" altLang="en-US"/>
          </a:p>
        </p:txBody>
      </p:sp>
      <p:sp>
        <p:nvSpPr>
          <p:cNvPr id="19354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pPr>
              <a:defRPr/>
            </a:pPr>
            <a:endParaRPr lang="tr-TR" altLang="en-US"/>
          </a:p>
        </p:txBody>
      </p:sp>
      <p:sp>
        <p:nvSpPr>
          <p:cNvPr id="19354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fld id="{D1A05CCC-7339-4634-8700-6567186375A8}" type="slidenum">
              <a:rPr lang="tr-TR" altLang="en-US"/>
              <a:pPr/>
              <a:t>‹#›</a:t>
            </a:fld>
            <a:endParaRPr lang="tr-TR" altLang="en-US"/>
          </a:p>
        </p:txBody>
      </p:sp>
      <p:grpSp>
        <p:nvGrpSpPr>
          <p:cNvPr id="19464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19465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19466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19467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7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19468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19469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19470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7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19471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7" cy="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19472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19473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19474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7" cy="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19475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7" cy="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19476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19477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19478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19479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7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19480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7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19481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19482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19483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7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19484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7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19485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19486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19487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19488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7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19489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7" cy="79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19490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19491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19492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7" cy="7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19493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7" cy="7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19494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  <p:sp>
          <p:nvSpPr>
            <p:cNvPr id="19495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7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tr-TR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13" r:id="rId1"/>
    <p:sldLayoutId id="2147487194" r:id="rId2"/>
    <p:sldLayoutId id="2147487195" r:id="rId3"/>
    <p:sldLayoutId id="2147487196" r:id="rId4"/>
    <p:sldLayoutId id="2147487197" r:id="rId5"/>
    <p:sldLayoutId id="2147487198" r:id="rId6"/>
    <p:sldLayoutId id="2147487199" r:id="rId7"/>
    <p:sldLayoutId id="2147487200" r:id="rId8"/>
    <p:sldLayoutId id="2147487201" r:id="rId9"/>
    <p:sldLayoutId id="2147487202" r:id="rId10"/>
    <p:sldLayoutId id="214748720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/>
              <a:t>Asıl başlık stili için tıklatın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287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287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287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204A7E2D-7586-4465-A89F-BAF2FBA561DD}" type="slidenum">
              <a:rPr lang="tr-TR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74" r:id="rId1"/>
    <p:sldLayoutId id="2147487275" r:id="rId2"/>
    <p:sldLayoutId id="2147487276" r:id="rId3"/>
    <p:sldLayoutId id="2147487277" r:id="rId4"/>
    <p:sldLayoutId id="2147487278" r:id="rId5"/>
    <p:sldLayoutId id="2147487279" r:id="rId6"/>
    <p:sldLayoutId id="2147487280" r:id="rId7"/>
    <p:sldLayoutId id="2147487281" r:id="rId8"/>
    <p:sldLayoutId id="2147487282" r:id="rId9"/>
    <p:sldLayoutId id="2147487283" r:id="rId10"/>
    <p:sldLayoutId id="21474872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DEA8E8E8-5819-4744-8EC5-5638D09D8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6673DE7-5E2E-4F98-9E5A-2E57195A0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4BCABD1-7321-4711-9C80-AFD8974A2A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9CF12A5-1D9D-4ABC-8984-D9F747F282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ED57CE8-1DA9-4D12-BC85-F5C4E9EDD5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3B9D9-53F7-437C-BBCD-92154DB22E43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6639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28" r:id="rId1"/>
    <p:sldLayoutId id="2147487329" r:id="rId2"/>
    <p:sldLayoutId id="2147487330" r:id="rId3"/>
    <p:sldLayoutId id="2147487331" r:id="rId4"/>
    <p:sldLayoutId id="2147487332" r:id="rId5"/>
    <p:sldLayoutId id="2147487333" r:id="rId6"/>
    <p:sldLayoutId id="2147487334" r:id="rId7"/>
    <p:sldLayoutId id="2147487335" r:id="rId8"/>
    <p:sldLayoutId id="2147487336" r:id="rId9"/>
    <p:sldLayoutId id="2147487337" r:id="rId10"/>
    <p:sldLayoutId id="214748733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B3507045-13C5-4A76-9465-D2CD9C825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B5386A6-0BCA-4419-B9CC-EB5B1A326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3AF8F2F-C1C8-4F50-A5C6-2595B9B9AD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CA2F182-52C0-4BC8-82AD-59BE617D0F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BC8BA0C-9598-46F2-A100-835DA86FCC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68307-0F28-4B5A-AA8D-D99E8112E53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69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40" r:id="rId1"/>
    <p:sldLayoutId id="2147487341" r:id="rId2"/>
    <p:sldLayoutId id="2147487342" r:id="rId3"/>
    <p:sldLayoutId id="2147487343" r:id="rId4"/>
    <p:sldLayoutId id="2147487344" r:id="rId5"/>
    <p:sldLayoutId id="2147487345" r:id="rId6"/>
    <p:sldLayoutId id="2147487346" r:id="rId7"/>
    <p:sldLayoutId id="2147487347" r:id="rId8"/>
    <p:sldLayoutId id="2147487348" r:id="rId9"/>
    <p:sldLayoutId id="2147487349" r:id="rId10"/>
    <p:sldLayoutId id="214748735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hyperlink" Target="http://www.google.com.tr/url?sa=i&amp;rct=j&amp;q=&amp;esrc=s&amp;frm=1&amp;source=images&amp;cd=&amp;cad=rja&amp;uact=8&amp;ved=0CAcQjRw&amp;url=http://www.knowthelies.com/node/2108&amp;ei=mbX-VIOkEcH5PNjggbAC&amp;psig=AFQjCNGP0__DlSDgMLbcwPB3eK2cRVMBfQ&amp;ust=1426065071187848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com.tr/url?sa=i&amp;rct=j&amp;q=&amp;esrc=s&amp;frm=1&amp;source=images&amp;cd=&amp;cad=rja&amp;uact=8&amp;ved=0CAcQjRw&amp;url=https://periyodikcetvel.wordpress.com/2011/04/27/periyodik-tablo/metal-ametal-gosterimi/&amp;ei=gaz-VMi1JYOrPcHMgNAN&amp;bvm=bv.87611401,d.bGQ&amp;psig=AFQjCNGdKhFrAwp9RRfzItxc5pzzJFoIbQ&amp;ust=1426062668120477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765175"/>
            <a:ext cx="8280400" cy="3168650"/>
          </a:xfrm>
        </p:spPr>
        <p:txBody>
          <a:bodyPr/>
          <a:lstStyle/>
          <a:p>
            <a:pPr eaLnBrk="1" hangingPunct="1"/>
            <a:r>
              <a:rPr lang="tr-TR" b="1"/>
              <a:t>METAL </a:t>
            </a:r>
            <a:br>
              <a:rPr lang="tr-TR" b="1"/>
            </a:br>
            <a:r>
              <a:rPr lang="tr-TR" b="1"/>
              <a:t>ZEHİRLENMELERİ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79613" y="4581525"/>
            <a:ext cx="5792787" cy="1057275"/>
          </a:xfrm>
        </p:spPr>
        <p:txBody>
          <a:bodyPr/>
          <a:lstStyle/>
          <a:p>
            <a:pPr eaLnBrk="1" hangingPunct="1"/>
            <a:r>
              <a:rPr lang="tr-TR" dirty="0"/>
              <a:t>Prof. Dr. Ayhan FİLAZİ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21196" y="116632"/>
            <a:ext cx="8229600" cy="846931"/>
          </a:xfrm>
        </p:spPr>
        <p:txBody>
          <a:bodyPr/>
          <a:lstStyle/>
          <a:p>
            <a:r>
              <a:rPr lang="tr-TR" sz="3600" dirty="0"/>
              <a:t>Organik ve İnorganik tanımı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1520" y="1052736"/>
            <a:ext cx="8640960" cy="5688632"/>
          </a:xfrm>
        </p:spPr>
        <p:txBody>
          <a:bodyPr/>
          <a:lstStyle/>
          <a:p>
            <a:r>
              <a:rPr lang="tr-TR" sz="2400" dirty="0"/>
              <a:t>Organik: Yapısında C-H bağı olan, çoğunlukla suda çözünmeyen, kendilerine has kokuları olan ve yanıcı olan madde {İstisna: karbon </a:t>
            </a:r>
            <a:r>
              <a:rPr lang="tr-TR" sz="2400" dirty="0" err="1"/>
              <a:t>tetraklorür</a:t>
            </a:r>
            <a:r>
              <a:rPr lang="tr-TR" sz="2400" dirty="0"/>
              <a:t> (CCl4) ve üre [CO(NH2)2] C-H bağı bulundurmazlar} </a:t>
            </a:r>
          </a:p>
          <a:p>
            <a:r>
              <a:rPr lang="tr-TR" sz="2400" dirty="0"/>
              <a:t>İnorganik: Yapısında C-H bağı içermeyen, genellikle suda çözünen, kokusuz ve genellikle yanıcı olmayan madde. </a:t>
            </a:r>
          </a:p>
          <a:p>
            <a:r>
              <a:rPr lang="tr-TR" sz="2400" dirty="0"/>
              <a:t>Organik bileşiklerin erime ve kaynama noktaları inorganiklerden düşüktür. </a:t>
            </a:r>
          </a:p>
        </p:txBody>
      </p:sp>
    </p:spTree>
    <p:extLst>
      <p:ext uri="{BB962C8B-B14F-4D97-AF65-F5344CB8AC3E}">
        <p14:creationId xmlns:p14="http://schemas.microsoft.com/office/powerpoint/2010/main" val="325328785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8163" y="273050"/>
            <a:ext cx="8143875" cy="777875"/>
          </a:xfrm>
        </p:spPr>
        <p:txBody>
          <a:bodyPr/>
          <a:lstStyle/>
          <a:p>
            <a:pPr eaLnBrk="1" hangingPunct="1">
              <a:defRPr/>
            </a:pPr>
            <a:r>
              <a:rPr lang="tr-TR" b="1" dirty="0"/>
              <a:t>Florür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125538"/>
            <a:ext cx="8713788" cy="57324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tr-TR" sz="2400" dirty="0"/>
              <a:t>Hayvanların flora duyarlılığı aşağıdaki sırayı izleyerek azalır. 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tr-TR" sz="2400" dirty="0"/>
              <a:t>Buzağı.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tr-TR" sz="2400" dirty="0"/>
              <a:t>Süt ineği.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tr-TR" sz="2400" dirty="0"/>
              <a:t>Diğer sığırlar.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tr-TR" sz="2400" dirty="0"/>
              <a:t>Koyun.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tr-TR" sz="2400" dirty="0"/>
              <a:t>At.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tr-TR" sz="2400" dirty="0"/>
              <a:t>Kanatlılar.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tr-TR" sz="2400" dirty="0"/>
              <a:t>- Sodyum </a:t>
            </a:r>
            <a:r>
              <a:rPr lang="tr-TR" sz="2400" dirty="0" err="1"/>
              <a:t>florür</a:t>
            </a:r>
            <a:r>
              <a:rPr lang="tr-TR" sz="2400" dirty="0"/>
              <a:t> ve </a:t>
            </a:r>
            <a:r>
              <a:rPr lang="tr-TR" sz="2400" dirty="0" err="1"/>
              <a:t>florosilikat</a:t>
            </a:r>
            <a:r>
              <a:rPr lang="tr-TR" sz="2400" dirty="0"/>
              <a:t> en zehirli, </a:t>
            </a:r>
            <a:r>
              <a:rPr lang="tr-TR" sz="2400" dirty="0" err="1"/>
              <a:t>florospar</a:t>
            </a:r>
            <a:r>
              <a:rPr lang="tr-TR" sz="2400" dirty="0"/>
              <a:t> ise en az zehirli flor bileşiğidir.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tr-TR" sz="2400" dirty="0"/>
              <a:t>- Sodyum </a:t>
            </a:r>
            <a:r>
              <a:rPr lang="tr-TR" sz="2400" dirty="0" err="1"/>
              <a:t>florosilikatın</a:t>
            </a:r>
            <a:r>
              <a:rPr lang="tr-TR" sz="2400" dirty="0"/>
              <a:t> ağızdan öldürücü dozu atta 100 g, sığırda 200 g dolayındadır.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4"/>
          <p:cNvSpPr>
            <a:spLocks noChangeArrowheads="1"/>
          </p:cNvSpPr>
          <p:nvPr/>
        </p:nvSpPr>
        <p:spPr bwMode="auto">
          <a:xfrm>
            <a:off x="539750" y="360363"/>
            <a:ext cx="75612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1" hangingPunct="1"/>
            <a:r>
              <a:rPr lang="tr-TR" sz="2800">
                <a:cs typeface="Times New Roman" pitchFamily="18" charset="0"/>
              </a:rPr>
              <a:t>Tablo. Florun yem ve sudaki güvenli miktarları. </a:t>
            </a:r>
            <a:endParaRPr lang="tr-TR" sz="2800"/>
          </a:p>
        </p:txBody>
      </p:sp>
      <p:graphicFrame>
        <p:nvGraphicFramePr>
          <p:cNvPr id="82986" name="Group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8441086"/>
              </p:ext>
            </p:extLst>
          </p:nvPr>
        </p:nvGraphicFramePr>
        <p:xfrm>
          <a:off x="395288" y="1125538"/>
          <a:ext cx="8280400" cy="5183187"/>
        </p:xfrm>
        <a:graphic>
          <a:graphicData uri="http://schemas.openxmlformats.org/drawingml/2006/table">
            <a:tbl>
              <a:tblPr/>
              <a:tblGrid>
                <a:gridCol w="2805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8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66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51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Hayvan türü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Yem, mg/kg yem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Su, mg/L su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799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Düve (et ve süt)</a:t>
                      </a:r>
                      <a:endParaRPr kumimoji="0" lang="tr-T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Süt ineği</a:t>
                      </a:r>
                      <a:endParaRPr kumimoji="0" lang="tr-T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Et sığırı</a:t>
                      </a:r>
                      <a:endParaRPr kumimoji="0" lang="tr-T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Koyun</a:t>
                      </a:r>
                      <a:endParaRPr kumimoji="0" lang="tr-T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Köpek</a:t>
                      </a:r>
                      <a:endParaRPr kumimoji="0" lang="tr-T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At</a:t>
                      </a:r>
                      <a:endParaRPr kumimoji="0" lang="tr-T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Hindi</a:t>
                      </a:r>
                      <a:endParaRPr kumimoji="0" lang="tr-T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Tavuk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30</a:t>
                      </a:r>
                      <a:endParaRPr kumimoji="0" lang="tr-T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40</a:t>
                      </a:r>
                      <a:endParaRPr kumimoji="0" lang="tr-T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50</a:t>
                      </a:r>
                      <a:endParaRPr kumimoji="0" lang="tr-T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50</a:t>
                      </a:r>
                      <a:endParaRPr kumimoji="0" lang="tr-T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50</a:t>
                      </a:r>
                      <a:endParaRPr kumimoji="0" lang="tr-T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90</a:t>
                      </a:r>
                      <a:endParaRPr kumimoji="0" lang="tr-T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100</a:t>
                      </a:r>
                      <a:endParaRPr kumimoji="0" lang="tr-T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2.5-4</a:t>
                      </a:r>
                      <a:endParaRPr kumimoji="0" lang="tr-T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3-6</a:t>
                      </a:r>
                      <a:endParaRPr kumimoji="0" lang="tr-T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4-8</a:t>
                      </a:r>
                      <a:endParaRPr kumimoji="0" lang="tr-T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5-15</a:t>
                      </a:r>
                      <a:endParaRPr kumimoji="0" lang="tr-T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3-8</a:t>
                      </a:r>
                      <a:endParaRPr kumimoji="0" lang="tr-T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4-8</a:t>
                      </a:r>
                      <a:endParaRPr kumimoji="0" lang="tr-T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10-12</a:t>
                      </a:r>
                      <a:endParaRPr kumimoji="0" lang="tr-T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10-13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6725" y="273050"/>
            <a:ext cx="8215313" cy="777875"/>
          </a:xfrm>
        </p:spPr>
        <p:txBody>
          <a:bodyPr/>
          <a:lstStyle/>
          <a:p>
            <a:pPr eaLnBrk="1" hangingPunct="1">
              <a:defRPr/>
            </a:pPr>
            <a:r>
              <a:rPr lang="tr-TR" b="1" dirty="0"/>
              <a:t>Florür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>
          <a:xfrm>
            <a:off x="0" y="1196975"/>
            <a:ext cx="8964613" cy="54006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tr-TR" b="1" dirty="0"/>
              <a:t>Klinik belirti ve lezyonlar</a:t>
            </a:r>
            <a:endParaRPr lang="tr-TR" dirty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tr-TR" dirty="0"/>
              <a:t>Akut ve kronik zehirlenmeler oluşur; kronik olanı </a:t>
            </a:r>
            <a:r>
              <a:rPr lang="tr-TR" b="1" dirty="0" err="1"/>
              <a:t>florozis</a:t>
            </a:r>
            <a:r>
              <a:rPr lang="tr-TR" b="1" dirty="0"/>
              <a:t> </a:t>
            </a:r>
            <a:r>
              <a:rPr lang="tr-TR" dirty="0"/>
              <a:t>olarak bilinir.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tr-TR" dirty="0"/>
          </a:p>
          <a:p>
            <a:pPr eaLnBrk="1" hangingPunct="1">
              <a:defRPr/>
            </a:pPr>
            <a:r>
              <a:rPr lang="tr-TR" dirty="0"/>
              <a:t>Akut zehirlenme;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tr-TR" dirty="0"/>
              <a:t>En çok domuzlarda görülür ve sodyum </a:t>
            </a:r>
            <a:r>
              <a:rPr lang="tr-TR" dirty="0" err="1"/>
              <a:t>florürden</a:t>
            </a:r>
            <a:r>
              <a:rPr lang="tr-TR" dirty="0"/>
              <a:t> ileri gelir. 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11188" y="274638"/>
            <a:ext cx="8075612" cy="706437"/>
          </a:xfrm>
        </p:spPr>
        <p:txBody>
          <a:bodyPr/>
          <a:lstStyle/>
          <a:p>
            <a:pPr algn="l" eaLnBrk="1" hangingPunct="1">
              <a:defRPr/>
            </a:pPr>
            <a:r>
              <a:rPr lang="tr-TR" sz="4000" b="0" dirty="0"/>
              <a:t>Florür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>
          <a:xfrm>
            <a:off x="0" y="1125538"/>
            <a:ext cx="9144000" cy="5732462"/>
          </a:xfrm>
        </p:spPr>
        <p:txBody>
          <a:bodyPr/>
          <a:lstStyle/>
          <a:p>
            <a:pPr marL="0" indent="0" eaLnBrk="1" hangingPunct="1">
              <a:defRPr/>
            </a:pPr>
            <a:endParaRPr lang="tr-TR" sz="2800" dirty="0"/>
          </a:p>
          <a:p>
            <a:pPr marL="0" indent="0" eaLnBrk="1" hangingPunct="1">
              <a:defRPr/>
            </a:pPr>
            <a:r>
              <a:rPr lang="tr-TR" sz="2800" dirty="0" err="1"/>
              <a:t>Florozis</a:t>
            </a:r>
            <a:r>
              <a:rPr lang="tr-TR" sz="2800" dirty="0"/>
              <a:t>; </a:t>
            </a:r>
          </a:p>
          <a:p>
            <a:pPr marL="365125" lvl="2" indent="-6350" eaLnBrk="1" hangingPunct="1">
              <a:defRPr/>
            </a:pPr>
            <a:r>
              <a:rPr lang="tr-TR" sz="2800" dirty="0"/>
              <a:t> Hayvanların flora uzun süreyle (6 ay-1 yıl veya daha uzun) maruz kalmaları sonucu gelişir; görülen ilk belirti </a:t>
            </a:r>
            <a:r>
              <a:rPr lang="tr-TR" sz="2800" u="sng" dirty="0"/>
              <a:t>topallıktır</a:t>
            </a:r>
            <a:r>
              <a:rPr lang="tr-TR" sz="2800" dirty="0"/>
              <a:t>. </a:t>
            </a:r>
          </a:p>
          <a:p>
            <a:pPr marL="365125" lvl="2" indent="-6350" eaLnBrk="1" hangingPunct="1">
              <a:defRPr/>
            </a:pPr>
            <a:r>
              <a:rPr lang="tr-TR" sz="2800" dirty="0"/>
              <a:t> Hayvanlarda alt çene ve göğüs kemiğinde büyüme, </a:t>
            </a:r>
            <a:r>
              <a:rPr lang="tr-TR" sz="2800" dirty="0" err="1"/>
              <a:t>metakarpus</a:t>
            </a:r>
            <a:r>
              <a:rPr lang="tr-TR" sz="2800" dirty="0"/>
              <a:t>, </a:t>
            </a:r>
            <a:r>
              <a:rPr lang="tr-TR" sz="2800" dirty="0" err="1"/>
              <a:t>metatarsus</a:t>
            </a:r>
            <a:r>
              <a:rPr lang="tr-TR" sz="2800" dirty="0"/>
              <a:t> ve parmak kemiklerinde kalınlaşma oluşur. Etkilenen kısımlarda parmakla basınç yapılması şiddetli ağrıya sebep olur. Uzun kemiklerin </a:t>
            </a:r>
            <a:r>
              <a:rPr lang="tr-TR" sz="2800" dirty="0" err="1"/>
              <a:t>diafiz</a:t>
            </a:r>
            <a:r>
              <a:rPr lang="tr-TR" sz="2800" dirty="0"/>
              <a:t> kısımlarında </a:t>
            </a:r>
            <a:r>
              <a:rPr lang="tr-TR" sz="2800" dirty="0" err="1"/>
              <a:t>ekzostoz</a:t>
            </a:r>
            <a:r>
              <a:rPr lang="tr-TR" sz="2800" dirty="0"/>
              <a:t> gelişir.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240" y="146335"/>
            <a:ext cx="1954560" cy="1669479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33438" y="244475"/>
            <a:ext cx="8008937" cy="793750"/>
          </a:xfrm>
        </p:spPr>
        <p:txBody>
          <a:bodyPr/>
          <a:lstStyle/>
          <a:p>
            <a:pPr eaLnBrk="1" hangingPunct="1">
              <a:defRPr/>
            </a:pPr>
            <a:r>
              <a:rPr lang="tr-TR" b="0" dirty="0"/>
              <a:t>Florür</a:t>
            </a:r>
          </a:p>
        </p:txBody>
      </p:sp>
      <p:sp>
        <p:nvSpPr>
          <p:cNvPr id="8806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0" y="1052513"/>
            <a:ext cx="8964613" cy="5805487"/>
          </a:xfrm>
        </p:spPr>
        <p:txBody>
          <a:bodyPr/>
          <a:lstStyle/>
          <a:p>
            <a:pPr marL="358775" lvl="2" indent="0" eaLnBrk="1" hangingPunct="1">
              <a:defRPr/>
            </a:pPr>
            <a:r>
              <a:rPr lang="tr-TR" sz="3200" dirty="0"/>
              <a:t> </a:t>
            </a:r>
            <a:r>
              <a:rPr lang="tr-TR" sz="2800" dirty="0"/>
              <a:t>Sığırlarda topallık </a:t>
            </a:r>
            <a:r>
              <a:rPr lang="tr-TR" sz="2800" dirty="0" err="1"/>
              <a:t>florozisin</a:t>
            </a:r>
            <a:r>
              <a:rPr lang="tr-TR" sz="2800" dirty="0"/>
              <a:t> ilk klinik belirtisi olmakla beraber, diş bozuklukları daha erken gelişmeye başlar. </a:t>
            </a:r>
          </a:p>
          <a:p>
            <a:pPr marL="538163" lvl="3" indent="0" eaLnBrk="1" hangingPunct="1">
              <a:defRPr/>
            </a:pPr>
            <a:r>
              <a:rPr lang="tr-TR" sz="2400" dirty="0"/>
              <a:t> Önce kalıcı dişler etkilenir; dişlerin parlaklığı kaybolur ve yer yer çukurluklar oluşur.  </a:t>
            </a:r>
          </a:p>
          <a:p>
            <a:pPr marL="538163" lvl="3" indent="0" eaLnBrk="1" hangingPunct="1">
              <a:defRPr/>
            </a:pPr>
            <a:r>
              <a:rPr lang="tr-TR" sz="2400" dirty="0"/>
              <a:t>Hayvanlarda iştahsızlık, yem tüketiminde azalma, kıl örtüsünde bozulma ve süt  veriminde azalma oluşur.</a:t>
            </a:r>
          </a:p>
        </p:txBody>
      </p:sp>
      <p:pic>
        <p:nvPicPr>
          <p:cNvPr id="12186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6928" y="4680420"/>
            <a:ext cx="2057400" cy="1869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186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4608413"/>
            <a:ext cx="2305050" cy="2013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42913" y="103188"/>
            <a:ext cx="8243887" cy="796840"/>
          </a:xfrm>
        </p:spPr>
        <p:txBody>
          <a:bodyPr/>
          <a:lstStyle/>
          <a:p>
            <a:pPr eaLnBrk="1" hangingPunct="1">
              <a:defRPr/>
            </a:pPr>
            <a:r>
              <a:rPr lang="tr-TR" b="1" dirty="0"/>
              <a:t>Florür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052736"/>
            <a:ext cx="8892480" cy="5805264"/>
          </a:xfrm>
        </p:spPr>
        <p:txBody>
          <a:bodyPr/>
          <a:lstStyle/>
          <a:p>
            <a:pPr eaLnBrk="1" hangingPunct="1"/>
            <a:r>
              <a:rPr lang="tr-TR" dirty="0"/>
              <a:t>Kronik zehirlenme ile ölen hayvanlarda otopside;   </a:t>
            </a:r>
          </a:p>
          <a:p>
            <a:pPr lvl="1" eaLnBrk="1" hangingPunct="1"/>
            <a:r>
              <a:rPr lang="tr-TR" dirty="0"/>
              <a:t>Kemikler normal rengini kaybedip tebeşir beyazına döner.</a:t>
            </a:r>
          </a:p>
          <a:p>
            <a:pPr lvl="1" eaLnBrk="1" hangingPunct="1"/>
            <a:r>
              <a:rPr lang="tr-TR" dirty="0"/>
              <a:t>Yüzeyleri pürüzlü ve çapları artar.</a:t>
            </a:r>
          </a:p>
          <a:p>
            <a:pPr lvl="1" eaLnBrk="1" hangingPunct="1"/>
            <a:r>
              <a:rPr lang="tr-TR" dirty="0" err="1"/>
              <a:t>Periost</a:t>
            </a:r>
            <a:r>
              <a:rPr lang="tr-TR" dirty="0"/>
              <a:t> kalınlaşır ve kanlıdır.</a:t>
            </a:r>
            <a:endParaRPr lang="tr-TR" sz="3200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4437112"/>
            <a:ext cx="3743268" cy="1432684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021556"/>
          </a:xfrm>
        </p:spPr>
        <p:txBody>
          <a:bodyPr/>
          <a:lstStyle/>
          <a:p>
            <a:r>
              <a:rPr lang="tr-TR" dirty="0" err="1"/>
              <a:t>Florür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/>
              <a:t>Tanı</a:t>
            </a:r>
          </a:p>
          <a:p>
            <a:pPr marL="0" indent="0">
              <a:buNone/>
            </a:pPr>
            <a:r>
              <a:rPr lang="en-US" dirty="0"/>
              <a:t>Normal </a:t>
            </a:r>
            <a:r>
              <a:rPr lang="tr-TR" dirty="0"/>
              <a:t>sığır idrarı 6 </a:t>
            </a:r>
            <a:r>
              <a:rPr lang="tr-TR" dirty="0" err="1"/>
              <a:t>ppm’den</a:t>
            </a:r>
            <a:r>
              <a:rPr lang="tr-TR" dirty="0"/>
              <a:t> daha az Flor içerir. </a:t>
            </a:r>
          </a:p>
          <a:p>
            <a:pPr marL="0" indent="0">
              <a:buNone/>
            </a:pPr>
            <a:r>
              <a:rPr lang="tr-TR" dirty="0"/>
              <a:t>Flor zehirlenmesinde bu oran 1</a:t>
            </a:r>
            <a:r>
              <a:rPr lang="en-US" dirty="0"/>
              <a:t>5</a:t>
            </a:r>
            <a:r>
              <a:rPr lang="tr-TR" dirty="0"/>
              <a:t>-20 </a:t>
            </a:r>
            <a:r>
              <a:rPr lang="en-US" dirty="0"/>
              <a:t> ppm</a:t>
            </a:r>
            <a:r>
              <a:rPr lang="tr-TR" dirty="0"/>
              <a:t>’e kadar çıkar. </a:t>
            </a:r>
          </a:p>
          <a:p>
            <a:pPr marL="0" indent="0">
              <a:buNone/>
            </a:pPr>
            <a:r>
              <a:rPr lang="tr-TR" dirty="0"/>
              <a:t>Diş, kemik ve radyografik bulgularla tanı konur.</a:t>
            </a:r>
          </a:p>
        </p:txBody>
      </p:sp>
    </p:spTree>
    <p:extLst>
      <p:ext uri="{BB962C8B-B14F-4D97-AF65-F5344CB8AC3E}">
        <p14:creationId xmlns:p14="http://schemas.microsoft.com/office/powerpoint/2010/main" val="58341842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02915"/>
          </a:xfrm>
        </p:spPr>
        <p:txBody>
          <a:bodyPr/>
          <a:lstStyle/>
          <a:p>
            <a:pPr eaLnBrk="1" hangingPunct="1">
              <a:defRPr/>
            </a:pPr>
            <a:r>
              <a:rPr lang="tr-TR" b="1" dirty="0"/>
              <a:t>Florür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idx="1"/>
          </p:nvPr>
        </p:nvSpPr>
        <p:spPr>
          <a:xfrm>
            <a:off x="0" y="1124744"/>
            <a:ext cx="9144000" cy="5399881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tr-TR" sz="2800" b="1" dirty="0"/>
              <a:t>Sağaltım</a:t>
            </a:r>
            <a:endParaRPr lang="tr-TR" sz="2800" dirty="0"/>
          </a:p>
          <a:p>
            <a:pPr eaLnBrk="1" hangingPunct="1">
              <a:defRPr/>
            </a:pPr>
            <a:r>
              <a:rPr lang="tr-TR" sz="2800" dirty="0"/>
              <a:t>Akut ve kronik seyirli </a:t>
            </a:r>
            <a:r>
              <a:rPr lang="tr-TR" sz="2800" dirty="0" err="1"/>
              <a:t>florozisin</a:t>
            </a:r>
            <a:r>
              <a:rPr lang="tr-TR" sz="2800" dirty="0"/>
              <a:t> sağaltımında özel bir sağaltım yöntemi yoktur. </a:t>
            </a:r>
          </a:p>
          <a:p>
            <a:pPr eaLnBrk="1" hangingPunct="1">
              <a:defRPr/>
            </a:pPr>
            <a:r>
              <a:rPr lang="tr-TR" sz="2800" dirty="0"/>
              <a:t>Kemiklerdeki florun salıverilmesini sağlamak için yeterince etkili bir yol da bilinmemektedir. </a:t>
            </a:r>
          </a:p>
          <a:p>
            <a:pPr eaLnBrk="1" hangingPunct="1">
              <a:defRPr/>
            </a:pPr>
            <a:r>
              <a:rPr lang="tr-TR" sz="2800" dirty="0"/>
              <a:t>Kalsiyum, fosfor, vitamin D ve alüminyum sülfat ve alüminyum klorürün birlikte verilmesi bu bakımdan bir ölçüde yararlı olabilmektedir. 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77813"/>
            <a:ext cx="8435975" cy="558800"/>
          </a:xfrm>
        </p:spPr>
        <p:txBody>
          <a:bodyPr/>
          <a:lstStyle/>
          <a:p>
            <a:pPr eaLnBrk="1" hangingPunct="1">
              <a:defRPr/>
            </a:pPr>
            <a:r>
              <a:rPr lang="tr-TR" sz="4000" b="1" dirty="0"/>
              <a:t>Florür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idx="1"/>
          </p:nvPr>
        </p:nvSpPr>
        <p:spPr>
          <a:xfrm>
            <a:off x="0" y="1052513"/>
            <a:ext cx="9144000" cy="5616575"/>
          </a:xfrm>
        </p:spPr>
        <p:txBody>
          <a:bodyPr/>
          <a:lstStyle/>
          <a:p>
            <a:pPr lvl="2" eaLnBrk="1" hangingPunct="1">
              <a:defRPr/>
            </a:pPr>
            <a:r>
              <a:rPr lang="tr-TR" sz="3200" dirty="0"/>
              <a:t> </a:t>
            </a:r>
            <a:r>
              <a:rPr lang="tr-TR" sz="2800" dirty="0" err="1"/>
              <a:t>Florozis</a:t>
            </a:r>
            <a:r>
              <a:rPr lang="tr-TR" sz="2800" dirty="0"/>
              <a:t> tehlikesi olan bölgelerde yemlere Kalsiyum karbonat, alüminyum tuzları, magnezyum </a:t>
            </a:r>
            <a:r>
              <a:rPr lang="tr-TR" sz="2800" dirty="0" err="1"/>
              <a:t>metasilikat</a:t>
            </a:r>
            <a:r>
              <a:rPr lang="tr-TR" sz="2800" dirty="0"/>
              <a:t> veya bor </a:t>
            </a:r>
            <a:r>
              <a:rPr lang="tr-TR" sz="2800"/>
              <a:t>katılması Flor </a:t>
            </a:r>
            <a:r>
              <a:rPr lang="tr-TR" sz="2800" dirty="0"/>
              <a:t>emilimini azaltır ve atılmasını artırır.  </a:t>
            </a:r>
          </a:p>
          <a:p>
            <a:pPr lvl="2" eaLnBrk="1" hangingPunct="1">
              <a:defRPr/>
            </a:pPr>
            <a:r>
              <a:rPr lang="tr-TR" sz="2800" dirty="0"/>
              <a:t>Yeme %0.5 yoğunlukta katılarak hayvanlara verilen </a:t>
            </a:r>
            <a:r>
              <a:rPr lang="tr-TR" sz="2800" u="sng" dirty="0" err="1"/>
              <a:t>aluminyum</a:t>
            </a:r>
            <a:r>
              <a:rPr lang="tr-TR" sz="2800" u="sng" dirty="0"/>
              <a:t> tuzları</a:t>
            </a:r>
            <a:r>
              <a:rPr lang="tr-TR" sz="2800" dirty="0"/>
              <a:t>  (alüminyum sülfat-5 mg/kg) kemiklerdeki flor düzeyini %45 oranında azaltabilmektedir.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486891"/>
          </a:xfrm>
        </p:spPr>
        <p:txBody>
          <a:bodyPr/>
          <a:lstStyle/>
          <a:p>
            <a:r>
              <a:rPr lang="tr-TR" dirty="0"/>
              <a:t>Ağır metal??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832648"/>
          </a:xfrm>
        </p:spPr>
        <p:txBody>
          <a:bodyPr/>
          <a:lstStyle/>
          <a:p>
            <a:r>
              <a:rPr lang="tr-TR" sz="2400" dirty="0"/>
              <a:t>Bu terim daha çok zehirlenmeye ve çevrede olumsuzluklara neden olan metalleri tanımlamak için kullanılır. Ancak açık ve tam bir tanımlaması yapılamamıştır. </a:t>
            </a:r>
          </a:p>
          <a:p>
            <a:r>
              <a:rPr lang="tr-TR" sz="2400" dirty="0"/>
              <a:t>Bazıları yoğunluk, bazıları atomik sayı ya da atomik ağırlık, bazıları da kimyasal özellikler ya da </a:t>
            </a:r>
            <a:r>
              <a:rPr lang="tr-TR" sz="2400" dirty="0" err="1"/>
              <a:t>toksisite</a:t>
            </a:r>
            <a:r>
              <a:rPr lang="tr-TR" sz="2400" dirty="0"/>
              <a:t> üzerine dayanan birçok tanımlama önerilmiştir. </a:t>
            </a:r>
          </a:p>
          <a:p>
            <a:r>
              <a:rPr lang="tr-TR" sz="2400" dirty="0"/>
              <a:t>Ancak tutarlı bir bilimsel temeli olmaması nedeniyle Uluslararası Temel ve Uygulamalı Kimya Birliği (IUPAC) ağır metal teriminin "</a:t>
            </a:r>
            <a:r>
              <a:rPr lang="tr-TR" sz="2400" i="1" u="sng" dirty="0"/>
              <a:t>anlamsız ve yanlış yönlendirici</a:t>
            </a:r>
            <a:r>
              <a:rPr lang="tr-TR" sz="2400" dirty="0"/>
              <a:t>" olduğunu belirtmiştir (2002). </a:t>
            </a:r>
          </a:p>
          <a:p>
            <a:r>
              <a:rPr lang="tr-TR" sz="2400" dirty="0"/>
              <a:t>Bu nedenle birçok yerli veya yabancı kitapta yer alan ve mevzuatta da geçen </a:t>
            </a:r>
            <a:r>
              <a:rPr lang="tr-TR" sz="2400" i="1" dirty="0"/>
              <a:t>ağır metal (</a:t>
            </a:r>
            <a:r>
              <a:rPr lang="tr-TR" sz="2400" i="1" dirty="0" err="1"/>
              <a:t>heavy</a:t>
            </a:r>
            <a:r>
              <a:rPr lang="tr-TR" sz="2400" i="1" dirty="0"/>
              <a:t> metal) </a:t>
            </a:r>
            <a:r>
              <a:rPr lang="tr-TR" sz="2400" dirty="0"/>
              <a:t>terimi burada </a:t>
            </a:r>
            <a:r>
              <a:rPr lang="tr-TR" sz="2400" u="sng" dirty="0">
                <a:solidFill>
                  <a:schemeClr val="tx2"/>
                </a:solidFill>
              </a:rPr>
              <a:t>kullanılmayacaktır. </a:t>
            </a:r>
          </a:p>
          <a:p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4210371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836712"/>
            <a:ext cx="8140986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55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2915"/>
          </a:xfrm>
        </p:spPr>
        <p:txBody>
          <a:bodyPr/>
          <a:lstStyle/>
          <a:p>
            <a:r>
              <a:rPr lang="tr-TR" sz="3600" dirty="0"/>
              <a:t>Zehir Olarak Metaller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1520" y="980728"/>
            <a:ext cx="8712968" cy="5688632"/>
          </a:xfrm>
        </p:spPr>
        <p:txBody>
          <a:bodyPr/>
          <a:lstStyle/>
          <a:p>
            <a:r>
              <a:rPr lang="tr-TR" sz="2400" dirty="0"/>
              <a:t>Metallerin kullanımı insan uygarlığının ilerlemesi ve gelişmesi için kritik öneme sahiptir.  </a:t>
            </a:r>
          </a:p>
          <a:p>
            <a:r>
              <a:rPr lang="tr-TR" sz="2400" dirty="0"/>
              <a:t>Metallerin çoğu doğal olarak oluştuklarından insan ve hayvanların çevresinde oldukça yaygın bir şekilde bulunurlar. </a:t>
            </a:r>
          </a:p>
          <a:p>
            <a:r>
              <a:rPr lang="tr-TR" sz="2400" dirty="0"/>
              <a:t>Ne kadar güvenli kullanılırsa kullanılsınlar insan ve hayvanlara bazı düzeylerde bulaşmaları kaçınılmaz.</a:t>
            </a:r>
          </a:p>
          <a:p>
            <a:r>
              <a:rPr lang="tr-TR" sz="2400" dirty="0"/>
              <a:t>Gerçekte; birçok metal değişik biyolojik sistemler için esansiyel bir öneme sahiptir. </a:t>
            </a:r>
          </a:p>
          <a:p>
            <a:r>
              <a:rPr lang="tr-TR" sz="2400" dirty="0"/>
              <a:t>Bununla birlikte, esansiyel önemleri olsa bile belli bir miktarın üzerinde maruz kalındığında zehirli hale gelirler.</a:t>
            </a:r>
          </a:p>
          <a:p>
            <a:pPr marL="0" indent="0">
              <a:buNone/>
            </a:pPr>
            <a:r>
              <a:rPr lang="tr-TR" sz="2400" dirty="0"/>
              <a:t> (</a:t>
            </a:r>
            <a:r>
              <a:rPr lang="tr-TR" sz="2400" dirty="0">
                <a:solidFill>
                  <a:schemeClr val="tx2"/>
                </a:solidFill>
              </a:rPr>
              <a:t>Kural: </a:t>
            </a:r>
            <a:r>
              <a:rPr lang="tr-TR" sz="2400" u="sng" dirty="0">
                <a:solidFill>
                  <a:schemeClr val="tx2"/>
                </a:solidFill>
              </a:rPr>
              <a:t>Her madde zehirdir</a:t>
            </a:r>
            <a:r>
              <a:rPr lang="tr-TR" sz="2400" dirty="0">
                <a:solidFill>
                  <a:schemeClr val="tx2"/>
                </a:solidFill>
              </a:rPr>
              <a:t>.)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50601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74923"/>
          </a:xfrm>
        </p:spPr>
        <p:txBody>
          <a:bodyPr/>
          <a:lstStyle/>
          <a:p>
            <a:r>
              <a:rPr lang="tr-TR" dirty="0"/>
              <a:t>Alüminyum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512" y="1052736"/>
            <a:ext cx="8784976" cy="5688632"/>
          </a:xfrm>
        </p:spPr>
        <p:txBody>
          <a:bodyPr/>
          <a:lstStyle/>
          <a:p>
            <a:r>
              <a:rPr lang="tr-TR" sz="2000" dirty="0"/>
              <a:t>Çevreye hem doğal hem de </a:t>
            </a:r>
            <a:r>
              <a:rPr lang="tr-TR" sz="2000" dirty="0" err="1"/>
              <a:t>antropojenik</a:t>
            </a:r>
            <a:r>
              <a:rPr lang="tr-TR" sz="2000" dirty="0"/>
              <a:t> kaynaklardan salınır.</a:t>
            </a:r>
          </a:p>
          <a:p>
            <a:r>
              <a:rPr lang="tr-TR" sz="2000" dirty="0"/>
              <a:t>Kömürle çalışan tesis ve fırınlardan,</a:t>
            </a:r>
          </a:p>
          <a:p>
            <a:r>
              <a:rPr lang="tr-TR" sz="2000" dirty="0"/>
              <a:t>Çatı kaplamaları ve bina kaplamalarından </a:t>
            </a:r>
          </a:p>
          <a:p>
            <a:r>
              <a:rPr lang="tr-TR" sz="2000" dirty="0"/>
              <a:t>Al tencere, tava ve tabaklardan</a:t>
            </a:r>
          </a:p>
          <a:p>
            <a:r>
              <a:rPr lang="tr-TR" sz="2000" dirty="0"/>
              <a:t>Al</a:t>
            </a:r>
            <a:r>
              <a:rPr lang="en-US" sz="2000" dirty="0"/>
              <a:t> </a:t>
            </a:r>
            <a:r>
              <a:rPr lang="tr-TR" sz="2000" dirty="0"/>
              <a:t>veya </a:t>
            </a:r>
            <a:r>
              <a:rPr lang="en-US" sz="2000" dirty="0"/>
              <a:t>Al-</a:t>
            </a:r>
            <a:r>
              <a:rPr lang="en-US" sz="2000" dirty="0" err="1"/>
              <a:t>ba</a:t>
            </a:r>
            <a:r>
              <a:rPr lang="tr-TR" sz="2000" dirty="0" err="1"/>
              <a:t>zlı</a:t>
            </a:r>
            <a:r>
              <a:rPr lang="tr-TR" sz="2000" dirty="0"/>
              <a:t> bileşiklerden (</a:t>
            </a:r>
            <a:r>
              <a:rPr lang="tr-TR" sz="2000" dirty="0" err="1"/>
              <a:t>antasid</a:t>
            </a:r>
            <a:r>
              <a:rPr lang="tr-TR" sz="2000" dirty="0"/>
              <a:t>, analjezik, </a:t>
            </a:r>
            <a:r>
              <a:rPr lang="tr-TR" sz="2000" dirty="0" err="1"/>
              <a:t>antidiyareik</a:t>
            </a:r>
            <a:r>
              <a:rPr lang="tr-TR" sz="2000" dirty="0"/>
              <a:t> ve anti-</a:t>
            </a:r>
            <a:r>
              <a:rPr lang="tr-TR" sz="2000" dirty="0" err="1"/>
              <a:t>ülseratif</a:t>
            </a:r>
            <a:r>
              <a:rPr lang="tr-TR" sz="2000" dirty="0"/>
              <a:t> ilaçlar ile patlayıcı ve havai fişeklere kadar)</a:t>
            </a:r>
          </a:p>
          <a:p>
            <a:r>
              <a:rPr lang="tr-TR" sz="2000" dirty="0"/>
              <a:t> Doğadaki başlıca kaynağı </a:t>
            </a:r>
            <a:r>
              <a:rPr lang="tr-TR" sz="2000" dirty="0" err="1">
                <a:solidFill>
                  <a:schemeClr val="tx2"/>
                </a:solidFill>
              </a:rPr>
              <a:t>boksit</a:t>
            </a:r>
            <a:r>
              <a:rPr lang="tr-TR" sz="2000" dirty="0" err="1"/>
              <a:t>’tir</a:t>
            </a:r>
            <a:r>
              <a:rPr lang="tr-TR" sz="2000" dirty="0"/>
              <a:t>. (hafif ve gümüş-beyazı renginde). </a:t>
            </a:r>
          </a:p>
        </p:txBody>
      </p:sp>
      <p:pic>
        <p:nvPicPr>
          <p:cNvPr id="4" name="3 Resim" descr="Boksi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1880" y="3933056"/>
            <a:ext cx="3672408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124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39552" y="277813"/>
            <a:ext cx="8147248" cy="702915"/>
          </a:xfrm>
        </p:spPr>
        <p:txBody>
          <a:bodyPr/>
          <a:lstStyle/>
          <a:p>
            <a:r>
              <a:rPr lang="tr-TR" dirty="0"/>
              <a:t>Alüminyum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1520" y="980728"/>
            <a:ext cx="8435280" cy="5688632"/>
          </a:xfrm>
        </p:spPr>
        <p:txBody>
          <a:bodyPr/>
          <a:lstStyle/>
          <a:p>
            <a:r>
              <a:rPr lang="tr-TR" sz="2400" dirty="0"/>
              <a:t>Bileşikleri arasında en tehlikelisi Al </a:t>
            </a:r>
            <a:r>
              <a:rPr lang="tr-TR" sz="2400" dirty="0" err="1"/>
              <a:t>fosfür’dür</a:t>
            </a:r>
            <a:r>
              <a:rPr lang="tr-TR" sz="2400" dirty="0"/>
              <a:t>. [Midenin düşük </a:t>
            </a:r>
            <a:r>
              <a:rPr lang="tr-TR" sz="2400" dirty="0" err="1"/>
              <a:t>pH’sında</a:t>
            </a:r>
            <a:r>
              <a:rPr lang="tr-TR" sz="2400" dirty="0"/>
              <a:t> </a:t>
            </a:r>
            <a:r>
              <a:rPr lang="tr-TR" sz="2400" dirty="0" err="1"/>
              <a:t>fosfür</a:t>
            </a:r>
            <a:r>
              <a:rPr lang="tr-TR" sz="2400" dirty="0"/>
              <a:t>, </a:t>
            </a:r>
            <a:r>
              <a:rPr lang="tr-TR" sz="2400" dirty="0" err="1"/>
              <a:t>fosfin</a:t>
            </a:r>
            <a:r>
              <a:rPr lang="tr-TR" sz="2400" dirty="0"/>
              <a:t> (PH</a:t>
            </a:r>
            <a:r>
              <a:rPr lang="tr-TR" sz="2400" baseline="-25000" dirty="0"/>
              <a:t>3</a:t>
            </a:r>
            <a:r>
              <a:rPr lang="tr-TR" sz="2400" dirty="0"/>
              <a:t>) gazına dönüşür.] </a:t>
            </a:r>
          </a:p>
          <a:p>
            <a:r>
              <a:rPr lang="tr-TR" sz="2400" dirty="0"/>
              <a:t>Yüksek reaktifliği nedeniyle Al olarak kalmaz; klor, kükürt ve flor gibi diğer elementlerle </a:t>
            </a:r>
            <a:r>
              <a:rPr lang="en-US" sz="2400" dirty="0"/>
              <a:t> </a:t>
            </a:r>
            <a:r>
              <a:rPr lang="tr-TR" sz="2400" dirty="0"/>
              <a:t>ve organik maddelerle kompleks halde bulunur.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9AECA7B-575C-4677-AEBE-F42577966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843052"/>
            <a:ext cx="4035902" cy="235326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92FA644B-9265-4786-AF70-1EC932D9C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3818666"/>
            <a:ext cx="3890735" cy="235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02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46931"/>
          </a:xfrm>
        </p:spPr>
        <p:txBody>
          <a:bodyPr/>
          <a:lstStyle/>
          <a:p>
            <a:r>
              <a:rPr lang="tr-TR" dirty="0"/>
              <a:t>Alüminyum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512" y="1124744"/>
            <a:ext cx="8507288" cy="5472608"/>
          </a:xfrm>
        </p:spPr>
        <p:txBody>
          <a:bodyPr/>
          <a:lstStyle/>
          <a:p>
            <a:r>
              <a:rPr lang="tr-TR" sz="2000" dirty="0"/>
              <a:t>En fazla kemiklerde birikir; Vücuttaki Al yükünün yaklaşık %50’si kemiklerde ve %25’i de akciğerlerde bulunur. </a:t>
            </a:r>
          </a:p>
          <a:p>
            <a:r>
              <a:rPr lang="tr-TR" sz="2000" dirty="0"/>
              <a:t>Başlıca idrarla ve az da olsa safrayla atılır.</a:t>
            </a:r>
          </a:p>
        </p:txBody>
      </p:sp>
    </p:spTree>
    <p:extLst>
      <p:ext uri="{BB962C8B-B14F-4D97-AF65-F5344CB8AC3E}">
        <p14:creationId xmlns:p14="http://schemas.microsoft.com/office/powerpoint/2010/main" val="549509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Alüminyum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Al için hedef organlar; </a:t>
            </a:r>
            <a:r>
              <a:rPr lang="tr-TR" u="sng" dirty="0">
                <a:solidFill>
                  <a:schemeClr val="accent4"/>
                </a:solidFill>
              </a:rPr>
              <a:t>MSS ve iskelet sistemi</a:t>
            </a:r>
          </a:p>
          <a:p>
            <a:r>
              <a:rPr lang="tr-TR" u="sng" dirty="0" err="1">
                <a:solidFill>
                  <a:schemeClr val="accent4"/>
                </a:solidFill>
              </a:rPr>
              <a:t>Demans</a:t>
            </a:r>
            <a:r>
              <a:rPr lang="tr-TR" dirty="0">
                <a:solidFill>
                  <a:schemeClr val="accent4"/>
                </a:solidFill>
              </a:rPr>
              <a:t> (bilişsel fonksiyonların kaybı)</a:t>
            </a:r>
            <a:r>
              <a:rPr lang="tr-TR" dirty="0">
                <a:solidFill>
                  <a:srgbClr val="FFFF00"/>
                </a:solidFill>
              </a:rPr>
              <a:t>, </a:t>
            </a:r>
            <a:r>
              <a:rPr lang="tr-TR" dirty="0" err="1"/>
              <a:t>ensefalopati</a:t>
            </a:r>
            <a:r>
              <a:rPr lang="tr-TR" dirty="0"/>
              <a:t> ve motor sinir bozukluğu gibi </a:t>
            </a:r>
            <a:r>
              <a:rPr lang="tr-TR" dirty="0" err="1"/>
              <a:t>nörodejeneratif</a:t>
            </a:r>
            <a:r>
              <a:rPr lang="tr-TR" dirty="0"/>
              <a:t> hastalıklara yol açar. </a:t>
            </a:r>
          </a:p>
        </p:txBody>
      </p:sp>
    </p:spTree>
    <p:extLst>
      <p:ext uri="{BB962C8B-B14F-4D97-AF65-F5344CB8AC3E}">
        <p14:creationId xmlns:p14="http://schemas.microsoft.com/office/powerpoint/2010/main" val="984845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74923"/>
          </a:xfrm>
        </p:spPr>
        <p:txBody>
          <a:bodyPr/>
          <a:lstStyle/>
          <a:p>
            <a:r>
              <a:rPr lang="tr-TR" dirty="0"/>
              <a:t>Alüminyum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1520" y="1196752"/>
            <a:ext cx="8435280" cy="5328592"/>
          </a:xfrm>
        </p:spPr>
        <p:txBody>
          <a:bodyPr/>
          <a:lstStyle/>
          <a:p>
            <a:r>
              <a:rPr lang="tr-TR" sz="2800" dirty="0"/>
              <a:t>Başlıca </a:t>
            </a:r>
            <a:r>
              <a:rPr lang="tr-TR" sz="2800" dirty="0" err="1"/>
              <a:t>hipokampüs</a:t>
            </a:r>
            <a:r>
              <a:rPr lang="tr-TR" sz="2800" dirty="0"/>
              <a:t>, korteks ve </a:t>
            </a:r>
            <a:r>
              <a:rPr lang="tr-TR" sz="2800" dirty="0" err="1"/>
              <a:t>amigdala</a:t>
            </a:r>
            <a:r>
              <a:rPr lang="tr-TR" sz="2800" dirty="0"/>
              <a:t> bölgesinde birikerek </a:t>
            </a:r>
            <a:r>
              <a:rPr lang="tr-TR" sz="2800" dirty="0" err="1"/>
              <a:t>nörotoksik</a:t>
            </a:r>
            <a:r>
              <a:rPr lang="tr-TR" sz="2800" dirty="0"/>
              <a:t> etkisini gösterebilir, </a:t>
            </a:r>
          </a:p>
          <a:p>
            <a:r>
              <a:rPr lang="tr-TR" sz="2800" dirty="0"/>
              <a:t>Reaktif oksijen türlerinin oluşumuna ve böylece lipit </a:t>
            </a:r>
            <a:r>
              <a:rPr lang="tr-TR" sz="2800" dirty="0" err="1"/>
              <a:t>peroksidasyonla</a:t>
            </a:r>
            <a:r>
              <a:rPr lang="tr-TR" sz="2800" dirty="0"/>
              <a:t> hücresel hasara yol açabilir,</a:t>
            </a:r>
          </a:p>
          <a:p>
            <a:r>
              <a:rPr lang="tr-TR" sz="2800" dirty="0"/>
              <a:t>Ayrıca ATP-</a:t>
            </a:r>
            <a:r>
              <a:rPr lang="tr-TR" sz="2800" dirty="0" err="1"/>
              <a:t>sentazı</a:t>
            </a:r>
            <a:r>
              <a:rPr lang="tr-TR" sz="2800" dirty="0"/>
              <a:t> engelleyerek </a:t>
            </a:r>
            <a:r>
              <a:rPr lang="tr-TR" sz="2800" dirty="0" err="1"/>
              <a:t>oksidatif</a:t>
            </a:r>
            <a:r>
              <a:rPr lang="tr-TR" sz="2800" dirty="0"/>
              <a:t> </a:t>
            </a:r>
            <a:r>
              <a:rPr lang="tr-TR" sz="2800" dirty="0" err="1"/>
              <a:t>fosforilasyonu</a:t>
            </a:r>
            <a:r>
              <a:rPr lang="tr-TR" sz="2800" dirty="0"/>
              <a:t> durdurur ve böylece hücre enerji üretemez. </a:t>
            </a:r>
          </a:p>
        </p:txBody>
      </p:sp>
    </p:spTree>
    <p:extLst>
      <p:ext uri="{BB962C8B-B14F-4D97-AF65-F5344CB8AC3E}">
        <p14:creationId xmlns:p14="http://schemas.microsoft.com/office/powerpoint/2010/main" val="3143573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Alüminyum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512" y="1196752"/>
            <a:ext cx="8712968" cy="5400600"/>
          </a:xfrm>
        </p:spPr>
        <p:txBody>
          <a:bodyPr/>
          <a:lstStyle/>
          <a:p>
            <a:pPr marL="0" indent="0">
              <a:buNone/>
            </a:pPr>
            <a:r>
              <a:rPr lang="tr-TR" sz="2800" dirty="0"/>
              <a:t>Zehirliliği;</a:t>
            </a:r>
          </a:p>
          <a:p>
            <a:r>
              <a:rPr lang="tr-TR" sz="2800" dirty="0"/>
              <a:t>Akut zehirlilik nadirdir. </a:t>
            </a:r>
          </a:p>
          <a:p>
            <a:r>
              <a:rPr lang="tr-TR" sz="2800" dirty="0"/>
              <a:t>Daha çok kronik zehirliliği önemlidir.</a:t>
            </a:r>
          </a:p>
          <a:p>
            <a:r>
              <a:rPr lang="tr-TR" sz="2800" dirty="0"/>
              <a:t>Köpeklerde </a:t>
            </a:r>
            <a:r>
              <a:rPr lang="tr-TR" sz="2800" dirty="0" err="1"/>
              <a:t>dermatitis</a:t>
            </a:r>
            <a:r>
              <a:rPr lang="tr-TR" sz="2800" dirty="0"/>
              <a:t>, </a:t>
            </a:r>
            <a:r>
              <a:rPr lang="tr-TR" sz="2800" dirty="0" err="1"/>
              <a:t>koriza</a:t>
            </a:r>
            <a:r>
              <a:rPr lang="tr-TR" sz="2800" dirty="0"/>
              <a:t>, burun akıntısı, burun boşluğundaki siyah pigmentin kaybı, agresif ve saldırgan davranışlara neden olur. </a:t>
            </a:r>
          </a:p>
        </p:txBody>
      </p:sp>
    </p:spTree>
    <p:extLst>
      <p:ext uri="{BB962C8B-B14F-4D97-AF65-F5344CB8AC3E}">
        <p14:creationId xmlns:p14="http://schemas.microsoft.com/office/powerpoint/2010/main" val="1977745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46931"/>
          </a:xfrm>
        </p:spPr>
        <p:txBody>
          <a:bodyPr/>
          <a:lstStyle/>
          <a:p>
            <a:r>
              <a:rPr lang="tr-TR" dirty="0"/>
              <a:t>Element nedir?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1520" y="1196752"/>
            <a:ext cx="8435280" cy="5400600"/>
          </a:xfrm>
        </p:spPr>
        <p:txBody>
          <a:bodyPr/>
          <a:lstStyle/>
          <a:p>
            <a:r>
              <a:rPr lang="tr-TR" sz="2400" dirty="0"/>
              <a:t>Fiziksel ve kimyasal yöntemlerle daha basit maddelere ayrışması mümkün olmayan veya bireşim yoluyla elde edilemeyen saf maddelere element adı verilir.</a:t>
            </a:r>
          </a:p>
          <a:p>
            <a:r>
              <a:rPr lang="tr-TR" sz="2400" dirty="0"/>
              <a:t>Örneğin su bir element değildir. Fakat suyun elektrolizinden elde edilen H ve O</a:t>
            </a:r>
            <a:r>
              <a:rPr lang="tr-TR" sz="2400" baseline="-25000" dirty="0"/>
              <a:t>2 </a:t>
            </a:r>
            <a:r>
              <a:rPr lang="tr-TR" sz="2400" dirty="0"/>
              <a:t>birer elementtir. </a:t>
            </a:r>
          </a:p>
          <a:p>
            <a:pPr marL="0" indent="0">
              <a:buNone/>
            </a:pPr>
            <a:endParaRPr lang="tr-TR" sz="28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03" y="3588018"/>
            <a:ext cx="7953649" cy="310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926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74923"/>
          </a:xfrm>
        </p:spPr>
        <p:txBody>
          <a:bodyPr/>
          <a:lstStyle/>
          <a:p>
            <a:r>
              <a:rPr lang="tr-TR" dirty="0"/>
              <a:t>Alüminyum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1520" y="1052736"/>
            <a:ext cx="8435280" cy="5616624"/>
          </a:xfrm>
        </p:spPr>
        <p:txBody>
          <a:bodyPr/>
          <a:lstStyle/>
          <a:p>
            <a:pPr marL="0" indent="0">
              <a:buNone/>
            </a:pPr>
            <a:r>
              <a:rPr lang="tr-TR" sz="2400" dirty="0"/>
              <a:t>Zehirliliği biriktiği hedef organa bağlıdır;</a:t>
            </a:r>
          </a:p>
          <a:p>
            <a:pPr marL="0" indent="0">
              <a:buNone/>
            </a:pPr>
            <a:r>
              <a:rPr lang="tr-TR" sz="2400" dirty="0"/>
              <a:t>1. Kemik iliğinde hem sentezini etkileyerek </a:t>
            </a:r>
            <a:r>
              <a:rPr lang="tr-TR" sz="2400" u="sng" dirty="0">
                <a:solidFill>
                  <a:schemeClr val="accent4"/>
                </a:solidFill>
              </a:rPr>
              <a:t>anemiye</a:t>
            </a:r>
            <a:r>
              <a:rPr lang="en-US" sz="2400" dirty="0">
                <a:solidFill>
                  <a:schemeClr val="accent4"/>
                </a:solidFill>
              </a:rPr>
              <a:t>,</a:t>
            </a:r>
            <a:endParaRPr lang="tr-TR" sz="2400" dirty="0">
              <a:solidFill>
                <a:schemeClr val="accent4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accent4"/>
                </a:solidFill>
              </a:rPr>
              <a:t>2</a:t>
            </a:r>
            <a:r>
              <a:rPr lang="tr-TR" sz="2400" dirty="0">
                <a:solidFill>
                  <a:schemeClr val="accent4"/>
                </a:solidFill>
              </a:rPr>
              <a:t>. Kalp kasında, </a:t>
            </a:r>
            <a:r>
              <a:rPr lang="tr-TR" sz="2400" u="sng" dirty="0" err="1">
                <a:solidFill>
                  <a:schemeClr val="accent4"/>
                </a:solidFill>
              </a:rPr>
              <a:t>miyokard</a:t>
            </a:r>
            <a:r>
              <a:rPr lang="tr-TR" sz="2400" u="sng" dirty="0">
                <a:solidFill>
                  <a:schemeClr val="accent4"/>
                </a:solidFill>
              </a:rPr>
              <a:t> enfarktüsüne</a:t>
            </a:r>
            <a:r>
              <a:rPr lang="tr-TR" sz="2400" dirty="0">
                <a:solidFill>
                  <a:schemeClr val="accent4"/>
                </a:solidFill>
              </a:rPr>
              <a:t>,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4"/>
                </a:solidFill>
              </a:rPr>
              <a:t>3</a:t>
            </a:r>
            <a:r>
              <a:rPr lang="tr-TR" sz="2400" dirty="0">
                <a:solidFill>
                  <a:schemeClr val="accent4"/>
                </a:solidFill>
              </a:rPr>
              <a:t>. Beyinde </a:t>
            </a:r>
            <a:r>
              <a:rPr lang="tr-TR" sz="2400" u="sng" dirty="0">
                <a:solidFill>
                  <a:schemeClr val="accent4"/>
                </a:solidFill>
              </a:rPr>
              <a:t>nörotoksisite ve bilişsel bozukluklara</a:t>
            </a:r>
            <a:r>
              <a:rPr lang="tr-TR" sz="2400" dirty="0">
                <a:solidFill>
                  <a:schemeClr val="accent4"/>
                </a:solidFill>
              </a:rPr>
              <a:t>,  </a:t>
            </a:r>
          </a:p>
          <a:p>
            <a:pPr marL="0" indent="0">
              <a:buNone/>
            </a:pPr>
            <a:r>
              <a:rPr lang="tr-TR" sz="2400" dirty="0">
                <a:solidFill>
                  <a:schemeClr val="accent4"/>
                </a:solidFill>
              </a:rPr>
              <a:t>4. Ayrıca karaciğer ve böbreklerde fonksiyon bozukluğu ile </a:t>
            </a:r>
            <a:r>
              <a:rPr lang="tr-TR" sz="2400" dirty="0" err="1">
                <a:solidFill>
                  <a:schemeClr val="accent4"/>
                </a:solidFill>
              </a:rPr>
              <a:t>osteoartritis’e</a:t>
            </a:r>
            <a:r>
              <a:rPr lang="tr-TR" sz="2400" dirty="0">
                <a:solidFill>
                  <a:schemeClr val="accent4"/>
                </a:solidFill>
              </a:rPr>
              <a:t> neden olur. </a:t>
            </a:r>
          </a:p>
          <a:p>
            <a:r>
              <a:rPr lang="tr-TR" sz="2400" dirty="0">
                <a:solidFill>
                  <a:schemeClr val="accent4"/>
                </a:solidFill>
              </a:rPr>
              <a:t>IARC tarafından özellikle alüminyum üreten işyerlerinde çalışanlarda idrar kesesi ve akciğer kanserine neden olduğuna ilişkin belirgin kanıtlar bulunması nedeniyle Grup 1 kanserojen olarak sınıflandırılmaktadır.  </a:t>
            </a:r>
          </a:p>
        </p:txBody>
      </p:sp>
    </p:spTree>
    <p:extLst>
      <p:ext uri="{BB962C8B-B14F-4D97-AF65-F5344CB8AC3E}">
        <p14:creationId xmlns:p14="http://schemas.microsoft.com/office/powerpoint/2010/main" val="38284326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46931"/>
          </a:xfrm>
        </p:spPr>
        <p:txBody>
          <a:bodyPr/>
          <a:lstStyle/>
          <a:p>
            <a:r>
              <a:rPr lang="tr-TR" dirty="0"/>
              <a:t>Alüminyum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512" y="1124744"/>
            <a:ext cx="8507288" cy="5400600"/>
          </a:xfrm>
        </p:spPr>
        <p:txBody>
          <a:bodyPr/>
          <a:lstStyle/>
          <a:p>
            <a:r>
              <a:rPr lang="tr-TR" sz="2800" dirty="0"/>
              <a:t>Tanı laboratuvar analizlerine dayanır</a:t>
            </a:r>
          </a:p>
          <a:p>
            <a:pPr>
              <a:buNone/>
            </a:pPr>
            <a:r>
              <a:rPr lang="tr-TR" sz="2800" dirty="0"/>
              <a:t>(Doku, organ, idrar, </a:t>
            </a:r>
            <a:r>
              <a:rPr lang="tr-TR" sz="2800" dirty="0" err="1"/>
              <a:t>feces</a:t>
            </a:r>
            <a:r>
              <a:rPr lang="tr-TR" sz="2800" dirty="0"/>
              <a:t> veya kıllarda)</a:t>
            </a:r>
          </a:p>
          <a:p>
            <a:r>
              <a:rPr lang="tr-TR" sz="2800" dirty="0"/>
              <a:t>Sığır ve koyunların karaciğerindeki 6-11 </a:t>
            </a:r>
            <a:r>
              <a:rPr lang="tr-TR" sz="2800" dirty="0" err="1"/>
              <a:t>ppm</a:t>
            </a:r>
            <a:r>
              <a:rPr lang="tr-TR" sz="2800" dirty="0"/>
              <a:t>, böbreklerdeki 4-5 </a:t>
            </a:r>
            <a:r>
              <a:rPr lang="tr-TR" sz="2800" dirty="0" err="1"/>
              <a:t>ppm</a:t>
            </a:r>
            <a:r>
              <a:rPr lang="tr-TR" sz="2800" dirty="0"/>
              <a:t> </a:t>
            </a:r>
            <a:r>
              <a:rPr lang="en-US" sz="2800" dirty="0"/>
              <a:t>Al</a:t>
            </a:r>
            <a:r>
              <a:rPr lang="tr-TR" sz="2800" dirty="0"/>
              <a:t>, </a:t>
            </a:r>
          </a:p>
          <a:p>
            <a:r>
              <a:rPr lang="tr-TR" sz="2800" dirty="0"/>
              <a:t>Köpek karaciğerindeki 1.2 </a:t>
            </a:r>
            <a:r>
              <a:rPr lang="tr-TR" sz="2800" dirty="0" err="1"/>
              <a:t>ppm’den</a:t>
            </a:r>
            <a:r>
              <a:rPr lang="tr-TR" sz="2800" dirty="0"/>
              <a:t> fazla Al </a:t>
            </a:r>
            <a:r>
              <a:rPr lang="tr-TR" sz="2800" dirty="0" err="1"/>
              <a:t>toksisiteyi</a:t>
            </a:r>
            <a:r>
              <a:rPr lang="tr-TR" sz="2800" dirty="0"/>
              <a:t> gösterir </a:t>
            </a:r>
          </a:p>
          <a:p>
            <a:r>
              <a:rPr lang="tr-TR" sz="2800" dirty="0"/>
              <a:t>Sığır ve koyunların yemlerindeki 1200 </a:t>
            </a:r>
            <a:r>
              <a:rPr lang="tr-TR" sz="2800" dirty="0" err="1"/>
              <a:t>ppm</a:t>
            </a:r>
            <a:r>
              <a:rPr lang="tr-TR" sz="2800" dirty="0"/>
              <a:t> ve daha fazla Al, toksik olarak değerlendirilir. </a:t>
            </a:r>
          </a:p>
        </p:txBody>
      </p:sp>
    </p:spTree>
    <p:extLst>
      <p:ext uri="{BB962C8B-B14F-4D97-AF65-F5344CB8AC3E}">
        <p14:creationId xmlns:p14="http://schemas.microsoft.com/office/powerpoint/2010/main" val="19148082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486891"/>
          </a:xfrm>
        </p:spPr>
        <p:txBody>
          <a:bodyPr/>
          <a:lstStyle/>
          <a:p>
            <a:r>
              <a:rPr lang="tr-TR" dirty="0"/>
              <a:t>Al Zehirlenmesi</a:t>
            </a:r>
          </a:p>
        </p:txBody>
      </p:sp>
      <p:pic>
        <p:nvPicPr>
          <p:cNvPr id="4" name="Picture 2" descr="http://trialx.com/curetalk/wp-content/blogs.dir/7/files/2011/05/diseases/Heavy_Metal_Poisoning-2.gif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972538" y="1600200"/>
            <a:ext cx="3198923" cy="44561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23528" y="277813"/>
            <a:ext cx="8363272" cy="486891"/>
          </a:xfrm>
        </p:spPr>
        <p:txBody>
          <a:bodyPr/>
          <a:lstStyle/>
          <a:p>
            <a:r>
              <a:rPr lang="tr-TR" sz="3200" dirty="0"/>
              <a:t>Alüminyum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512" y="764704"/>
            <a:ext cx="8507288" cy="5877272"/>
          </a:xfrm>
        </p:spPr>
        <p:txBody>
          <a:bodyPr/>
          <a:lstStyle/>
          <a:p>
            <a:r>
              <a:rPr lang="tr-TR" sz="2000" dirty="0"/>
              <a:t>Özel tedavisi yoktur. Destekleyici ve belirtilere yönelik sağaltım yapılır. </a:t>
            </a:r>
          </a:p>
          <a:p>
            <a:r>
              <a:rPr lang="tr-TR" sz="2000" dirty="0"/>
              <a:t>Etkin kömür ve </a:t>
            </a:r>
            <a:r>
              <a:rPr lang="tr-TR" sz="2000" dirty="0" err="1"/>
              <a:t>sürgütler</a:t>
            </a:r>
            <a:r>
              <a:rPr lang="tr-TR" sz="2000" dirty="0"/>
              <a:t> verilir. </a:t>
            </a:r>
          </a:p>
          <a:p>
            <a:r>
              <a:rPr lang="tr-TR" sz="2000" dirty="0"/>
              <a:t>Al </a:t>
            </a:r>
            <a:r>
              <a:rPr lang="tr-TR" sz="2000" dirty="0" err="1"/>
              <a:t>fosfür</a:t>
            </a:r>
            <a:r>
              <a:rPr lang="tr-TR" sz="2000" dirty="0"/>
              <a:t> zehirlenmesinde, </a:t>
            </a:r>
            <a:r>
              <a:rPr lang="tr-TR" sz="2000" dirty="0" err="1"/>
              <a:t>fosfin</a:t>
            </a:r>
            <a:r>
              <a:rPr lang="tr-TR" sz="2000" dirty="0"/>
              <a:t> gazı oluşumu %5’lik sodyum bikarbonatla önlenir. </a:t>
            </a:r>
          </a:p>
          <a:p>
            <a:r>
              <a:rPr lang="tr-TR" sz="2000" dirty="0"/>
              <a:t>Ayrıca sindirim kanalında gıdalardan gelen fosfatı sindirim sisteminde kendisine bağlayarak vücut tarafından emilmesini engelleyen ve böylece kandaki fosfor düzeyini azaltan </a:t>
            </a:r>
            <a:r>
              <a:rPr lang="tr-TR" sz="2000" u="sng" dirty="0" err="1"/>
              <a:t>sevelamer</a:t>
            </a:r>
            <a:r>
              <a:rPr lang="tr-TR" sz="2000" u="sng" dirty="0"/>
              <a:t> </a:t>
            </a:r>
            <a:r>
              <a:rPr lang="tr-TR" sz="2000" dirty="0"/>
              <a:t> de antidot olarak önerilmektedir. </a:t>
            </a:r>
            <a:r>
              <a:rPr lang="tr-TR" sz="2000" dirty="0" err="1"/>
              <a:t>Sevelamer’in</a:t>
            </a:r>
            <a:r>
              <a:rPr lang="tr-TR" sz="2000" dirty="0"/>
              <a:t> mekanizması kendisinde bulunan amonyum klorür veya amonyum karbonat gruplarıyla </a:t>
            </a:r>
            <a:r>
              <a:rPr lang="tr-TR" sz="2000" dirty="0" err="1"/>
              <a:t>fosfin</a:t>
            </a:r>
            <a:r>
              <a:rPr lang="tr-TR" sz="2000" dirty="0"/>
              <a:t> gazının reaksiyona girerek zararsız bir bileşiğe dönüşmesi olarak gösterilmiştir. (Bu amaçla kullanımı geliştirme aşamasında)</a:t>
            </a:r>
          </a:p>
          <a:p>
            <a:endParaRPr lang="tr-TR" sz="2000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260C8CE-0A41-4F10-81C7-14AF52398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5080464"/>
            <a:ext cx="2714625" cy="1685925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B929C4FC-20FD-4524-92D9-CF210E5C8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5089152"/>
            <a:ext cx="1706512" cy="180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2001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558800"/>
          </a:xfrm>
        </p:spPr>
        <p:txBody>
          <a:bodyPr/>
          <a:lstStyle/>
          <a:p>
            <a:pPr eaLnBrk="1" hangingPunct="1">
              <a:defRPr/>
            </a:pPr>
            <a:r>
              <a:rPr lang="tr-TR" sz="4000" dirty="0">
                <a:solidFill>
                  <a:schemeClr val="accent4"/>
                </a:solidFill>
              </a:rPr>
              <a:t>ARSENİK</a:t>
            </a:r>
          </a:p>
        </p:txBody>
      </p:sp>
      <p:sp>
        <p:nvSpPr>
          <p:cNvPr id="257027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981075"/>
            <a:ext cx="8893175" cy="5688013"/>
          </a:xfrm>
        </p:spPr>
        <p:txBody>
          <a:bodyPr/>
          <a:lstStyle/>
          <a:p>
            <a:pPr eaLnBrk="1" hangingPunct="1">
              <a:defRPr/>
            </a:pPr>
            <a:r>
              <a:rPr lang="tr-TR" sz="2800" dirty="0"/>
              <a:t>Doğada yaygındır (</a:t>
            </a:r>
            <a:r>
              <a:rPr lang="tr-TR" sz="2800" dirty="0" err="1"/>
              <a:t>Metaloid</a:t>
            </a:r>
            <a:r>
              <a:rPr lang="tr-TR" sz="2800" dirty="0"/>
              <a:t>).</a:t>
            </a:r>
          </a:p>
          <a:p>
            <a:pPr eaLnBrk="1" hangingPunct="1">
              <a:defRPr/>
            </a:pPr>
            <a:r>
              <a:rPr lang="tr-TR" sz="2800" dirty="0"/>
              <a:t>+3 (</a:t>
            </a:r>
            <a:r>
              <a:rPr lang="tr-TR" sz="2800" dirty="0" err="1"/>
              <a:t>arsenit</a:t>
            </a:r>
            <a:r>
              <a:rPr lang="tr-TR" sz="2800" dirty="0"/>
              <a:t>) veya +5 (</a:t>
            </a:r>
            <a:r>
              <a:rPr lang="tr-TR" sz="2800" dirty="0" err="1"/>
              <a:t>arsenat</a:t>
            </a:r>
            <a:r>
              <a:rPr lang="tr-TR" sz="2800" dirty="0"/>
              <a:t>)  </a:t>
            </a:r>
            <a:r>
              <a:rPr lang="tr-TR" sz="2800" dirty="0" err="1"/>
              <a:t>değerlikli</a:t>
            </a:r>
            <a:r>
              <a:rPr lang="tr-TR" sz="2800" dirty="0"/>
              <a:t> olarak hem organik hem de inorganik şekilde bulunur.</a:t>
            </a:r>
          </a:p>
          <a:p>
            <a:pPr eaLnBrk="1" hangingPunct="1">
              <a:defRPr/>
            </a:pPr>
            <a:r>
              <a:rPr lang="tr-TR" sz="2800" dirty="0"/>
              <a:t>Doğada genellikle </a:t>
            </a:r>
            <a:r>
              <a:rPr lang="tr-TR" sz="2800" u="sng" dirty="0" err="1"/>
              <a:t>pentavalan</a:t>
            </a:r>
            <a:r>
              <a:rPr lang="tr-TR" sz="2800" dirty="0"/>
              <a:t> (+5) şeklinde bulunur ve toprak mikroorganizmaları onu </a:t>
            </a:r>
            <a:r>
              <a:rPr lang="tr-TR" sz="2800" dirty="0" err="1"/>
              <a:t>metilasyona</a:t>
            </a:r>
            <a:r>
              <a:rPr lang="tr-TR" sz="2800" dirty="0"/>
              <a:t> uğratabilir.  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9360" name="Group 2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3528313"/>
              </p:ext>
            </p:extLst>
          </p:nvPr>
        </p:nvGraphicFramePr>
        <p:xfrm>
          <a:off x="250825" y="404813"/>
          <a:ext cx="8893175" cy="6335143"/>
        </p:xfrm>
        <a:graphic>
          <a:graphicData uri="http://schemas.openxmlformats.org/drawingml/2006/table">
            <a:tbl>
              <a:tblPr/>
              <a:tblGrid>
                <a:gridCol w="1512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35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81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Kaynakları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Şekli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Kullanılması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 Unicode MS" pitchFamily="34" charset="-128"/>
                        </a:rPr>
                        <a:t>Ticari kullanımı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 Unicode MS" pitchFamily="34" charset="-128"/>
                        </a:rPr>
                        <a:t>İnorganik arsenik trioksit (+3)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 Unicode MS" pitchFamily="34" charset="-128"/>
                        </a:rPr>
                        <a:t>İnsektisit, s</a:t>
                      </a: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Palatino-Roman" charset="0"/>
                        </a:rPr>
                        <a:t>ığ</a:t>
                      </a: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 Unicode MS" pitchFamily="34" charset="-128"/>
                        </a:rPr>
                        <a:t>ır banyo sıvısı (%0.18) 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ve ürünleri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 Unicode MS" pitchFamily="34" charset="-128"/>
                        </a:rPr>
                        <a:t>İnorganik sodyum arsenit (+3)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 Unicode MS" pitchFamily="34" charset="-128"/>
                        </a:rPr>
                        <a:t>Yaprak dökücü (defoliant) (oldukça zehirli)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7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 Unicode MS" pitchFamily="34" charset="-128"/>
                        </a:rPr>
                        <a:t>İnorganik bakır asetoarsenit (+3)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 Unicode MS" pitchFamily="34" charset="-128"/>
                        </a:rPr>
                        <a:t>Paris yeşili-insektisit (zümrüt yeşili)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 Unicode MS" pitchFamily="34" charset="-128"/>
                        </a:rPr>
                        <a:t>İnorganik arsenik trioxide (+3)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 Unicode MS" pitchFamily="34" charset="-128"/>
                        </a:rPr>
                        <a:t>Döküm ocakları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 Unicode MS" pitchFamily="34" charset="-128"/>
                        </a:rPr>
                        <a:t>İnorganik sodyum arsenat (+5)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 Unicode MS" pitchFamily="34" charset="-128"/>
                        </a:rPr>
                        <a:t>Herbisit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36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 Unicode MS" pitchFamily="34" charset="-128"/>
                        </a:rPr>
                        <a:t>İnorganik kromlu bakır arsenat (+5)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 Unicode MS" pitchFamily="34" charset="-128"/>
                        </a:rPr>
                        <a:t>Ağaç prezervatifi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 Unicode MS" pitchFamily="34" charset="-128"/>
                        </a:rPr>
                        <a:t>İnorganik kurşun arsenat (+5)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 Unicode MS" pitchFamily="34" charset="-128"/>
                        </a:rPr>
                        <a:t>İnsektisit ve tıp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636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 Unicode MS" pitchFamily="34" charset="-128"/>
                        </a:rPr>
                        <a:t>Organik pentavalanlar  (+5)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 Unicode MS" pitchFamily="34" charset="-128"/>
                        </a:rPr>
                        <a:t>Monosodyum metilarsenat (MSMA) ve 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 Unicode MS" pitchFamily="34" charset="-128"/>
                        </a:rPr>
                        <a:t>disodyum metilarsenat (DSMA) (s</a:t>
                      </a: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Palatino-Roman" charset="0"/>
                        </a:rPr>
                        <a:t>ığ</a:t>
                      </a: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 Unicode MS" pitchFamily="34" charset="-128"/>
                        </a:rPr>
                        <a:t>ırlara oldukça zehirli) 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Karınca zehiri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Kurşunlu benzin</a:t>
                      </a: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70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 Unicode MS" pitchFamily="34" charset="-128"/>
                        </a:rPr>
                        <a:t>Doğal kaynakları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 Unicode MS" pitchFamily="34" charset="-128"/>
                        </a:rPr>
                        <a:t>Maden ocakları, mineraller, yanardağlar, 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 Unicode MS" pitchFamily="34" charset="-128"/>
                        </a:rPr>
                        <a:t>Yer altı suyu ve toprak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 Unicode MS" pitchFamily="34" charset="-128"/>
                        </a:rPr>
                        <a:t>Tıbbi ürünleri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 Unicode MS" pitchFamily="34" charset="-128"/>
                        </a:rPr>
                        <a:t>Potasyum arsenit (+3)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 Unicode MS" pitchFamily="34" charset="-128"/>
                        </a:rPr>
                        <a:t>Fowler çözeltisi (genel güçlendirici)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28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 Unicode MS" pitchFamily="34" charset="-128"/>
                        </a:rPr>
                        <a:t>Organik trivalan arsenik bileşikleri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 Unicode MS" pitchFamily="34" charset="-128"/>
                        </a:rPr>
                        <a:t>Tiyasetarsamide</a:t>
                      </a: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 Unicode MS" pitchFamily="34" charset="-128"/>
                        </a:rPr>
                        <a:t> –köpeklerde kalp kurdunun tedavisinde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 Unicode MS" pitchFamily="34" charset="-128"/>
                        </a:rPr>
                        <a:t>Melarsoprol</a:t>
                      </a: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 Unicode MS" pitchFamily="34" charset="-128"/>
                        </a:rPr>
                        <a:t> – trypanosomiasis (uyku hastalığı)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744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 Unicode MS" pitchFamily="34" charset="-128"/>
                        </a:rPr>
                        <a:t>Organik pentavalan arsenik bileşikleri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 Unicode MS" pitchFamily="34" charset="-128"/>
                        </a:rPr>
                        <a:t>Triparsamid</a:t>
                      </a: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 Unicode MS" pitchFamily="34" charset="-128"/>
                        </a:rPr>
                        <a:t> – frengi ve trypanosomiasis 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 Unicode MS" pitchFamily="34" charset="-128"/>
                        </a:rPr>
                        <a:t>Arsenikli yem katkıları(</a:t>
                      </a:r>
                      <a:r>
                        <a:rPr kumimoji="0" lang="tr-TR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 Unicode MS" pitchFamily="34" charset="-128"/>
                        </a:rPr>
                        <a:t>arsanilik</a:t>
                      </a: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 Unicode MS" pitchFamily="34" charset="-128"/>
                        </a:rPr>
                        <a:t> asit, </a:t>
                      </a:r>
                      <a:r>
                        <a:rPr kumimoji="0" lang="tr-TR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 Unicode MS" pitchFamily="34" charset="-128"/>
                        </a:rPr>
                        <a:t>roksarson</a:t>
                      </a: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 Unicode MS" pitchFamily="34" charset="-128"/>
                        </a:rPr>
                        <a:t>, </a:t>
                      </a:r>
                      <a:r>
                        <a:rPr kumimoji="0" lang="tr-TR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 Unicode MS" pitchFamily="34" charset="-128"/>
                        </a:rPr>
                        <a:t>karbarson</a:t>
                      </a: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 Unicode MS" pitchFamily="34" charset="-128"/>
                        </a:rPr>
                        <a:t>, </a:t>
                      </a:r>
                      <a:r>
                        <a:rPr kumimoji="0" lang="tr-TR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 Unicode MS" pitchFamily="34" charset="-128"/>
                        </a:rPr>
                        <a:t>nitarson</a:t>
                      </a: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 Unicode MS" pitchFamily="34" charset="-128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7405" name="Rectangle 236"/>
          <p:cNvSpPr>
            <a:spLocks noChangeArrowheads="1"/>
          </p:cNvSpPr>
          <p:nvPr/>
        </p:nvSpPr>
        <p:spPr bwMode="auto">
          <a:xfrm>
            <a:off x="0" y="65516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tr-TR"/>
          </a:p>
        </p:txBody>
      </p:sp>
      <p:sp>
        <p:nvSpPr>
          <p:cNvPr id="57406" name="Rectangle 240"/>
          <p:cNvSpPr>
            <a:spLocks noChangeArrowheads="1"/>
          </p:cNvSpPr>
          <p:nvPr/>
        </p:nvSpPr>
        <p:spPr bwMode="auto">
          <a:xfrm>
            <a:off x="1763713" y="0"/>
            <a:ext cx="4514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r>
              <a:rPr lang="tr-TR"/>
              <a:t>Tablo: Arseniğin kullanılması ve kaynakları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1625" y="228601"/>
            <a:ext cx="8510588" cy="968152"/>
          </a:xfrm>
        </p:spPr>
        <p:txBody>
          <a:bodyPr>
            <a:normAutofit/>
          </a:bodyPr>
          <a:lstStyle/>
          <a:p>
            <a:r>
              <a:rPr lang="tr-TR" sz="3200" b="1" dirty="0"/>
              <a:t>Hayvanlarda kullanılmış organik arsenik bileşikleri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01625" y="1412776"/>
            <a:ext cx="8734872" cy="3960440"/>
          </a:xfrm>
        </p:spPr>
        <p:txBody>
          <a:bodyPr/>
          <a:lstStyle/>
          <a:p>
            <a:r>
              <a:rPr lang="tr-TR" sz="2800" u="sng" dirty="0" err="1"/>
              <a:t>Roksarson</a:t>
            </a:r>
            <a:r>
              <a:rPr lang="tr-TR" sz="2800" u="sng" dirty="0"/>
              <a:t> </a:t>
            </a:r>
            <a:r>
              <a:rPr lang="tr-TR" sz="2800" dirty="0"/>
              <a:t>(Büyümeyi artırmak, tavuklarda </a:t>
            </a:r>
            <a:r>
              <a:rPr lang="tr-TR" sz="2800" dirty="0" err="1"/>
              <a:t>koksidiyozu</a:t>
            </a:r>
            <a:r>
              <a:rPr lang="tr-TR" sz="2800" dirty="0"/>
              <a:t> tedavi etmek ve sindirim kanalı enfeksiyonlarını önlemek) </a:t>
            </a:r>
          </a:p>
          <a:p>
            <a:r>
              <a:rPr lang="tr-TR" sz="2800" u="sng" dirty="0" err="1"/>
              <a:t>Arsanilik</a:t>
            </a:r>
            <a:r>
              <a:rPr lang="tr-TR" sz="2800" u="sng" dirty="0"/>
              <a:t> asit </a:t>
            </a:r>
            <a:r>
              <a:rPr lang="tr-TR" sz="2800" dirty="0"/>
              <a:t>(Kanatlı ve domuz yetiştiriciliğinde) </a:t>
            </a:r>
          </a:p>
          <a:p>
            <a:r>
              <a:rPr lang="tr-TR" sz="2800" u="sng" dirty="0"/>
              <a:t>Karbarson</a:t>
            </a:r>
            <a:r>
              <a:rPr lang="tr-TR" sz="2800" dirty="0"/>
              <a:t> (insan, domuz ve kanatlılarda </a:t>
            </a:r>
            <a:r>
              <a:rPr lang="tr-TR" sz="2800" dirty="0" err="1"/>
              <a:t>amebiazis</a:t>
            </a:r>
            <a:r>
              <a:rPr lang="tr-TR" sz="2800" dirty="0"/>
              <a:t> ve bağırsak kanalı enfeksiyonlarında)  </a:t>
            </a:r>
          </a:p>
          <a:p>
            <a:r>
              <a:rPr lang="tr-TR" sz="2800" u="sng" dirty="0"/>
              <a:t>Nitarson </a:t>
            </a:r>
            <a:r>
              <a:rPr lang="tr-TR" sz="2800" dirty="0"/>
              <a:t>(Hindilerde </a:t>
            </a:r>
            <a:r>
              <a:rPr lang="tr-TR" sz="2800" dirty="0" err="1"/>
              <a:t>histomoniazis</a:t>
            </a:r>
            <a:r>
              <a:rPr lang="tr-TR" sz="2800" dirty="0"/>
              <a:t>(karabaş) hastalığı ve tavuklarda yuvarlak kurtların tedavisinde) 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043752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1625" y="228601"/>
            <a:ext cx="8510588" cy="1040160"/>
          </a:xfrm>
        </p:spPr>
        <p:txBody>
          <a:bodyPr/>
          <a:lstStyle/>
          <a:p>
            <a:r>
              <a:rPr lang="tr-TR" dirty="0"/>
              <a:t>Yasaklamalar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01625" y="1124744"/>
            <a:ext cx="8540750" cy="5400600"/>
          </a:xfrm>
        </p:spPr>
        <p:txBody>
          <a:bodyPr>
            <a:normAutofit/>
          </a:bodyPr>
          <a:lstStyle/>
          <a:p>
            <a:r>
              <a:rPr lang="tr-TR" sz="3200" dirty="0"/>
              <a:t>Avrupa Birliği ülkelerinde bunların kullanımı 1998’de tamamen yasaklandı. </a:t>
            </a:r>
          </a:p>
          <a:p>
            <a:r>
              <a:rPr lang="tr-TR" sz="3200" dirty="0"/>
              <a:t>Türkiye’de ise 2006 yılından itibaren kullanımları yasaktır.</a:t>
            </a:r>
          </a:p>
          <a:p>
            <a:r>
              <a:rPr lang="tr-TR" sz="3200" dirty="0"/>
              <a:t>ABD’de </a:t>
            </a:r>
            <a:r>
              <a:rPr lang="tr-TR" sz="3200" dirty="0" err="1"/>
              <a:t>roksarson</a:t>
            </a:r>
            <a:r>
              <a:rPr lang="tr-TR" sz="3200" dirty="0"/>
              <a:t>, </a:t>
            </a:r>
            <a:r>
              <a:rPr lang="tr-TR" sz="3200" dirty="0" err="1"/>
              <a:t>arsanilik</a:t>
            </a:r>
            <a:r>
              <a:rPr lang="tr-TR" sz="3200" dirty="0"/>
              <a:t> asit ve </a:t>
            </a:r>
            <a:r>
              <a:rPr lang="tr-TR" sz="3200" dirty="0" err="1"/>
              <a:t>karbarson</a:t>
            </a:r>
            <a:r>
              <a:rPr lang="tr-TR" sz="3200" dirty="0"/>
              <a:t>  2013’te; Nitarson ise 2016’da yasaklandı.</a:t>
            </a:r>
          </a:p>
        </p:txBody>
      </p:sp>
    </p:spTree>
    <p:extLst>
      <p:ext uri="{BB962C8B-B14F-4D97-AF65-F5344CB8AC3E}">
        <p14:creationId xmlns:p14="http://schemas.microsoft.com/office/powerpoint/2010/main" val="4219423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10588" cy="679450"/>
          </a:xfrm>
        </p:spPr>
        <p:txBody>
          <a:bodyPr/>
          <a:lstStyle/>
          <a:p>
            <a:pPr eaLnBrk="1" hangingPunct="1">
              <a:defRPr/>
            </a:pPr>
            <a:r>
              <a:rPr lang="tr-TR" sz="4000" b="1"/>
              <a:t>Arsenik</a:t>
            </a:r>
          </a:p>
        </p:txBody>
      </p:sp>
      <p:sp>
        <p:nvSpPr>
          <p:cNvPr id="28979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0" y="981075"/>
            <a:ext cx="9144000" cy="5543550"/>
          </a:xfrm>
        </p:spPr>
        <p:txBody>
          <a:bodyPr/>
          <a:lstStyle/>
          <a:p>
            <a:pPr eaLnBrk="1" hangingPunct="1">
              <a:defRPr/>
            </a:pPr>
            <a:r>
              <a:rPr lang="tr-TR" sz="2800" dirty="0"/>
              <a:t>Oldukça düşük dozlarda devamlı verilmesi vücudun tolerans geliştirmesine neden olur. </a:t>
            </a:r>
          </a:p>
          <a:p>
            <a:pPr eaLnBrk="1" hangingPunct="1">
              <a:defRPr/>
            </a:pPr>
            <a:r>
              <a:rPr lang="tr-TR" sz="2800" dirty="0"/>
              <a:t>Arsenik bileşiklerine duyarlılık açısından türler arasında fark vardır; en duyarlı tür </a:t>
            </a:r>
            <a:r>
              <a:rPr lang="tr-TR" sz="2800" u="sng" dirty="0">
                <a:solidFill>
                  <a:schemeClr val="tx2"/>
                </a:solidFill>
              </a:rPr>
              <a:t>insan </a:t>
            </a:r>
            <a:r>
              <a:rPr lang="tr-TR" sz="2800" dirty="0"/>
              <a:t>ve bunu sırayla </a:t>
            </a:r>
            <a:r>
              <a:rPr lang="tr-TR" sz="2800" dirty="0">
                <a:solidFill>
                  <a:schemeClr val="tx2"/>
                </a:solidFill>
              </a:rPr>
              <a:t>köpek, sıçan ve fareler takip eder. </a:t>
            </a:r>
          </a:p>
          <a:p>
            <a:pPr eaLnBrk="1" hangingPunct="1">
              <a:defRPr/>
            </a:pPr>
            <a:endParaRPr lang="tr-TR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74700"/>
          </a:xfrm>
        </p:spPr>
        <p:txBody>
          <a:bodyPr/>
          <a:lstStyle/>
          <a:p>
            <a:pPr eaLnBrk="1" hangingPunct="1">
              <a:defRPr/>
            </a:pPr>
            <a:r>
              <a:rPr lang="tr-TR" sz="3200" dirty="0"/>
              <a:t>Arsenik</a:t>
            </a:r>
          </a:p>
        </p:txBody>
      </p:sp>
      <p:sp>
        <p:nvSpPr>
          <p:cNvPr id="296963" name="Rectangle 3"/>
          <p:cNvSpPr>
            <a:spLocks noGrp="1" noChangeArrowheads="1"/>
          </p:cNvSpPr>
          <p:nvPr>
            <p:ph idx="1"/>
          </p:nvPr>
        </p:nvSpPr>
        <p:spPr>
          <a:xfrm>
            <a:off x="179513" y="980727"/>
            <a:ext cx="9015734" cy="5599459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tr-TR" u="sng" dirty="0"/>
              <a:t>Zehirliliği</a:t>
            </a:r>
          </a:p>
          <a:p>
            <a:pPr eaLnBrk="1" hangingPunct="1">
              <a:defRPr/>
            </a:pPr>
            <a:r>
              <a:rPr lang="tr-TR" dirty="0"/>
              <a:t>İnorganik arsenik bileşikleri organik arsenik bileşiklerinden 4-10 kez daha zehirlidir. En zehirlisinden aza doğru zehirlilik sıralaması;  </a:t>
            </a:r>
          </a:p>
          <a:p>
            <a:pPr eaLnBrk="1" hangingPunct="1">
              <a:defRPr/>
            </a:pPr>
            <a:r>
              <a:rPr lang="tr-TR" dirty="0"/>
              <a:t>İnorganik As</a:t>
            </a:r>
            <a:r>
              <a:rPr lang="tr-TR" baseline="30000" dirty="0"/>
              <a:t>+3</a:t>
            </a:r>
            <a:r>
              <a:rPr lang="tr-TR" dirty="0"/>
              <a:t> (</a:t>
            </a:r>
            <a:r>
              <a:rPr lang="tr-TR" dirty="0" err="1"/>
              <a:t>arsenit</a:t>
            </a:r>
            <a:r>
              <a:rPr lang="tr-TR" dirty="0"/>
              <a:t>)&gt; inorganik As</a:t>
            </a:r>
            <a:r>
              <a:rPr lang="tr-TR" baseline="30000" dirty="0"/>
              <a:t>+5</a:t>
            </a:r>
            <a:r>
              <a:rPr lang="tr-TR" dirty="0"/>
              <a:t> (</a:t>
            </a:r>
            <a:r>
              <a:rPr lang="tr-TR" dirty="0" err="1"/>
              <a:t>arsenat</a:t>
            </a:r>
            <a:r>
              <a:rPr lang="tr-TR" dirty="0"/>
              <a:t>)&gt; organik </a:t>
            </a:r>
            <a:r>
              <a:rPr lang="pt-BR" dirty="0"/>
              <a:t>As</a:t>
            </a:r>
            <a:r>
              <a:rPr lang="tr-TR" baseline="30000" dirty="0"/>
              <a:t>+3</a:t>
            </a:r>
            <a:r>
              <a:rPr lang="tr-TR" dirty="0"/>
              <a:t> &gt; organik As</a:t>
            </a:r>
            <a:r>
              <a:rPr lang="tr-TR" baseline="30000" dirty="0"/>
              <a:t>+5</a:t>
            </a:r>
            <a:endParaRPr lang="tr-TR" dirty="0"/>
          </a:p>
          <a:p>
            <a:pPr eaLnBrk="1" hangingPunct="1">
              <a:defRPr/>
            </a:pPr>
            <a:r>
              <a:rPr lang="tr-TR" dirty="0">
                <a:solidFill>
                  <a:srgbClr val="002060"/>
                </a:solidFill>
              </a:rPr>
              <a:t>Öteki metallerde tersi olarak organik bileşikler daha zehirlidir. </a:t>
            </a:r>
          </a:p>
        </p:txBody>
      </p:sp>
    </p:spTree>
    <p:extLst>
      <p:ext uri="{BB962C8B-B14F-4D97-AF65-F5344CB8AC3E}">
        <p14:creationId xmlns:p14="http://schemas.microsoft.com/office/powerpoint/2010/main" val="3920573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2915"/>
          </a:xfrm>
        </p:spPr>
        <p:txBody>
          <a:bodyPr/>
          <a:lstStyle/>
          <a:p>
            <a:r>
              <a:rPr lang="tr-TR" dirty="0"/>
              <a:t>Elementlerin özellikleri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1520" y="1124744"/>
            <a:ext cx="8640960" cy="5472608"/>
          </a:xfrm>
        </p:spPr>
        <p:txBody>
          <a:bodyPr/>
          <a:lstStyle/>
          <a:p>
            <a:r>
              <a:rPr lang="tr-TR" sz="2400" dirty="0">
                <a:effectLst/>
              </a:rPr>
              <a:t>Bilinen element sayısı 118 (1-Hidrojen-H’den 118-oganeson-Og veya </a:t>
            </a:r>
            <a:r>
              <a:rPr lang="tr-TR" sz="2400" dirty="0" err="1">
                <a:effectLst/>
              </a:rPr>
              <a:t>Uue’a</a:t>
            </a:r>
            <a:r>
              <a:rPr lang="tr-TR" sz="2400" dirty="0">
                <a:effectLst/>
              </a:rPr>
              <a:t>) (IUPAC- 2016)</a:t>
            </a:r>
          </a:p>
          <a:p>
            <a:r>
              <a:rPr lang="tr-TR" sz="2400" dirty="0">
                <a:effectLst/>
              </a:rPr>
              <a:t>Doğada mevcut olan element sayısı 98’dir. Diğerleri nükleer reaktörlerde veya laboratuvarlarda sentetik olarak üretilmektedir.  </a:t>
            </a:r>
          </a:p>
          <a:p>
            <a:r>
              <a:rPr lang="tr-TR" sz="2400" dirty="0">
                <a:effectLst/>
              </a:rPr>
              <a:t>Doğada olan elementlerin 30 tanesi serbest haldedir. Bunlar aktif olmayan, yani normal şartlarda reaksiyon verme yetenekleri çok az olan maddelerdir. Platin, altın, gümüş, bakır, moleküler azot vs. bunlara örnektir. </a:t>
            </a:r>
          </a:p>
          <a:p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8276444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44659F5-772E-49D6-8E79-EEF009E47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805532"/>
          </a:xfrm>
        </p:spPr>
        <p:txBody>
          <a:bodyPr/>
          <a:lstStyle/>
          <a:p>
            <a:r>
              <a:rPr lang="tr-TR" sz="3600" dirty="0"/>
              <a:t>İnorganik Arsenik Zehirlenmesi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54CDC85-9C06-465B-B265-50E0548BB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340768"/>
            <a:ext cx="8363272" cy="4790157"/>
          </a:xfrm>
        </p:spPr>
        <p:txBody>
          <a:bodyPr/>
          <a:lstStyle/>
          <a:p>
            <a:r>
              <a:rPr lang="tr-TR" dirty="0"/>
              <a:t>Yeraltı suyu, </a:t>
            </a:r>
            <a:r>
              <a:rPr lang="tr-TR" dirty="0" err="1"/>
              <a:t>arsenit</a:t>
            </a:r>
            <a:r>
              <a:rPr lang="tr-TR" dirty="0"/>
              <a:t> veya </a:t>
            </a:r>
            <a:r>
              <a:rPr lang="tr-TR" dirty="0" err="1"/>
              <a:t>arsenat</a:t>
            </a:r>
            <a:r>
              <a:rPr lang="tr-TR" dirty="0"/>
              <a:t> formunda inorganik arsenik içerebilir. </a:t>
            </a:r>
          </a:p>
          <a:p>
            <a:r>
              <a:rPr lang="tr-TR" dirty="0"/>
              <a:t>Çoğu türde sodyum </a:t>
            </a:r>
            <a:r>
              <a:rPr lang="tr-TR" dirty="0" err="1"/>
              <a:t>arsenitin</a:t>
            </a:r>
            <a:r>
              <a:rPr lang="tr-TR" dirty="0"/>
              <a:t> öldürücü oral dozu 1-25 mg/kg'dır.</a:t>
            </a:r>
          </a:p>
        </p:txBody>
      </p:sp>
    </p:spTree>
    <p:extLst>
      <p:ext uri="{BB962C8B-B14F-4D97-AF65-F5344CB8AC3E}">
        <p14:creationId xmlns:p14="http://schemas.microsoft.com/office/powerpoint/2010/main" val="12507943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74638"/>
            <a:ext cx="8291512" cy="706437"/>
          </a:xfrm>
        </p:spPr>
        <p:txBody>
          <a:bodyPr/>
          <a:lstStyle/>
          <a:p>
            <a:pPr eaLnBrk="1" hangingPunct="1">
              <a:defRPr/>
            </a:pPr>
            <a:r>
              <a:rPr lang="tr-TR" sz="3200" b="1" dirty="0"/>
              <a:t>İnorganik Arsenikler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052513"/>
            <a:ext cx="8640762" cy="55451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tr-TR" sz="2600" dirty="0"/>
              <a:t>Solunum ve deri yoluyla (kısmen) ve oral yoldan  vücuda girerler.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tr-TR" sz="2600" dirty="0"/>
              <a:t>Emildikten sonra eritrositlere bağlanırlar.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tr-TR" sz="2600" dirty="0"/>
              <a:t>Önce karaciğerde </a:t>
            </a:r>
            <a:r>
              <a:rPr lang="tr-TR" sz="2600" dirty="0" err="1"/>
              <a:t>metabolize</a:t>
            </a:r>
            <a:r>
              <a:rPr lang="tr-TR" sz="2600" dirty="0"/>
              <a:t> olur, sonra dağılır.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tr-TR" sz="2600" dirty="0"/>
              <a:t>Kalp, karaciğer, böbrek ve akciğerlerde yüksek miktarlarda birikir.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tr-TR" sz="26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tr-TR" sz="2600" dirty="0"/>
              <a:t>Düşük dozda sürekli verildiğinde kemik, deri ve saç, toynak ve tırnak gibi </a:t>
            </a:r>
            <a:r>
              <a:rPr lang="tr-TR" sz="2600" dirty="0" err="1"/>
              <a:t>keratinli</a:t>
            </a:r>
            <a:r>
              <a:rPr lang="tr-TR" sz="2600" dirty="0"/>
              <a:t> yapılarda birikir.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tr-TR" sz="26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tr-TR" sz="2600" dirty="0"/>
              <a:t>Emilen arseniğin çoğu idrarla inorganik arsenik veya </a:t>
            </a:r>
            <a:r>
              <a:rPr lang="tr-TR" sz="2600" dirty="0" err="1"/>
              <a:t>metillenmiş</a:t>
            </a:r>
            <a:r>
              <a:rPr lang="tr-TR" sz="2600" dirty="0"/>
              <a:t> formda atılır.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34950"/>
            <a:ext cx="8362950" cy="706437"/>
          </a:xfrm>
        </p:spPr>
        <p:txBody>
          <a:bodyPr/>
          <a:lstStyle/>
          <a:p>
            <a:pPr eaLnBrk="1" hangingPunct="1">
              <a:defRPr/>
            </a:pPr>
            <a:r>
              <a:rPr lang="tr-TR" sz="4000" b="0" dirty="0"/>
              <a:t>İnorganik Arsenik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941387"/>
            <a:ext cx="8964488" cy="56562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tr-TR" sz="2400" b="1" dirty="0"/>
              <a:t>Etki şekli</a:t>
            </a:r>
            <a:endParaRPr lang="tr-TR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tr-TR" sz="2400" dirty="0" err="1"/>
              <a:t>Arsenitler</a:t>
            </a:r>
            <a:r>
              <a:rPr lang="tr-TR" sz="2400" dirty="0"/>
              <a:t> (+3) 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tr-TR" sz="2400" dirty="0"/>
              <a:t>Yüksek </a:t>
            </a:r>
            <a:r>
              <a:rPr lang="tr-TR" sz="2400" u="sng" dirty="0" err="1"/>
              <a:t>oksidatif</a:t>
            </a:r>
            <a:r>
              <a:rPr lang="tr-TR" sz="2400" u="sng" dirty="0"/>
              <a:t> enerjiye ihtiyaç duyan, etkin olarak bölünen hücreler</a:t>
            </a:r>
            <a:r>
              <a:rPr lang="tr-TR" sz="2400" dirty="0"/>
              <a:t> oldukça duyarlıdır. 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tr-TR" sz="2400" dirty="0"/>
              <a:t>Proteinlerin </a:t>
            </a:r>
            <a:r>
              <a:rPr lang="tr-TR" sz="2400" u="sng" dirty="0" err="1"/>
              <a:t>sülfidrilli</a:t>
            </a:r>
            <a:r>
              <a:rPr lang="tr-TR" sz="2400" u="sng" dirty="0"/>
              <a:t> gruplarıyla (-SH) reaksiyona girerler ve enzimlerin etkin gruplarını </a:t>
            </a:r>
            <a:r>
              <a:rPr lang="tr-TR" sz="2400" dirty="0"/>
              <a:t>bloke ederler. 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tr-TR" sz="2400" dirty="0" err="1"/>
              <a:t>Ditiyol</a:t>
            </a:r>
            <a:r>
              <a:rPr lang="tr-TR" sz="2400" dirty="0"/>
              <a:t> grupları içeren ve </a:t>
            </a:r>
            <a:r>
              <a:rPr lang="tr-TR" sz="2400" dirty="0" err="1"/>
              <a:t>piruvatın</a:t>
            </a:r>
            <a:r>
              <a:rPr lang="tr-TR" sz="2400" dirty="0"/>
              <a:t> yükseltgenmesinde rol oynayan </a:t>
            </a:r>
            <a:r>
              <a:rPr lang="tr-TR" sz="2400" u="sng" dirty="0"/>
              <a:t>alfa-</a:t>
            </a:r>
            <a:r>
              <a:rPr lang="tr-TR" sz="2400" u="sng" dirty="0" err="1"/>
              <a:t>keto</a:t>
            </a:r>
            <a:r>
              <a:rPr lang="tr-TR" sz="2400" u="sng" dirty="0"/>
              <a:t> </a:t>
            </a:r>
            <a:r>
              <a:rPr lang="tr-TR" sz="2400" u="sng" dirty="0" err="1"/>
              <a:t>oksidazları</a:t>
            </a:r>
            <a:r>
              <a:rPr lang="tr-TR" sz="2400" u="sng" dirty="0"/>
              <a:t> </a:t>
            </a:r>
            <a:r>
              <a:rPr lang="tr-TR" sz="2400" dirty="0"/>
              <a:t>engellerler. 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tr-TR" sz="2400" dirty="0" err="1"/>
              <a:t>Piruvik</a:t>
            </a:r>
            <a:r>
              <a:rPr lang="tr-TR" sz="2400" dirty="0"/>
              <a:t> asit </a:t>
            </a:r>
            <a:r>
              <a:rPr lang="tr-TR" sz="2400" dirty="0" err="1"/>
              <a:t>oksidaz</a:t>
            </a:r>
            <a:r>
              <a:rPr lang="tr-TR" sz="2400" dirty="0"/>
              <a:t> ve alfa-</a:t>
            </a:r>
            <a:r>
              <a:rPr lang="tr-TR" sz="2400" dirty="0" err="1"/>
              <a:t>oksiglutarik</a:t>
            </a:r>
            <a:r>
              <a:rPr lang="tr-TR" sz="2400" dirty="0"/>
              <a:t> asit </a:t>
            </a:r>
            <a:r>
              <a:rPr lang="tr-TR" sz="2400" dirty="0" err="1"/>
              <a:t>oksidaz’ın</a:t>
            </a:r>
            <a:r>
              <a:rPr lang="tr-TR" sz="2400" dirty="0"/>
              <a:t> önemli bir yardımcı enzimi olan </a:t>
            </a:r>
            <a:r>
              <a:rPr lang="tr-TR" sz="2400" u="sng" dirty="0" err="1"/>
              <a:t>lipoik</a:t>
            </a:r>
            <a:r>
              <a:rPr lang="tr-TR" sz="2400" u="sng" dirty="0"/>
              <a:t> asit </a:t>
            </a:r>
            <a:r>
              <a:rPr lang="tr-TR" sz="2400" dirty="0"/>
              <a:t>‘i engellerler. </a:t>
            </a:r>
            <a:r>
              <a:rPr lang="tr-TR" sz="2400" i="1" dirty="0"/>
              <a:t>(Bunlar </a:t>
            </a:r>
            <a:r>
              <a:rPr lang="tr-TR" sz="2400" i="1" dirty="0" err="1"/>
              <a:t>trikarboksilik</a:t>
            </a:r>
            <a:r>
              <a:rPr lang="tr-TR" sz="2400" i="1" dirty="0"/>
              <a:t> asit </a:t>
            </a:r>
            <a:r>
              <a:rPr lang="tr-TR" sz="2400" i="1" dirty="0" err="1"/>
              <a:t>siklusunda</a:t>
            </a:r>
            <a:r>
              <a:rPr lang="tr-TR" sz="2400" i="1" dirty="0"/>
              <a:t> önemli bir rol oynar.)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tr-TR" sz="2400" u="sng" dirty="0"/>
              <a:t>Damar genişlemesine </a:t>
            </a:r>
            <a:r>
              <a:rPr lang="tr-TR" sz="2400" dirty="0"/>
              <a:t>ve </a:t>
            </a:r>
            <a:r>
              <a:rPr lang="tr-TR" sz="2400" u="sng" dirty="0" err="1"/>
              <a:t>kapiller</a:t>
            </a:r>
            <a:r>
              <a:rPr lang="tr-TR" sz="2400" u="sng" dirty="0"/>
              <a:t> damar hasarına </a:t>
            </a:r>
            <a:r>
              <a:rPr lang="tr-TR" sz="2400" dirty="0"/>
              <a:t>neden olurlar. Böylece arsenik </a:t>
            </a:r>
            <a:r>
              <a:rPr lang="tr-TR" sz="2400" u="sng" dirty="0"/>
              <a:t>damar </a:t>
            </a:r>
            <a:r>
              <a:rPr lang="tr-TR" sz="2400" u="sng" dirty="0" err="1"/>
              <a:t>zehiri</a:t>
            </a:r>
            <a:r>
              <a:rPr lang="tr-TR" sz="2400" u="sng" dirty="0"/>
              <a:t> </a:t>
            </a:r>
            <a:r>
              <a:rPr lang="tr-TR" sz="2400" dirty="0"/>
              <a:t>olarak adlandırılır.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558899"/>
          </a:xfrm>
        </p:spPr>
        <p:txBody>
          <a:bodyPr/>
          <a:lstStyle/>
          <a:p>
            <a:pPr eaLnBrk="1" hangingPunct="1">
              <a:defRPr/>
            </a:pPr>
            <a:r>
              <a:rPr lang="tr-TR" sz="4000" b="0" dirty="0"/>
              <a:t>İnorganik Arsenik</a:t>
            </a:r>
          </a:p>
        </p:txBody>
      </p:sp>
      <p:sp>
        <p:nvSpPr>
          <p:cNvPr id="295939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908721"/>
            <a:ext cx="8784976" cy="5671466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tr-TR" sz="2400" dirty="0"/>
              <a:t>İnorganik </a:t>
            </a:r>
            <a:r>
              <a:rPr lang="tr-TR" sz="2400" dirty="0" err="1"/>
              <a:t>arsenatlar</a:t>
            </a:r>
            <a:r>
              <a:rPr lang="tr-TR" sz="2400" dirty="0"/>
              <a:t> (+5) biraz farklıdır. 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tr-TR" sz="2400" dirty="0" err="1"/>
              <a:t>Metabolik</a:t>
            </a:r>
            <a:r>
              <a:rPr lang="tr-TR" sz="2400" dirty="0"/>
              <a:t> yolaklarda görev alan </a:t>
            </a:r>
            <a:r>
              <a:rPr lang="tr-TR" sz="2400" u="sng" dirty="0"/>
              <a:t>fosfat grubuyla </a:t>
            </a:r>
            <a:r>
              <a:rPr lang="tr-TR" sz="2400" dirty="0"/>
              <a:t>yer değiştirirler; </a:t>
            </a:r>
            <a:r>
              <a:rPr lang="tr-TR" sz="2400" u="sng" dirty="0"/>
              <a:t>glikozla </a:t>
            </a:r>
            <a:r>
              <a:rPr lang="tr-TR" sz="2400" dirty="0"/>
              <a:t>tepkimeye girdiklerinde yer değiştirme başlar ve 6-fosfoglukonat’ın yerine 6-arsenoglukonat, glikoz-6-fosfat yerine de glikoz-6-arsenat şekillenir. 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tr-TR" sz="2400" dirty="0" err="1"/>
              <a:t>Glikoliz</a:t>
            </a:r>
            <a:r>
              <a:rPr lang="tr-TR" sz="2400" dirty="0"/>
              <a:t> sırasında glikoz-6-arsenat, glikoz-6-fosfat </a:t>
            </a:r>
            <a:r>
              <a:rPr lang="tr-TR" sz="2400" dirty="0" err="1"/>
              <a:t>dehidrojenazın</a:t>
            </a:r>
            <a:r>
              <a:rPr lang="tr-TR" sz="2400" dirty="0"/>
              <a:t> </a:t>
            </a:r>
            <a:r>
              <a:rPr lang="tr-TR" sz="2400" dirty="0" err="1"/>
              <a:t>substratı</a:t>
            </a:r>
            <a:r>
              <a:rPr lang="tr-TR" sz="2400" dirty="0"/>
              <a:t> olacağından </a:t>
            </a:r>
            <a:r>
              <a:rPr lang="tr-TR" sz="2400" u="sng" dirty="0" err="1"/>
              <a:t>hekzokinaz</a:t>
            </a:r>
            <a:r>
              <a:rPr lang="tr-TR" sz="2400" u="sng" dirty="0"/>
              <a:t> </a:t>
            </a:r>
            <a:r>
              <a:rPr lang="tr-TR" sz="2400" dirty="0"/>
              <a:t>engellenir.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tr-TR" sz="2400" dirty="0"/>
              <a:t>d-gliseraldehid-3-fosfat ile reaksiyona girerek </a:t>
            </a:r>
            <a:r>
              <a:rPr lang="tr-TR" sz="2400" u="sng" dirty="0"/>
              <a:t>kararsız anhidritlerin oluşumuna </a:t>
            </a:r>
            <a:r>
              <a:rPr lang="tr-TR" sz="2400" dirty="0"/>
              <a:t>ve böylece ATP üretiminde azalmaya neden olurlar. 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tr-TR" sz="2400" dirty="0"/>
              <a:t>Mitokondride </a:t>
            </a:r>
            <a:r>
              <a:rPr lang="tr-TR" sz="2400" u="sng" dirty="0" err="1"/>
              <a:t>ADP’ye</a:t>
            </a:r>
            <a:r>
              <a:rPr lang="tr-TR" sz="2400" u="sng" dirty="0"/>
              <a:t> bağlanarak ATP sentezini </a:t>
            </a:r>
            <a:r>
              <a:rPr lang="tr-TR" sz="2400" dirty="0"/>
              <a:t>de bozar ve sonuçta </a:t>
            </a:r>
            <a:r>
              <a:rPr lang="tr-TR" sz="2400" dirty="0" err="1"/>
              <a:t>ATP'nin</a:t>
            </a:r>
            <a:r>
              <a:rPr lang="tr-TR" sz="2400" dirty="0"/>
              <a:t> salınımının azalmasına neden olan kararsız bileşiklerin oluşumuna neden olurlar.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sz="3200" b="1" dirty="0"/>
              <a:t>İnorganik Arsenik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600200"/>
            <a:ext cx="8507412" cy="499745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tr-TR" b="1"/>
              <a:t>Klinik belirti ve lezyonlar</a:t>
            </a:r>
            <a:endParaRPr lang="tr-TR"/>
          </a:p>
          <a:p>
            <a:pPr eaLnBrk="1" hangingPunct="1">
              <a:buFont typeface="Wingdings" pitchFamily="2" charset="2"/>
              <a:buNone/>
              <a:defRPr/>
            </a:pPr>
            <a:r>
              <a:rPr lang="tr-TR"/>
              <a:t>Perakut, akut, subakut ve kronik zehirlenme görülür. </a:t>
            </a:r>
          </a:p>
          <a:p>
            <a:pPr eaLnBrk="1" hangingPunct="1">
              <a:defRPr/>
            </a:pPr>
            <a:r>
              <a:rPr lang="tr-TR"/>
              <a:t>Perakut zehirlenmelerde hiçbir belirti görülmeyebilir ve hayvan genellikle birkaç dakika ile birkaç saatte ölür.  </a:t>
            </a:r>
          </a:p>
        </p:txBody>
      </p:sp>
    </p:spTree>
    <p:extLst>
      <p:ext uri="{BB962C8B-B14F-4D97-AF65-F5344CB8AC3E}">
        <p14:creationId xmlns:p14="http://schemas.microsoft.com/office/powerpoint/2010/main" val="12655401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b="1" dirty="0"/>
              <a:t>İnorganik Arsenik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268760"/>
            <a:ext cx="8748464" cy="540032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tr-TR" sz="2600" dirty="0"/>
              <a:t>Akut olaylarda aşağıdaki belirtiler dikkat çeker. </a:t>
            </a:r>
          </a:p>
          <a:p>
            <a:pPr lvl="1" eaLnBrk="1" hangingPunct="1">
              <a:lnSpc>
                <a:spcPct val="90000"/>
              </a:lnSpc>
            </a:pPr>
            <a:r>
              <a:rPr lang="tr-TR" sz="2600" b="1" u="sng" dirty="0"/>
              <a:t>Şiddetli sancı. </a:t>
            </a:r>
          </a:p>
          <a:p>
            <a:pPr lvl="1" eaLnBrk="1" hangingPunct="1">
              <a:lnSpc>
                <a:spcPct val="90000"/>
              </a:lnSpc>
            </a:pPr>
            <a:r>
              <a:rPr lang="tr-TR" sz="2600" dirty="0"/>
              <a:t>Tükürük salgısı artışı. </a:t>
            </a:r>
          </a:p>
          <a:p>
            <a:pPr lvl="1" eaLnBrk="1" hangingPunct="1">
              <a:lnSpc>
                <a:spcPct val="90000"/>
              </a:lnSpc>
            </a:pPr>
            <a:r>
              <a:rPr lang="tr-TR" sz="2600" dirty="0"/>
              <a:t>Kusma. </a:t>
            </a:r>
          </a:p>
          <a:p>
            <a:pPr lvl="1" eaLnBrk="1" hangingPunct="1">
              <a:lnSpc>
                <a:spcPct val="90000"/>
              </a:lnSpc>
            </a:pPr>
            <a:r>
              <a:rPr lang="tr-TR" sz="2600" dirty="0"/>
              <a:t>Susama. </a:t>
            </a:r>
          </a:p>
          <a:p>
            <a:pPr lvl="1" eaLnBrk="1" hangingPunct="1">
              <a:lnSpc>
                <a:spcPct val="90000"/>
              </a:lnSpc>
            </a:pPr>
            <a:r>
              <a:rPr lang="tr-TR" sz="2600" b="1" u="sng" dirty="0"/>
              <a:t>Bazen kanlı olabilen sürgün</a:t>
            </a:r>
            <a:r>
              <a:rPr lang="tr-TR" sz="2600" u="sng" dirty="0"/>
              <a:t>. </a:t>
            </a:r>
          </a:p>
          <a:p>
            <a:pPr lvl="1" eaLnBrk="1" hangingPunct="1">
              <a:lnSpc>
                <a:spcPct val="90000"/>
              </a:lnSpc>
            </a:pPr>
            <a:r>
              <a:rPr lang="tr-TR" sz="2600" dirty="0"/>
              <a:t>Nabız sayısında artış ve zayıflama. </a:t>
            </a:r>
          </a:p>
          <a:p>
            <a:pPr lvl="1" eaLnBrk="1" hangingPunct="1">
              <a:lnSpc>
                <a:spcPct val="90000"/>
              </a:lnSpc>
            </a:pPr>
            <a:r>
              <a:rPr lang="tr-TR" sz="2600" dirty="0"/>
              <a:t>Bacaklarda felç. </a:t>
            </a:r>
          </a:p>
          <a:p>
            <a:pPr lvl="1" eaLnBrk="1" hangingPunct="1">
              <a:lnSpc>
                <a:spcPct val="90000"/>
              </a:lnSpc>
            </a:pPr>
            <a:r>
              <a:rPr lang="tr-TR" sz="2600" dirty="0"/>
              <a:t>Yere uzanma. </a:t>
            </a:r>
          </a:p>
          <a:p>
            <a:pPr lvl="1" eaLnBrk="1" hangingPunct="1">
              <a:lnSpc>
                <a:spcPct val="90000"/>
              </a:lnSpc>
            </a:pPr>
            <a:r>
              <a:rPr lang="tr-TR" sz="2600" b="1" u="sng" dirty="0"/>
              <a:t>İlk 1-3 gün içinde ölüm görülür</a:t>
            </a:r>
            <a:r>
              <a:rPr lang="tr-TR" sz="2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87508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b="0" dirty="0"/>
              <a:t>İnorganik Arsenik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600200"/>
            <a:ext cx="8964612" cy="5068888"/>
          </a:xfrm>
        </p:spPr>
        <p:txBody>
          <a:bodyPr/>
          <a:lstStyle/>
          <a:p>
            <a:pPr lvl="2" eaLnBrk="1" hangingPunct="1">
              <a:defRPr/>
            </a:pPr>
            <a:r>
              <a:rPr lang="tr-TR" dirty="0" err="1"/>
              <a:t>Subakut</a:t>
            </a:r>
            <a:r>
              <a:rPr lang="tr-TR" dirty="0"/>
              <a:t> zehirlenmelerde hayvanlar birkaç gün yaşayabilir; başlıca belirtiler şöyledir.  </a:t>
            </a:r>
          </a:p>
          <a:p>
            <a:pPr lvl="3" eaLnBrk="1" hangingPunct="1">
              <a:defRPr/>
            </a:pPr>
            <a:r>
              <a:rPr lang="tr-TR" sz="2400" b="1" dirty="0">
                <a:solidFill>
                  <a:srgbClr val="002060"/>
                </a:solidFill>
              </a:rPr>
              <a:t>Sancı. </a:t>
            </a:r>
          </a:p>
          <a:p>
            <a:pPr lvl="3" eaLnBrk="1" hangingPunct="1">
              <a:defRPr/>
            </a:pPr>
            <a:r>
              <a:rPr lang="tr-TR" sz="2400" b="1" dirty="0">
                <a:solidFill>
                  <a:srgbClr val="002060"/>
                </a:solidFill>
              </a:rPr>
              <a:t>Kanlı sürgün ve dışkıda mukoza parçalarının bulunması. </a:t>
            </a:r>
          </a:p>
          <a:p>
            <a:pPr lvl="3" eaLnBrk="1" hangingPunct="1">
              <a:defRPr/>
            </a:pPr>
            <a:r>
              <a:rPr lang="tr-TR" sz="2400" dirty="0"/>
              <a:t>İdrar çıkarılmasında önce artış sonra azalma.</a:t>
            </a:r>
          </a:p>
          <a:p>
            <a:pPr lvl="3" eaLnBrk="1" hangingPunct="1">
              <a:defRPr/>
            </a:pPr>
            <a:r>
              <a:rPr lang="tr-TR" sz="2400" dirty="0"/>
              <a:t>Susama.</a:t>
            </a:r>
          </a:p>
          <a:p>
            <a:pPr lvl="3" eaLnBrk="1" hangingPunct="1">
              <a:defRPr/>
            </a:pPr>
            <a:r>
              <a:rPr lang="tr-TR" sz="2400" dirty="0"/>
              <a:t>Bacaklarda kısmi felç ve soğukluk.</a:t>
            </a:r>
          </a:p>
          <a:p>
            <a:pPr lvl="3" eaLnBrk="1" hangingPunct="1">
              <a:defRPr/>
            </a:pPr>
            <a:r>
              <a:rPr lang="tr-TR" sz="2400" dirty="0"/>
              <a:t>İdrarda kan bulunması.  </a:t>
            </a:r>
          </a:p>
          <a:p>
            <a:pPr lvl="3" eaLnBrk="1" hangingPunct="1">
              <a:defRPr/>
            </a:pPr>
            <a:r>
              <a:rPr lang="tr-TR" sz="2400" dirty="0"/>
              <a:t>Ara sıra çırpınmalar. </a:t>
            </a:r>
          </a:p>
        </p:txBody>
      </p:sp>
    </p:spTree>
    <p:extLst>
      <p:ext uri="{BB962C8B-B14F-4D97-AF65-F5344CB8AC3E}">
        <p14:creationId xmlns:p14="http://schemas.microsoft.com/office/powerpoint/2010/main" val="26724036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1625"/>
            <a:ext cx="5974432" cy="607095"/>
          </a:xfrm>
        </p:spPr>
        <p:txBody>
          <a:bodyPr/>
          <a:lstStyle/>
          <a:p>
            <a:pPr eaLnBrk="1" hangingPunct="1"/>
            <a:r>
              <a:rPr lang="tr-TR" sz="3600" b="1" dirty="0"/>
              <a:t>İnorganik Arsenik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>
          <a:xfrm>
            <a:off x="-396552" y="1052736"/>
            <a:ext cx="9505055" cy="5805264"/>
          </a:xfrm>
        </p:spPr>
        <p:txBody>
          <a:bodyPr/>
          <a:lstStyle/>
          <a:p>
            <a:pPr marL="1371600" lvl="3" indent="0" eaLnBrk="1" hangingPunct="1">
              <a:buNone/>
            </a:pPr>
            <a:r>
              <a:rPr lang="tr-TR" sz="2400" dirty="0"/>
              <a:t>Kronik arsenik zehirlenmesi daha çok insanlarda görülür,   hayvanlarda seyrek olarak karşılaşılır.   </a:t>
            </a:r>
          </a:p>
          <a:p>
            <a:pPr lvl="4" eaLnBrk="1" hangingPunct="1"/>
            <a:r>
              <a:rPr lang="tr-TR" sz="2400" dirty="0"/>
              <a:t>Susama.</a:t>
            </a:r>
          </a:p>
          <a:p>
            <a:pPr lvl="4" eaLnBrk="1" hangingPunct="1"/>
            <a:r>
              <a:rPr lang="tr-TR" sz="2400" dirty="0" err="1"/>
              <a:t>Mukoz</a:t>
            </a:r>
            <a:r>
              <a:rPr lang="tr-TR" sz="2400" dirty="0"/>
              <a:t> zarların tuğla kırmızısı renk alması.</a:t>
            </a:r>
          </a:p>
          <a:p>
            <a:pPr lvl="4" eaLnBrk="1" hangingPunct="1"/>
            <a:r>
              <a:rPr lang="tr-TR" sz="2400" dirty="0"/>
              <a:t>Nabızda hafif düzensizlik ve zayıflama dikkat çeker.</a:t>
            </a:r>
          </a:p>
          <a:p>
            <a:pPr lvl="4" eaLnBrk="1" hangingPunct="1"/>
            <a:r>
              <a:rPr lang="tr-TR" dirty="0"/>
              <a:t>Dünya Sağlık Örgütüne göre içme sularındaki As düzeyi 10 µg/L’den fazla olmamalıdır</a:t>
            </a: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5013176"/>
            <a:ext cx="26860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710747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200" dirty="0"/>
              <a:t>Kronik As zehirlenmesi, açık lekeler, </a:t>
            </a:r>
            <a:r>
              <a:rPr lang="tr-TR" sz="3200" dirty="0" err="1"/>
              <a:t>hiperkeratoz</a:t>
            </a:r>
            <a:endParaRPr lang="tr-TR" sz="3200" dirty="0"/>
          </a:p>
        </p:txBody>
      </p:sp>
      <p:pic>
        <p:nvPicPr>
          <p:cNvPr id="4" name="Picture 4" descr="Sii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19872" y="1609724"/>
            <a:ext cx="3888432" cy="2492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 descr="hiperkerotoz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375743"/>
            <a:ext cx="2891812" cy="28451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4" descr="dermati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4320827"/>
            <a:ext cx="2963820" cy="21328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3" descr="diset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3888" y="4293096"/>
            <a:ext cx="4203303" cy="21605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53937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16632"/>
            <a:ext cx="4581525" cy="6629400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85800" y="295565"/>
            <a:ext cx="3022104" cy="111721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7504" y="-171400"/>
            <a:ext cx="4371975" cy="291465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763AF571-D63B-487A-B2F3-CBC9E811B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433" y="2996952"/>
            <a:ext cx="4128045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14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74923"/>
          </a:xfrm>
        </p:spPr>
        <p:txBody>
          <a:bodyPr/>
          <a:lstStyle/>
          <a:p>
            <a:r>
              <a:rPr lang="tr-TR" dirty="0"/>
              <a:t>Yer küredeki oranları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1520" y="1052736"/>
            <a:ext cx="8435280" cy="5078189"/>
          </a:xfrm>
        </p:spPr>
        <p:txBody>
          <a:bodyPr/>
          <a:lstStyle/>
          <a:p>
            <a:r>
              <a:rPr lang="tr-TR" sz="2400" dirty="0"/>
              <a:t>% 46,6 oksijen, </a:t>
            </a:r>
          </a:p>
          <a:p>
            <a:r>
              <a:rPr lang="tr-TR" sz="2400" dirty="0"/>
              <a:t>% 27,72 silisyum, </a:t>
            </a:r>
          </a:p>
          <a:p>
            <a:r>
              <a:rPr lang="tr-TR" sz="2400" dirty="0"/>
              <a:t>% 8,13 alüminyum, </a:t>
            </a:r>
          </a:p>
          <a:p>
            <a:r>
              <a:rPr lang="tr-TR" sz="2400" dirty="0"/>
              <a:t>% 5 demir, </a:t>
            </a:r>
          </a:p>
          <a:p>
            <a:r>
              <a:rPr lang="tr-TR" sz="2400" dirty="0"/>
              <a:t>% 3,63 kalsiyum, </a:t>
            </a:r>
          </a:p>
          <a:p>
            <a:r>
              <a:rPr lang="tr-TR" sz="2400" dirty="0"/>
              <a:t>% 2,83 sodyum, </a:t>
            </a:r>
          </a:p>
          <a:p>
            <a:r>
              <a:rPr lang="tr-TR" sz="2400" dirty="0"/>
              <a:t>% 2,59 potasyum</a:t>
            </a:r>
          </a:p>
          <a:p>
            <a:r>
              <a:rPr lang="tr-TR" sz="2400" dirty="0"/>
              <a:t>% 2,09 magnezyum </a:t>
            </a:r>
          </a:p>
          <a:p>
            <a:r>
              <a:rPr lang="tr-TR" sz="2400" dirty="0"/>
              <a:t>%1,5 diğer </a:t>
            </a:r>
          </a:p>
          <a:p>
            <a:r>
              <a:rPr lang="tr-TR" sz="2400" i="1" dirty="0">
                <a:solidFill>
                  <a:srgbClr val="FFC000"/>
                </a:solidFill>
              </a:rPr>
              <a:t>(Evrenin %98,1’ i H ve He, %1.4’ü C, O ve N) </a:t>
            </a:r>
          </a:p>
        </p:txBody>
      </p:sp>
    </p:spTree>
    <p:extLst>
      <p:ext uri="{BB962C8B-B14F-4D97-AF65-F5344CB8AC3E}">
        <p14:creationId xmlns:p14="http://schemas.microsoft.com/office/powerpoint/2010/main" val="33618299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244475"/>
            <a:ext cx="8374062" cy="793750"/>
          </a:xfrm>
        </p:spPr>
        <p:txBody>
          <a:bodyPr/>
          <a:lstStyle/>
          <a:p>
            <a:pPr eaLnBrk="1" hangingPunct="1">
              <a:defRPr/>
            </a:pPr>
            <a:r>
              <a:rPr lang="tr-TR" b="0" dirty="0"/>
              <a:t>İnorganik Arsenik</a:t>
            </a:r>
          </a:p>
        </p:txBody>
      </p:sp>
      <p:sp>
        <p:nvSpPr>
          <p:cNvPr id="2253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250825" y="1052513"/>
            <a:ext cx="8893175" cy="580548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tr-TR" b="1" dirty="0"/>
              <a:t>Tanı</a:t>
            </a:r>
            <a:endParaRPr lang="tr-TR" dirty="0"/>
          </a:p>
          <a:p>
            <a:pPr eaLnBrk="1" hangingPunct="1">
              <a:defRPr/>
            </a:pPr>
            <a:r>
              <a:rPr lang="tr-TR" dirty="0"/>
              <a:t>Aşağıdaki belirtilerle seyreden bir zehirlenme hekimin aklına öncelikle arseniği getirmelidir. </a:t>
            </a:r>
          </a:p>
          <a:p>
            <a:pPr lvl="1" eaLnBrk="1" hangingPunct="1">
              <a:defRPr/>
            </a:pPr>
            <a:r>
              <a:rPr lang="tr-TR" dirty="0"/>
              <a:t>Ani başlayan sancı. </a:t>
            </a:r>
          </a:p>
          <a:p>
            <a:pPr lvl="1" eaLnBrk="1" hangingPunct="1">
              <a:defRPr/>
            </a:pPr>
            <a:r>
              <a:rPr lang="tr-TR" dirty="0"/>
              <a:t>Kanlı ve </a:t>
            </a:r>
            <a:r>
              <a:rPr lang="tr-TR" dirty="0" err="1"/>
              <a:t>müköz</a:t>
            </a:r>
            <a:r>
              <a:rPr lang="tr-TR" dirty="0"/>
              <a:t> döküntüleri de içeren sulu sürgün. </a:t>
            </a:r>
          </a:p>
          <a:p>
            <a:pPr lvl="1" eaLnBrk="1" hangingPunct="1">
              <a:defRPr/>
            </a:pPr>
            <a:r>
              <a:rPr lang="tr-TR" dirty="0"/>
              <a:t>Otopside kanamalı mide-bağırsak yangısı (Gül-kırmızı renkte) </a:t>
            </a:r>
          </a:p>
          <a:p>
            <a:pPr lvl="1" eaLnBrk="1" hangingPunct="1">
              <a:defRPr/>
            </a:pPr>
            <a:r>
              <a:rPr lang="tr-TR" dirty="0"/>
              <a:t>Böbrek, karaciğer ve diğer bazı organ ve dokularda dejenerasyon.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29165187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850" y="228600"/>
            <a:ext cx="8488363" cy="752475"/>
          </a:xfrm>
        </p:spPr>
        <p:txBody>
          <a:bodyPr/>
          <a:lstStyle/>
          <a:p>
            <a:pPr eaLnBrk="1" hangingPunct="1">
              <a:defRPr/>
            </a:pPr>
            <a:r>
              <a:rPr lang="tr-TR" sz="4000" b="1" dirty="0"/>
              <a:t>İnorganik Arsenik</a:t>
            </a:r>
          </a:p>
        </p:txBody>
      </p:sp>
      <p:sp>
        <p:nvSpPr>
          <p:cNvPr id="2355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0" y="1268413"/>
            <a:ext cx="9144000" cy="5400675"/>
          </a:xfrm>
        </p:spPr>
        <p:txBody>
          <a:bodyPr/>
          <a:lstStyle/>
          <a:p>
            <a:pPr eaLnBrk="1" hangingPunct="1">
              <a:defRPr/>
            </a:pPr>
            <a:r>
              <a:rPr lang="tr-TR" sz="2800" dirty="0"/>
              <a:t>Talyum dışında, arsenik kadar hızlı seyirli mide-bağırsak hasarı yapan başka bir metal yoktur. </a:t>
            </a:r>
          </a:p>
          <a:p>
            <a:pPr lvl="1" eaLnBrk="1" hangingPunct="1">
              <a:defRPr/>
            </a:pPr>
            <a:r>
              <a:rPr lang="tr-TR" sz="2400" dirty="0"/>
              <a:t>Birçok madde sancı ve sürgüne sebep olur; sadece irkiltici bitkiler, </a:t>
            </a:r>
            <a:r>
              <a:rPr lang="tr-TR" sz="2400" dirty="0" err="1"/>
              <a:t>klorat</a:t>
            </a:r>
            <a:r>
              <a:rPr lang="tr-TR" sz="2400" dirty="0"/>
              <a:t>, üre ve bazı bağırsak hastalıkları arsenik zehirlenmesindeki hız ve şiddette mide-bağırsak bozukluklarına yol açabilir. </a:t>
            </a:r>
          </a:p>
          <a:p>
            <a:pPr lvl="1" eaLnBrk="1" hangingPunct="1">
              <a:defRPr/>
            </a:pPr>
            <a:r>
              <a:rPr lang="tr-TR" sz="2400" dirty="0"/>
              <a:t>Yeteri kadar şiddetli olduğunda, kurşunla zehirlenme belirtileri de arsenikte görülenlere benzer; ama, kurşunla zehirlenmede sinirsel belirtiler de bulunur.</a:t>
            </a:r>
          </a:p>
        </p:txBody>
      </p:sp>
    </p:spTree>
    <p:extLst>
      <p:ext uri="{BB962C8B-B14F-4D97-AF65-F5344CB8AC3E}">
        <p14:creationId xmlns:p14="http://schemas.microsoft.com/office/powerpoint/2010/main" val="26057265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16706" y="156592"/>
            <a:ext cx="8510588" cy="680120"/>
          </a:xfrm>
        </p:spPr>
        <p:txBody>
          <a:bodyPr/>
          <a:lstStyle/>
          <a:p>
            <a:r>
              <a:rPr lang="tr-TR" dirty="0"/>
              <a:t>İnorganik Arsenik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512" y="836712"/>
            <a:ext cx="8784976" cy="5904656"/>
          </a:xfrm>
        </p:spPr>
        <p:txBody>
          <a:bodyPr/>
          <a:lstStyle/>
          <a:p>
            <a:r>
              <a:rPr lang="tr-TR" sz="2400" dirty="0"/>
              <a:t>Sağlıklı sığırlarda zehirlenmeye neden olmayan As konsantrasyonları;</a:t>
            </a:r>
          </a:p>
          <a:p>
            <a:r>
              <a:rPr lang="tr-TR" sz="2400" dirty="0"/>
              <a:t>İdrarda 50-170 </a:t>
            </a:r>
            <a:r>
              <a:rPr lang="tr-TR" sz="2400" dirty="0" err="1"/>
              <a:t>ppb</a:t>
            </a:r>
            <a:r>
              <a:rPr lang="tr-TR" sz="2400" dirty="0"/>
              <a:t>, kanda &lt;50 </a:t>
            </a:r>
            <a:r>
              <a:rPr lang="tr-TR" sz="2400" dirty="0" err="1"/>
              <a:t>ppb</a:t>
            </a:r>
            <a:r>
              <a:rPr lang="tr-TR" sz="2400" dirty="0"/>
              <a:t>,  karaciğerde 4-400 </a:t>
            </a:r>
            <a:r>
              <a:rPr lang="tr-TR" sz="2400" dirty="0" err="1"/>
              <a:t>ppb</a:t>
            </a:r>
            <a:r>
              <a:rPr lang="tr-TR" sz="2400" dirty="0"/>
              <a:t>, böbrekte 18-400 </a:t>
            </a:r>
            <a:r>
              <a:rPr lang="tr-TR" sz="2400" dirty="0" err="1"/>
              <a:t>ppb</a:t>
            </a:r>
            <a:r>
              <a:rPr lang="tr-TR" sz="2400" dirty="0"/>
              <a:t>. Bu değerlerin üstündeki konsantrasyonlar arsenikle zehirlenmeyi gösterirler. </a:t>
            </a:r>
          </a:p>
          <a:p>
            <a:r>
              <a:rPr lang="tr-TR" sz="2400" dirty="0"/>
              <a:t>Oral yolla oluşan As zehirlenmelerinde ilk 24-48 saat içinde mide içeriğinde arsenik aranabilir. </a:t>
            </a:r>
          </a:p>
          <a:p>
            <a:r>
              <a:rPr lang="tr-TR" sz="2400" dirty="0"/>
              <a:t>İdrardaki arsenik konsantrasyonu alındıktan birkaç gün sonra yükselebilir. </a:t>
            </a:r>
          </a:p>
          <a:p>
            <a:r>
              <a:rPr lang="tr-TR" sz="2400" dirty="0"/>
              <a:t>Kandan çok hızlı bir şekilde dağılıma uğradığından tanı için en uygun numune idrardır.  </a:t>
            </a:r>
          </a:p>
        </p:txBody>
      </p:sp>
    </p:spTree>
    <p:extLst>
      <p:ext uri="{BB962C8B-B14F-4D97-AF65-F5344CB8AC3E}">
        <p14:creationId xmlns:p14="http://schemas.microsoft.com/office/powerpoint/2010/main" val="41363049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435975" cy="777875"/>
          </a:xfrm>
        </p:spPr>
        <p:txBody>
          <a:bodyPr/>
          <a:lstStyle/>
          <a:p>
            <a:pPr eaLnBrk="1" hangingPunct="1">
              <a:defRPr/>
            </a:pPr>
            <a:r>
              <a:rPr lang="tr-TR" b="1" dirty="0"/>
              <a:t>İnorganik Arsenik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>
          <a:xfrm>
            <a:off x="0" y="1196975"/>
            <a:ext cx="8964613" cy="547211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tr-TR" b="1" dirty="0"/>
              <a:t>Sağaltım</a:t>
            </a:r>
            <a:endParaRPr lang="tr-TR" dirty="0"/>
          </a:p>
          <a:p>
            <a:pPr eaLnBrk="1" hangingPunct="1">
              <a:buFontTx/>
              <a:buNone/>
            </a:pPr>
            <a:r>
              <a:rPr lang="tr-TR" dirty="0" err="1"/>
              <a:t>Maruziyetin</a:t>
            </a:r>
            <a:r>
              <a:rPr lang="tr-TR" dirty="0"/>
              <a:t> ilk 4 saatinde;</a:t>
            </a:r>
          </a:p>
          <a:p>
            <a:pPr eaLnBrk="1" hangingPunct="1"/>
            <a:r>
              <a:rPr lang="tr-TR" dirty="0"/>
              <a:t>Kusturma – ılık suyla mide yıkaması (%1 sodyum bikarbonat çözeltisi)</a:t>
            </a:r>
          </a:p>
          <a:p>
            <a:pPr eaLnBrk="1" hangingPunct="1"/>
            <a:r>
              <a:rPr lang="tr-TR" dirty="0"/>
              <a:t>Lavman</a:t>
            </a:r>
          </a:p>
          <a:p>
            <a:pPr eaLnBrk="1" hangingPunct="1"/>
            <a:r>
              <a:rPr lang="tr-TR" dirty="0"/>
              <a:t>Tuzlu </a:t>
            </a:r>
            <a:r>
              <a:rPr lang="tr-TR" dirty="0" err="1"/>
              <a:t>sürgütler</a:t>
            </a:r>
            <a:r>
              <a:rPr lang="tr-TR" dirty="0"/>
              <a:t> ve </a:t>
            </a:r>
            <a:r>
              <a:rPr lang="tr-TR" dirty="0" err="1"/>
              <a:t>irkiltilmiş</a:t>
            </a:r>
            <a:r>
              <a:rPr lang="tr-TR" dirty="0"/>
              <a:t> mide-bağırsak mukozasını korumak için sarıcı-örtücü-koruyucu maddeler (kaolin </a:t>
            </a:r>
            <a:r>
              <a:rPr lang="tr-TR" dirty="0" err="1"/>
              <a:t>vb</a:t>
            </a:r>
            <a:r>
              <a:rPr lang="tr-TR" dirty="0"/>
              <a:t>) kullanılır.</a:t>
            </a:r>
          </a:p>
          <a:p>
            <a:pPr eaLnBrk="1" hangingPunct="1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161390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74638"/>
            <a:ext cx="8291512" cy="777875"/>
          </a:xfrm>
        </p:spPr>
        <p:txBody>
          <a:bodyPr/>
          <a:lstStyle/>
          <a:p>
            <a:pPr eaLnBrk="1" hangingPunct="1">
              <a:defRPr/>
            </a:pPr>
            <a:r>
              <a:rPr lang="tr-TR" sz="3600" b="1" dirty="0"/>
              <a:t>İnorganik Arsenik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123977" y="1218556"/>
            <a:ext cx="9020023" cy="537321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tr-TR" dirty="0" err="1"/>
              <a:t>Maruziyetin</a:t>
            </a:r>
            <a:r>
              <a:rPr lang="tr-TR" dirty="0"/>
              <a:t> üzerinden 4 saat geçmişse;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tr-TR" sz="2400" dirty="0"/>
              <a:t>(Sadece inorganik As bileşikleriyle zehirlenmede)</a:t>
            </a:r>
          </a:p>
          <a:p>
            <a:pPr eaLnBrk="1" hangingPunct="1">
              <a:defRPr/>
            </a:pPr>
            <a:r>
              <a:rPr lang="tr-TR" dirty="0"/>
              <a:t>En çok kullanılan antidot </a:t>
            </a:r>
            <a:r>
              <a:rPr lang="tr-TR" dirty="0" err="1"/>
              <a:t>dimerkaproldür</a:t>
            </a:r>
            <a:r>
              <a:rPr lang="tr-TR" dirty="0"/>
              <a:t> (British Anti-</a:t>
            </a:r>
            <a:r>
              <a:rPr lang="tr-TR" dirty="0" err="1"/>
              <a:t>Lewisit</a:t>
            </a:r>
            <a:r>
              <a:rPr lang="tr-TR" dirty="0"/>
              <a:t>=BAL).</a:t>
            </a:r>
          </a:p>
          <a:p>
            <a:pPr lvl="1" eaLnBrk="1" hangingPunct="1">
              <a:defRPr/>
            </a:pPr>
            <a:r>
              <a:rPr lang="tr-TR" dirty="0"/>
              <a:t>Yüksek dozlarda kullanılırsa kendisi de zehirli olabilir. </a:t>
            </a:r>
          </a:p>
          <a:p>
            <a:pPr lvl="1" eaLnBrk="1" hangingPunct="1">
              <a:defRPr/>
            </a:pPr>
            <a:r>
              <a:rPr lang="tr-TR" dirty="0"/>
              <a:t>İlaç; 2.5-5 mg/kg dozda, Kİ yolla, ilk 2 gün, günde 6 kez; 3. gün 3 kez, iyileşene kadar sonraki 10 gün süreyle günde 2 kez (toplam 13 gün) uygulanır. </a:t>
            </a:r>
          </a:p>
        </p:txBody>
      </p:sp>
      <p:pic>
        <p:nvPicPr>
          <p:cNvPr id="75780" name="Resi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9563" y="5589240"/>
            <a:ext cx="2209800" cy="1178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34248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77813"/>
            <a:ext cx="8291512" cy="703262"/>
          </a:xfrm>
        </p:spPr>
        <p:txBody>
          <a:bodyPr/>
          <a:lstStyle/>
          <a:p>
            <a:pPr eaLnBrk="1" hangingPunct="1">
              <a:defRPr/>
            </a:pPr>
            <a:r>
              <a:rPr lang="tr-TR" sz="4000" b="1" dirty="0"/>
              <a:t>İnorganik Arsenik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idx="1"/>
          </p:nvPr>
        </p:nvSpPr>
        <p:spPr>
          <a:xfrm>
            <a:off x="0" y="1125538"/>
            <a:ext cx="9144000" cy="5732462"/>
          </a:xfrm>
        </p:spPr>
        <p:txBody>
          <a:bodyPr/>
          <a:lstStyle/>
          <a:p>
            <a:pPr lvl="1" eaLnBrk="1" hangingPunct="1">
              <a:defRPr/>
            </a:pPr>
            <a:r>
              <a:rPr lang="tr-TR" dirty="0" err="1"/>
              <a:t>Dimerkaprol</a:t>
            </a:r>
            <a:r>
              <a:rPr lang="tr-TR" dirty="0"/>
              <a:t> sağaltımı ile başlangıçta hastanın durumu kötüleşebilir.</a:t>
            </a:r>
          </a:p>
          <a:p>
            <a:pPr lvl="2" eaLnBrk="1" hangingPunct="1">
              <a:defRPr/>
            </a:pPr>
            <a:r>
              <a:rPr lang="tr-TR" dirty="0"/>
              <a:t>Bu durum vücutta depolanmış arseniğin salıverilmesiyle ilgilidir ve biraz daha fazla </a:t>
            </a:r>
            <a:r>
              <a:rPr lang="tr-TR" dirty="0" err="1"/>
              <a:t>dimerkaprol</a:t>
            </a:r>
            <a:r>
              <a:rPr lang="tr-TR" dirty="0"/>
              <a:t> verilmesi gerektiğini gösterir. </a:t>
            </a:r>
          </a:p>
          <a:p>
            <a:pPr lvl="2" eaLnBrk="1" hangingPunct="1">
              <a:defRPr/>
            </a:pPr>
            <a:r>
              <a:rPr lang="tr-TR" dirty="0"/>
              <a:t>2-3 günlük uygulamayı takiben hayvanın durumunda yine kötüleşme olursa, </a:t>
            </a:r>
            <a:r>
              <a:rPr lang="tr-TR" dirty="0" err="1"/>
              <a:t>dimerkaprolle</a:t>
            </a:r>
            <a:r>
              <a:rPr lang="tr-TR" dirty="0"/>
              <a:t> doz aşımının olabileceği gözden uzak tutulmamalıdır.</a:t>
            </a:r>
            <a:r>
              <a:rPr lang="tr-TR" sz="3200" dirty="0"/>
              <a:t> </a:t>
            </a:r>
          </a:p>
          <a:p>
            <a:pPr eaLnBrk="1" hangingPunct="1">
              <a:defRPr/>
            </a:pPr>
            <a:endParaRPr lang="tr-TR" dirty="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B76B215E-D41C-4103-B9AF-84F715869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336" y="4725144"/>
            <a:ext cx="883997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8109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90947"/>
          </a:xfrm>
        </p:spPr>
        <p:txBody>
          <a:bodyPr/>
          <a:lstStyle/>
          <a:p>
            <a:r>
              <a:rPr lang="tr-TR" dirty="0"/>
              <a:t>İnorganik Arsenik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400" dirty="0"/>
              <a:t>Ancak </a:t>
            </a:r>
            <a:r>
              <a:rPr lang="tr-TR" sz="2400" dirty="0" err="1"/>
              <a:t>dimerkaprol</a:t>
            </a:r>
            <a:r>
              <a:rPr lang="tr-TR" sz="2400" dirty="0"/>
              <a:t>; oral yoldan uygulanmaması, muhafazası sırasında dayanaksız olması ve tavşanlarda yapılan bir çalışmada beyin arsenik düzeylerinde artışa yol açması nedeniyle, günümüzde bunun yerine suda çözünen </a:t>
            </a:r>
            <a:r>
              <a:rPr lang="tr-TR" sz="2400" u="sng" dirty="0"/>
              <a:t>di-</a:t>
            </a:r>
            <a:r>
              <a:rPr lang="tr-TR" sz="2400" u="sng" dirty="0" err="1"/>
              <a:t>merkapto</a:t>
            </a:r>
            <a:r>
              <a:rPr lang="tr-TR" sz="2400" u="sng" dirty="0"/>
              <a:t> </a:t>
            </a:r>
            <a:r>
              <a:rPr lang="tr-TR" sz="2400" u="sng" dirty="0" err="1"/>
              <a:t>propan</a:t>
            </a:r>
            <a:r>
              <a:rPr lang="tr-TR" sz="2400" u="sng" dirty="0"/>
              <a:t> </a:t>
            </a:r>
            <a:r>
              <a:rPr lang="tr-TR" sz="2400" u="sng" dirty="0" err="1"/>
              <a:t>sülfonik</a:t>
            </a:r>
            <a:r>
              <a:rPr lang="tr-TR" sz="2400" u="sng" dirty="0"/>
              <a:t> asit</a:t>
            </a:r>
            <a:r>
              <a:rPr lang="tr-TR" sz="2400" dirty="0"/>
              <a:t> (DMPS) ve </a:t>
            </a:r>
            <a:r>
              <a:rPr lang="tr-TR" sz="2400" u="sng" dirty="0"/>
              <a:t>di-</a:t>
            </a:r>
            <a:r>
              <a:rPr lang="tr-TR" sz="2400" u="sng" dirty="0" err="1"/>
              <a:t>merkapto</a:t>
            </a:r>
            <a:r>
              <a:rPr lang="tr-TR" sz="2400" u="sng" dirty="0"/>
              <a:t> </a:t>
            </a:r>
            <a:r>
              <a:rPr lang="tr-TR" sz="2400" u="sng" dirty="0" err="1"/>
              <a:t>süksinik</a:t>
            </a:r>
            <a:r>
              <a:rPr lang="tr-TR" sz="2400" u="sng" dirty="0"/>
              <a:t> asit</a:t>
            </a:r>
            <a:r>
              <a:rPr lang="tr-TR" sz="2400" dirty="0"/>
              <a:t> (DMSA) isimli 2 yeni analoğu tercih edilmektedir. </a:t>
            </a:r>
          </a:p>
        </p:txBody>
      </p:sp>
    </p:spTree>
    <p:extLst>
      <p:ext uri="{BB962C8B-B14F-4D97-AF65-F5344CB8AC3E}">
        <p14:creationId xmlns:p14="http://schemas.microsoft.com/office/powerpoint/2010/main" val="18336819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630907"/>
          </a:xfrm>
        </p:spPr>
        <p:txBody>
          <a:bodyPr/>
          <a:lstStyle/>
          <a:p>
            <a:r>
              <a:rPr lang="tr-TR" sz="3200" dirty="0"/>
              <a:t>İnorganik Arsenik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1520" y="1052736"/>
            <a:ext cx="8640960" cy="5472608"/>
          </a:xfrm>
        </p:spPr>
        <p:txBody>
          <a:bodyPr/>
          <a:lstStyle/>
          <a:p>
            <a:r>
              <a:rPr lang="tr-TR" sz="2400" dirty="0"/>
              <a:t>Büyük hayvanlarda yalnız başına BAL yetmeyebilir;</a:t>
            </a:r>
          </a:p>
          <a:p>
            <a:r>
              <a:rPr lang="en-US" sz="2400" dirty="0"/>
              <a:t>Tio</a:t>
            </a:r>
            <a:r>
              <a:rPr lang="tr-TR" sz="2400" dirty="0"/>
              <a:t>k</a:t>
            </a:r>
            <a:r>
              <a:rPr lang="en-US" sz="2400" dirty="0" err="1"/>
              <a:t>ti</a:t>
            </a:r>
            <a:r>
              <a:rPr lang="tr-TR" sz="2400" dirty="0"/>
              <a:t>k</a:t>
            </a:r>
            <a:r>
              <a:rPr lang="en-US" sz="2400" dirty="0"/>
              <a:t> a</a:t>
            </a:r>
            <a:r>
              <a:rPr lang="tr-TR" sz="2400" dirty="0"/>
              <a:t>s</a:t>
            </a:r>
            <a:r>
              <a:rPr lang="en-US" sz="2400" dirty="0" err="1"/>
              <a:t>i</a:t>
            </a:r>
            <a:r>
              <a:rPr lang="tr-TR" sz="2400" dirty="0"/>
              <a:t>t</a:t>
            </a:r>
            <a:r>
              <a:rPr lang="en-US" sz="2400" dirty="0"/>
              <a:t> (</a:t>
            </a:r>
            <a:r>
              <a:rPr lang="en-US" sz="2400" dirty="0" err="1"/>
              <a:t>lipoi</a:t>
            </a:r>
            <a:r>
              <a:rPr lang="tr-TR" sz="2400" dirty="0"/>
              <a:t>k</a:t>
            </a:r>
            <a:r>
              <a:rPr lang="en-US" sz="2400" dirty="0"/>
              <a:t> a</a:t>
            </a:r>
            <a:r>
              <a:rPr lang="tr-TR" sz="2400" dirty="0"/>
              <a:t>s</a:t>
            </a:r>
            <a:r>
              <a:rPr lang="en-US" sz="2400" dirty="0" err="1"/>
              <a:t>i</a:t>
            </a:r>
            <a:r>
              <a:rPr lang="tr-TR" sz="2400" dirty="0"/>
              <a:t>t</a:t>
            </a:r>
            <a:r>
              <a:rPr lang="en-US" sz="2400" dirty="0"/>
              <a:t> </a:t>
            </a:r>
            <a:r>
              <a:rPr lang="tr-TR" sz="2400" dirty="0"/>
              <a:t>veya alfa</a:t>
            </a:r>
            <a:r>
              <a:rPr lang="en-US" sz="2400" dirty="0"/>
              <a:t>-</a:t>
            </a:r>
            <a:r>
              <a:rPr lang="en-US" sz="2400" dirty="0" err="1"/>
              <a:t>lipoi</a:t>
            </a:r>
            <a:r>
              <a:rPr lang="tr-TR" sz="2400" dirty="0"/>
              <a:t>k </a:t>
            </a:r>
            <a:r>
              <a:rPr lang="en-US" sz="2400" dirty="0"/>
              <a:t>a</a:t>
            </a:r>
            <a:r>
              <a:rPr lang="tr-TR" sz="2400" dirty="0"/>
              <a:t>s</a:t>
            </a:r>
            <a:r>
              <a:rPr lang="en-US" sz="2400" dirty="0" err="1"/>
              <a:t>i</a:t>
            </a:r>
            <a:r>
              <a:rPr lang="tr-TR" sz="2400" dirty="0"/>
              <a:t>t</a:t>
            </a:r>
            <a:r>
              <a:rPr lang="en-US" sz="2400" dirty="0"/>
              <a:t>)</a:t>
            </a:r>
            <a:r>
              <a:rPr lang="tr-TR" sz="2400" dirty="0"/>
              <a:t>- </a:t>
            </a:r>
            <a:r>
              <a:rPr lang="en-US" sz="2400" dirty="0"/>
              <a:t>50 mg/kg, </a:t>
            </a:r>
            <a:r>
              <a:rPr lang="tr-TR" sz="2400" dirty="0"/>
              <a:t>Kİ, günde 3 kez, %20’lik çözelti şeklinde, BAL (3 mg/kg-%10’luk) ile kombine edilebilir. </a:t>
            </a:r>
          </a:p>
          <a:p>
            <a:r>
              <a:rPr lang="en-US" sz="2400" dirty="0" err="1"/>
              <a:t>Tioktik</a:t>
            </a:r>
            <a:r>
              <a:rPr lang="en-US" sz="2400" dirty="0"/>
              <a:t> </a:t>
            </a:r>
            <a:r>
              <a:rPr lang="en-US" sz="2400" dirty="0" err="1"/>
              <a:t>asit</a:t>
            </a:r>
            <a:r>
              <a:rPr lang="en-US" sz="2400" dirty="0"/>
              <a:t> </a:t>
            </a:r>
            <a:r>
              <a:rPr lang="tr-TR" sz="2400" dirty="0"/>
              <a:t>aynı oranda yalnız başına da kullanılabilir.</a:t>
            </a:r>
          </a:p>
          <a:p>
            <a:r>
              <a:rPr lang="tr-TR" sz="2400" dirty="0"/>
              <a:t>d-</a:t>
            </a:r>
            <a:r>
              <a:rPr lang="tr-TR" sz="2400" dirty="0" err="1"/>
              <a:t>Penisilaminin</a:t>
            </a:r>
            <a:r>
              <a:rPr lang="tr-TR" sz="2400" dirty="0"/>
              <a:t> insanlarda etkili bir arsenik </a:t>
            </a:r>
            <a:r>
              <a:rPr lang="tr-TR" sz="2400" dirty="0" err="1"/>
              <a:t>şelatörüdür</a:t>
            </a:r>
            <a:r>
              <a:rPr lang="tr-TR" sz="2400" dirty="0"/>
              <a:t>; </a:t>
            </a:r>
          </a:p>
          <a:p>
            <a:pPr marL="0" indent="0">
              <a:buNone/>
            </a:pPr>
            <a:r>
              <a:rPr lang="tr-TR" sz="2400" dirty="0"/>
              <a:t>Geniş güvenlik marjı; hayvanlarda 3-4 gün </a:t>
            </a:r>
          </a:p>
          <a:p>
            <a:pPr marL="0" indent="0">
              <a:buNone/>
            </a:pPr>
            <a:r>
              <a:rPr lang="tr-TR" sz="2400" dirty="0"/>
              <a:t>boyunca her 6-8 saatte bir 10-50 mg/kg, oral olarak kullanılabilir.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320" y="2722240"/>
            <a:ext cx="1656184" cy="21336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28BEBDE4-BDB3-4FD2-AB98-6D80E3F22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5157192"/>
            <a:ext cx="2170584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113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28600"/>
            <a:ext cx="8218487" cy="679450"/>
          </a:xfrm>
        </p:spPr>
        <p:txBody>
          <a:bodyPr/>
          <a:lstStyle/>
          <a:p>
            <a:pPr eaLnBrk="1" hangingPunct="1">
              <a:defRPr/>
            </a:pPr>
            <a:r>
              <a:rPr lang="tr-TR" sz="4000" b="1" dirty="0"/>
              <a:t>İnorganik Arsenik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981075"/>
            <a:ext cx="8893175" cy="587692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tr-TR" sz="2800" dirty="0"/>
              <a:t>İnorganik arsenikle zehirlenmelerde aşağıdaki maddeler de faydalıdır (</a:t>
            </a:r>
            <a:r>
              <a:rPr lang="tr-TR" sz="2800" dirty="0" err="1"/>
              <a:t>subakut</a:t>
            </a:r>
            <a:r>
              <a:rPr lang="tr-TR" sz="2800" dirty="0"/>
              <a:t> ve kronik olgularda) </a:t>
            </a:r>
          </a:p>
          <a:p>
            <a:pPr marL="0" indent="0" eaLnBrk="1" hangingPunct="1"/>
            <a:r>
              <a:rPr lang="tr-TR" sz="2800" dirty="0"/>
              <a:t> </a:t>
            </a:r>
            <a:r>
              <a:rPr lang="tr-TR" sz="2800" u="sng" dirty="0"/>
              <a:t>Taze hazırlanmış demir-3-hidroksit </a:t>
            </a:r>
            <a:r>
              <a:rPr lang="tr-TR" sz="2800" dirty="0"/>
              <a:t>(ağızdan). </a:t>
            </a:r>
          </a:p>
          <a:p>
            <a:pPr marL="0" indent="0" eaLnBrk="1" hangingPunct="1"/>
            <a:r>
              <a:rPr lang="tr-TR" sz="2800" dirty="0"/>
              <a:t> </a:t>
            </a:r>
            <a:r>
              <a:rPr lang="tr-TR" sz="2800" u="sng" dirty="0"/>
              <a:t>Sodyum </a:t>
            </a:r>
            <a:r>
              <a:rPr lang="tr-TR" sz="2800" u="sng" dirty="0" err="1"/>
              <a:t>tiyosülfat</a:t>
            </a:r>
            <a:r>
              <a:rPr lang="tr-TR" sz="2800" u="sng" dirty="0"/>
              <a:t> </a:t>
            </a:r>
            <a:r>
              <a:rPr lang="tr-TR" sz="2800" dirty="0"/>
              <a:t>(at ve sığırlara ağızdan 60-80 mg/kg dozlarda ve %10, Dİ yolla da 30-40 mg/kg miktarlarda %10-20 çözeltileri şeklinde, günde 2-3 kez, iyileşene kadar). </a:t>
            </a:r>
          </a:p>
        </p:txBody>
      </p:sp>
    </p:spTree>
    <p:extLst>
      <p:ext uri="{BB962C8B-B14F-4D97-AF65-F5344CB8AC3E}">
        <p14:creationId xmlns:p14="http://schemas.microsoft.com/office/powerpoint/2010/main" val="1487720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DD0B26E-2CD6-4E01-ADB1-E29832FD0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877540"/>
          </a:xfrm>
        </p:spPr>
        <p:txBody>
          <a:bodyPr/>
          <a:lstStyle/>
          <a:p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j-ea"/>
                <a:cs typeface="+mj-cs"/>
              </a:rPr>
              <a:t>Organik Arsenik Zehirlenmesi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CFBA121-9A7D-4BB3-96C7-5B977DBA7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268760"/>
            <a:ext cx="8352928" cy="5184576"/>
          </a:xfrm>
        </p:spPr>
        <p:txBody>
          <a:bodyPr/>
          <a:lstStyle/>
          <a:p>
            <a:r>
              <a:rPr lang="tr-TR" sz="2400" dirty="0"/>
              <a:t>Alifatik organik arsenikler: </a:t>
            </a:r>
            <a:r>
              <a:rPr lang="tr-TR" sz="2400" dirty="0" err="1"/>
              <a:t>kakodilik</a:t>
            </a:r>
            <a:r>
              <a:rPr lang="tr-TR" sz="2400" dirty="0"/>
              <a:t> asit, </a:t>
            </a:r>
            <a:r>
              <a:rPr lang="tr-TR" sz="2400" dirty="0" err="1"/>
              <a:t>asetarsonik</a:t>
            </a:r>
            <a:r>
              <a:rPr lang="tr-TR" sz="2400" dirty="0"/>
              <a:t> asit, </a:t>
            </a:r>
            <a:r>
              <a:rPr lang="tr-TR" sz="2400" dirty="0" err="1"/>
              <a:t>monosodyum</a:t>
            </a:r>
            <a:r>
              <a:rPr lang="tr-TR" sz="2400" dirty="0"/>
              <a:t> </a:t>
            </a:r>
            <a:r>
              <a:rPr lang="tr-TR" sz="2400" dirty="0" err="1"/>
              <a:t>metanarsonat</a:t>
            </a:r>
            <a:r>
              <a:rPr lang="tr-TR" sz="2400" dirty="0"/>
              <a:t> (MSMA), </a:t>
            </a:r>
            <a:r>
              <a:rPr lang="tr-TR" sz="2400" dirty="0" err="1"/>
              <a:t>disodyum</a:t>
            </a:r>
            <a:r>
              <a:rPr lang="tr-TR" sz="2400" dirty="0"/>
              <a:t> </a:t>
            </a:r>
            <a:r>
              <a:rPr lang="tr-TR" sz="2400" dirty="0" err="1"/>
              <a:t>metanarsonat</a:t>
            </a:r>
            <a:r>
              <a:rPr lang="tr-TR" sz="2400" dirty="0"/>
              <a:t> (DSMA)</a:t>
            </a:r>
          </a:p>
          <a:p>
            <a:r>
              <a:rPr lang="tr-TR" sz="2400" dirty="0" err="1"/>
              <a:t>Ruminantlar</a:t>
            </a:r>
            <a:r>
              <a:rPr lang="tr-TR" sz="2400" dirty="0"/>
              <a:t> MSMA ve </a:t>
            </a:r>
            <a:r>
              <a:rPr lang="tr-TR" sz="2400" dirty="0" err="1"/>
              <a:t>DSMA'ya</a:t>
            </a:r>
            <a:r>
              <a:rPr lang="tr-TR" sz="2400" dirty="0"/>
              <a:t> karşı çok duyarlıdır. </a:t>
            </a:r>
          </a:p>
          <a:p>
            <a:r>
              <a:rPr lang="tr-TR" sz="2400" dirty="0"/>
              <a:t>Alifatik organik arsenik zehirlenmesinin klinik belirtileri, lezyonları ve tedavisi inorganik arsenik zehirlenmesine benzer (farkı; </a:t>
            </a:r>
            <a:r>
              <a:rPr lang="tr-TR" sz="2400" dirty="0" err="1"/>
              <a:t>ruminantlarda</a:t>
            </a:r>
            <a:r>
              <a:rPr lang="tr-TR" sz="2400" dirty="0"/>
              <a:t> </a:t>
            </a:r>
            <a:r>
              <a:rPr lang="tr-TR" sz="2400" dirty="0" err="1"/>
              <a:t>rumen</a:t>
            </a:r>
            <a:r>
              <a:rPr lang="tr-TR" sz="2400" dirty="0"/>
              <a:t> ve </a:t>
            </a:r>
            <a:r>
              <a:rPr lang="tr-TR" sz="2400" dirty="0" err="1"/>
              <a:t>omazum</a:t>
            </a:r>
            <a:r>
              <a:rPr lang="tr-TR" sz="2400" dirty="0"/>
              <a:t> mukozasında nekroz,  </a:t>
            </a:r>
            <a:r>
              <a:rPr lang="tr-TR" sz="2400" dirty="0" err="1"/>
              <a:t>omazum</a:t>
            </a:r>
            <a:r>
              <a:rPr lang="tr-TR" sz="2400" dirty="0"/>
              <a:t> ve </a:t>
            </a:r>
            <a:r>
              <a:rPr lang="tr-TR" sz="2400" dirty="0" err="1"/>
              <a:t>abomazumda</a:t>
            </a:r>
            <a:r>
              <a:rPr lang="tr-TR" sz="2400" dirty="0"/>
              <a:t> </a:t>
            </a:r>
            <a:r>
              <a:rPr lang="tr-TR" sz="2400" dirty="0" err="1"/>
              <a:t>jelatinöz</a:t>
            </a:r>
            <a:r>
              <a:rPr lang="tr-TR" sz="2400" dirty="0"/>
              <a:t> </a:t>
            </a:r>
            <a:r>
              <a:rPr lang="tr-TR" sz="2400" dirty="0" err="1"/>
              <a:t>serozal</a:t>
            </a:r>
            <a:r>
              <a:rPr lang="tr-TR" sz="2400" dirty="0"/>
              <a:t> ödem olabilir.</a:t>
            </a:r>
          </a:p>
        </p:txBody>
      </p:sp>
    </p:spTree>
    <p:extLst>
      <p:ext uri="{BB962C8B-B14F-4D97-AF65-F5344CB8AC3E}">
        <p14:creationId xmlns:p14="http://schemas.microsoft.com/office/powerpoint/2010/main" val="1101597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74923"/>
          </a:xfrm>
        </p:spPr>
        <p:txBody>
          <a:bodyPr/>
          <a:lstStyle/>
          <a:p>
            <a:r>
              <a:rPr lang="tr-TR" sz="3600" dirty="0"/>
              <a:t>Metal nedir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23528" y="1196752"/>
            <a:ext cx="8496944" cy="5328592"/>
          </a:xfrm>
        </p:spPr>
        <p:txBody>
          <a:bodyPr/>
          <a:lstStyle/>
          <a:p>
            <a:r>
              <a:rPr lang="tr-TR" sz="2400" i="1" dirty="0"/>
              <a:t>Yüksek elektrik ve ısı iletkenliği ile kendine özgü parlaklığı</a:t>
            </a:r>
            <a:r>
              <a:rPr lang="tr-TR" sz="2400" dirty="0"/>
              <a:t> olan, </a:t>
            </a:r>
            <a:r>
              <a:rPr lang="tr-TR" sz="2400" i="1" dirty="0"/>
              <a:t>şekillendirmeye yatkın</a:t>
            </a:r>
            <a:r>
              <a:rPr lang="tr-TR" sz="2400" dirty="0"/>
              <a:t>, </a:t>
            </a:r>
            <a:r>
              <a:rPr lang="tr-TR" sz="2400" i="1" dirty="0"/>
              <a:t>katyon oluşturma eğilimi yüksek</a:t>
            </a:r>
            <a:r>
              <a:rPr lang="tr-TR" sz="2400" dirty="0"/>
              <a:t>, </a:t>
            </a:r>
            <a:r>
              <a:rPr lang="tr-TR" sz="2400" i="1" dirty="0"/>
              <a:t>oksijenle birleşerek çoğunlukla</a:t>
            </a:r>
            <a:r>
              <a:rPr lang="tr-TR" sz="2400" dirty="0"/>
              <a:t> bazik oksitler veren elementlere metal adı verilir. Kendi aralarında;</a:t>
            </a:r>
          </a:p>
          <a:p>
            <a:r>
              <a:rPr lang="tr-TR" sz="2400" dirty="0"/>
              <a:t>Soy metaller (altın, gümüş, platin gibi) </a:t>
            </a:r>
          </a:p>
          <a:p>
            <a:r>
              <a:rPr lang="tr-TR" sz="2400" dirty="0"/>
              <a:t>Soy olmayan metaller (demir, çinko, alüminyum gibi) şeklinde sınıflandırılabilir. Buharları tek atomlu olup, bileşiklerinde daima (+) </a:t>
            </a:r>
            <a:r>
              <a:rPr lang="tr-TR" sz="2400" dirty="0" err="1"/>
              <a:t>değerlikli</a:t>
            </a:r>
            <a:r>
              <a:rPr lang="tr-TR" sz="2400" dirty="0"/>
              <a:t> olurlar.</a:t>
            </a:r>
          </a:p>
        </p:txBody>
      </p:sp>
    </p:spTree>
    <p:extLst>
      <p:ext uri="{BB962C8B-B14F-4D97-AF65-F5344CB8AC3E}">
        <p14:creationId xmlns:p14="http://schemas.microsoft.com/office/powerpoint/2010/main" val="40563823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2AF5459-B691-4EE5-9570-8E9FB6852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589508"/>
          </a:xfrm>
        </p:spPr>
        <p:txBody>
          <a:bodyPr/>
          <a:lstStyle/>
          <a:p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j-ea"/>
                <a:cs typeface="+mj-cs"/>
              </a:rPr>
              <a:t>Organik Arsenik Zehirlenmesi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F3C5AE0-B321-405F-9E9C-C7BF38CD6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3" y="1124744"/>
            <a:ext cx="8243887" cy="4931569"/>
          </a:xfrm>
        </p:spPr>
        <p:txBody>
          <a:bodyPr/>
          <a:lstStyle/>
          <a:p>
            <a:r>
              <a:rPr lang="tr-TR" sz="2400" dirty="0"/>
              <a:t>Aromatik organik arsenikler, köpeklerde yetişkin kalp kurdu hastalığının tedavisi için mevcut olan </a:t>
            </a:r>
            <a:r>
              <a:rPr lang="tr-TR" sz="2400" dirty="0" err="1"/>
              <a:t>tiyasetarsamid</a:t>
            </a:r>
            <a:r>
              <a:rPr lang="tr-TR" sz="2400" dirty="0"/>
              <a:t> ve </a:t>
            </a:r>
            <a:r>
              <a:rPr lang="tr-TR" sz="2400" dirty="0" err="1"/>
              <a:t>arsfenamin</a:t>
            </a:r>
            <a:r>
              <a:rPr lang="tr-TR" sz="2400" dirty="0"/>
              <a:t> gibi üç </a:t>
            </a:r>
            <a:r>
              <a:rPr lang="tr-TR" sz="2400" dirty="0" err="1"/>
              <a:t>değerlikli</a:t>
            </a:r>
            <a:r>
              <a:rPr lang="tr-TR" sz="2400" dirty="0"/>
              <a:t> </a:t>
            </a:r>
            <a:r>
              <a:rPr lang="tr-TR" sz="2400" dirty="0" err="1"/>
              <a:t>fenilorganikleri</a:t>
            </a:r>
            <a:r>
              <a:rPr lang="tr-TR" sz="2400" dirty="0"/>
              <a:t> ve </a:t>
            </a:r>
            <a:r>
              <a:rPr lang="tr-TR" sz="2400" dirty="0" err="1"/>
              <a:t>fenilarsonik</a:t>
            </a:r>
            <a:r>
              <a:rPr lang="tr-TR" sz="2400" dirty="0"/>
              <a:t> asitler ve tuzları gibi </a:t>
            </a:r>
            <a:r>
              <a:rPr lang="tr-TR" sz="2400" dirty="0" err="1"/>
              <a:t>pentavalan</a:t>
            </a:r>
            <a:r>
              <a:rPr lang="tr-TR" sz="2400" dirty="0"/>
              <a:t> bileşikleri içerir.</a:t>
            </a:r>
          </a:p>
          <a:p>
            <a:r>
              <a:rPr lang="tr-TR" sz="2400" dirty="0" err="1"/>
              <a:t>Fenilarsonik</a:t>
            </a:r>
            <a:r>
              <a:rPr lang="tr-TR" sz="2400" dirty="0"/>
              <a:t> bileşikler yem katkı maddesi olarak yaygın bir şekilde kullanılmıştır; </a:t>
            </a:r>
            <a:r>
              <a:rPr lang="tr-TR" sz="2400" dirty="0" err="1"/>
              <a:t>arsanilik</a:t>
            </a:r>
            <a:r>
              <a:rPr lang="tr-TR" sz="2400" dirty="0"/>
              <a:t> asit, </a:t>
            </a:r>
            <a:r>
              <a:rPr lang="tr-TR" sz="2400" dirty="0" err="1"/>
              <a:t>roksarson</a:t>
            </a:r>
            <a:r>
              <a:rPr lang="tr-TR" sz="2400" dirty="0"/>
              <a:t> ve </a:t>
            </a:r>
            <a:r>
              <a:rPr lang="tr-TR" sz="2400" dirty="0" err="1"/>
              <a:t>nitarson</a:t>
            </a:r>
            <a:r>
              <a:rPr lang="tr-TR" sz="2400" dirty="0"/>
              <a:t> </a:t>
            </a:r>
          </a:p>
          <a:p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8799335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A2AEE16-6085-4EE2-A772-196704DDE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949548"/>
          </a:xfrm>
        </p:spPr>
        <p:txBody>
          <a:bodyPr/>
          <a:lstStyle/>
          <a:p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j-ea"/>
                <a:cs typeface="+mj-cs"/>
              </a:rPr>
              <a:t>Organik Arsenik Zehirlenmesi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97C5C27-E7F0-486F-B73D-1740450A7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3" y="1196752"/>
            <a:ext cx="8243887" cy="4859561"/>
          </a:xfrm>
        </p:spPr>
        <p:txBody>
          <a:bodyPr/>
          <a:lstStyle/>
          <a:p>
            <a:r>
              <a:rPr lang="tr-TR" sz="2800" dirty="0"/>
              <a:t>Akut niteliktedir; </a:t>
            </a:r>
            <a:r>
              <a:rPr lang="tr-TR" sz="2800" u="sng" dirty="0"/>
              <a:t>birden başlayan koordinasyon bozukluğu ve arka bacak felci domuzlarda organik arsenik zehirlenmesi için </a:t>
            </a:r>
            <a:r>
              <a:rPr lang="tr-TR" sz="2800" u="sng" dirty="0" err="1"/>
              <a:t>patognomoniktir</a:t>
            </a:r>
            <a:r>
              <a:rPr lang="tr-TR" sz="2800" u="sng" dirty="0"/>
              <a:t>.</a:t>
            </a:r>
          </a:p>
          <a:p>
            <a:r>
              <a:rPr lang="tr-TR" sz="2800" dirty="0"/>
              <a:t>Körlük, </a:t>
            </a:r>
            <a:r>
              <a:rPr lang="tr-TR" sz="2800" dirty="0" err="1"/>
              <a:t>arsanilik</a:t>
            </a:r>
            <a:r>
              <a:rPr lang="tr-TR" sz="2800" dirty="0"/>
              <a:t> asit zehirlenmesinin karakteristik özelliğidir ancak diğer organik arseniklere bağlı zehirlenmelerde görülmez</a:t>
            </a:r>
          </a:p>
        </p:txBody>
      </p:sp>
    </p:spTree>
    <p:extLst>
      <p:ext uri="{BB962C8B-B14F-4D97-AF65-F5344CB8AC3E}">
        <p14:creationId xmlns:p14="http://schemas.microsoft.com/office/powerpoint/2010/main" val="35488473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3C478E8-AAEA-4448-815E-9F21689EC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805532"/>
          </a:xfrm>
        </p:spPr>
        <p:txBody>
          <a:bodyPr/>
          <a:lstStyle/>
          <a:p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j-ea"/>
                <a:cs typeface="+mj-cs"/>
              </a:rPr>
              <a:t>Organik Arsenik Zehirlenmesi</a:t>
            </a:r>
            <a:endParaRPr lang="tr-TR" dirty="0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1A3DD763-8A5E-4CEC-93C0-C5C0AC33709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94882"/>
            <a:ext cx="6408712" cy="4154398"/>
          </a:xfrm>
          <a:prstGeom prst="rect">
            <a:avLst/>
          </a:prstGeom>
          <a:noFill/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0B10E2FF-861D-4047-8472-038115DEDA3D}"/>
              </a:ext>
            </a:extLst>
          </p:cNvPr>
          <p:cNvSpPr txBox="1"/>
          <p:nvPr/>
        </p:nvSpPr>
        <p:spPr>
          <a:xfrm>
            <a:off x="442913" y="1167135"/>
            <a:ext cx="74414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/>
              <a:t>Arsenik zehirlenmesi vakasında sığır </a:t>
            </a:r>
            <a:r>
              <a:rPr lang="tr-TR" dirty="0" err="1"/>
              <a:t>rumeninde</a:t>
            </a:r>
            <a:r>
              <a:rPr lang="tr-TR" dirty="0"/>
              <a:t> çamur benzeri görüntü </a:t>
            </a:r>
          </a:p>
        </p:txBody>
      </p:sp>
    </p:spTree>
    <p:extLst>
      <p:ext uri="{BB962C8B-B14F-4D97-AF65-F5344CB8AC3E}">
        <p14:creationId xmlns:p14="http://schemas.microsoft.com/office/powerpoint/2010/main" val="34246514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69FC040-A00F-49B7-B025-FFD565465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128080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Arsenik zehirlenmesinde sığır </a:t>
            </a:r>
            <a:r>
              <a:rPr lang="tr-TR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rumeni</a:t>
            </a:r>
            <a:r>
              <a:rPr lang="tr-T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nekroz (büyük ok) ve </a:t>
            </a:r>
            <a:r>
              <a:rPr lang="tr-TR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hemorajik</a:t>
            </a:r>
            <a:r>
              <a:rPr lang="tr-T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(küçük ok) lezyonlar</a:t>
            </a:r>
            <a:endParaRPr lang="tr-TR" sz="2400" dirty="0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A4604355-4A36-430D-8DC1-F183F7B306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616" y="1417776"/>
            <a:ext cx="7056784" cy="420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0444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B49F864-123A-492D-802E-F69D8EFE1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422400" algn="l"/>
              </a:tabLst>
            </a:pPr>
            <a:r>
              <a:rPr lang="tr-T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Arsenik zehirlenmesi vakasında sığır </a:t>
            </a:r>
            <a:r>
              <a:rPr lang="tr-TR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rumeninde</a:t>
            </a:r>
            <a:r>
              <a:rPr lang="tr-T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ülser (küçük ok) ve </a:t>
            </a:r>
            <a:r>
              <a:rPr lang="tr-TR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hemoraji</a:t>
            </a:r>
            <a:r>
              <a:rPr lang="tr-T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(büyük ok).</a:t>
            </a:r>
            <a:endParaRPr lang="tr-TR" sz="2800" dirty="0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48872A62-D79A-4F01-96BD-F74D1AC3C2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1556792"/>
            <a:ext cx="741682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029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50C94F8-BEBF-4892-A17E-25032BF45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200" dirty="0"/>
              <a:t>Arsenik zehirlenmesi vakasında kanla dolu sığır bağırsakları (oklar)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31CD00BE-DC71-4A80-BF15-B0CF8147EA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9672" y="1916832"/>
            <a:ext cx="6120680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376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9EE3C4E-5677-4DA1-80D5-2A5AEFC3A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 dirty="0"/>
              <a:t>Arsenik zehirlenmesi vakasında </a:t>
            </a:r>
            <a:r>
              <a:rPr lang="tr-TR" sz="2800" dirty="0" err="1"/>
              <a:t>hemorajik</a:t>
            </a:r>
            <a:r>
              <a:rPr lang="tr-TR" sz="2800" dirty="0"/>
              <a:t> lezyonları (ok, artı diğer tüm </a:t>
            </a:r>
            <a:r>
              <a:rPr lang="tr-TR" sz="2800" dirty="0" err="1"/>
              <a:t>hiperemik</a:t>
            </a:r>
            <a:r>
              <a:rPr lang="tr-TR" sz="2800" dirty="0"/>
              <a:t> alanlar) gösteren bir sığır idrar kesesi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DF1EFC35-4E47-49E7-8B45-014409806F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1609641"/>
            <a:ext cx="7776864" cy="469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5441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733524"/>
          </a:xfrm>
        </p:spPr>
        <p:txBody>
          <a:bodyPr/>
          <a:lstStyle/>
          <a:p>
            <a:r>
              <a:rPr lang="tr-TR" sz="3200" dirty="0"/>
              <a:t>Organik Arsenik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1520" y="980728"/>
            <a:ext cx="8435280" cy="5115272"/>
          </a:xfrm>
        </p:spPr>
        <p:txBody>
          <a:bodyPr/>
          <a:lstStyle/>
          <a:p>
            <a:r>
              <a:rPr lang="tr-TR" sz="2400" dirty="0"/>
              <a:t>Organik </a:t>
            </a:r>
            <a:r>
              <a:rPr lang="tr-TR" sz="2400" dirty="0" err="1"/>
              <a:t>arsenatların</a:t>
            </a:r>
            <a:r>
              <a:rPr lang="tr-TR" sz="2400" dirty="0"/>
              <a:t> neden olduğu sinir hasarı için etkili bir tedavi yoktur. Bu durumlarda </a:t>
            </a:r>
            <a:r>
              <a:rPr lang="tr-TR" sz="2400" dirty="0" err="1"/>
              <a:t>dimerkaprolün</a:t>
            </a:r>
            <a:r>
              <a:rPr lang="tr-TR" sz="2400" dirty="0"/>
              <a:t> suda çözünen analogları DMPS veya DMSA kısmen yararlıdır.</a:t>
            </a:r>
          </a:p>
          <a:p>
            <a:r>
              <a:rPr lang="tr-TR" sz="2400" dirty="0" err="1"/>
              <a:t>DMPS’in</a:t>
            </a:r>
            <a:r>
              <a:rPr lang="tr-TR" sz="2400" dirty="0"/>
              <a:t> köpeklerde çok yavaş </a:t>
            </a:r>
            <a:r>
              <a:rPr lang="tr-TR" sz="2400" dirty="0" err="1"/>
              <a:t>enfüzyonla</a:t>
            </a:r>
            <a:r>
              <a:rPr lang="tr-TR" sz="2400" dirty="0"/>
              <a:t> (&gt;20 </a:t>
            </a:r>
            <a:r>
              <a:rPr lang="tr-TR" sz="2400" dirty="0" err="1"/>
              <a:t>dk</a:t>
            </a:r>
            <a:r>
              <a:rPr lang="tr-TR" sz="2400" dirty="0"/>
              <a:t>) 3-5 mg/kg dozda veya ağızdan 6 saatte bir 4-8 mg/kg dozda verilmesiyle arseniği </a:t>
            </a:r>
            <a:r>
              <a:rPr lang="tr-TR" sz="2400" dirty="0" err="1"/>
              <a:t>şelate</a:t>
            </a:r>
            <a:r>
              <a:rPr lang="tr-TR" sz="2400" dirty="0"/>
              <a:t> ettiği gösterilmiştir. </a:t>
            </a:r>
          </a:p>
          <a:p>
            <a:r>
              <a:rPr lang="tr-TR" sz="2400" dirty="0"/>
              <a:t>Yine köpeklerde oluşturulan arsenik zehirlenmesinin 7.5 mg/kg dozda 6 saatte bir DMSA verilmekle düzelebileceği bildirilmiştir. </a:t>
            </a:r>
          </a:p>
        </p:txBody>
      </p:sp>
    </p:spTree>
    <p:extLst>
      <p:ext uri="{BB962C8B-B14F-4D97-AF65-F5344CB8AC3E}">
        <p14:creationId xmlns:p14="http://schemas.microsoft.com/office/powerpoint/2010/main" val="32291318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52128"/>
          </a:xfrm>
        </p:spPr>
        <p:txBody>
          <a:bodyPr/>
          <a:lstStyle/>
          <a:p>
            <a:r>
              <a:rPr lang="tr-TR" dirty="0"/>
              <a:t>Organik Arsenik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504" y="1268760"/>
            <a:ext cx="8712968" cy="4824536"/>
          </a:xfrm>
        </p:spPr>
        <p:txBody>
          <a:bodyPr/>
          <a:lstStyle/>
          <a:p>
            <a:r>
              <a:rPr lang="tr-TR" sz="2800" dirty="0"/>
              <a:t>Ayrıca sıçanlarda deneysel kronik As zehirlenmesinde 5 gün boyunca günde 25 mg/kg Vitamin C veya vitamin E’nin oral ve </a:t>
            </a:r>
            <a:r>
              <a:rPr lang="tr-TR" sz="2800" dirty="0" err="1"/>
              <a:t>DMSA’nın</a:t>
            </a:r>
            <a:r>
              <a:rPr lang="tr-TR" sz="2800" dirty="0"/>
              <a:t> 50 mg/kg dozunda periton içi kombine verilmesiyle beyindeki As düzeyleri belirgin bir şekilde azaltılabilmektedir. 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855844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46931"/>
          </a:xfrm>
        </p:spPr>
        <p:txBody>
          <a:bodyPr/>
          <a:lstStyle/>
          <a:p>
            <a:r>
              <a:rPr lang="tr-TR" dirty="0"/>
              <a:t>Arsenik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1520" y="1268760"/>
            <a:ext cx="8568952" cy="5112568"/>
          </a:xfrm>
        </p:spPr>
        <p:txBody>
          <a:bodyPr/>
          <a:lstStyle/>
          <a:p>
            <a:r>
              <a:rPr lang="tr-TR" sz="2400" dirty="0" err="1"/>
              <a:t>IARC’a</a:t>
            </a:r>
            <a:r>
              <a:rPr lang="tr-TR" sz="2400" dirty="0"/>
              <a:t> göre (Uluslararası Kanser Araştırma Ajansı); </a:t>
            </a:r>
          </a:p>
          <a:p>
            <a:r>
              <a:rPr lang="tr-TR" sz="2400" dirty="0"/>
              <a:t>İnorganik As bileşikleri insanlar için kanserojen (Grup 1), </a:t>
            </a:r>
          </a:p>
          <a:p>
            <a:r>
              <a:rPr lang="tr-TR" sz="2400" dirty="0" err="1"/>
              <a:t>Kakodilik</a:t>
            </a:r>
            <a:r>
              <a:rPr lang="tr-TR" sz="2400" dirty="0"/>
              <a:t> asit ve </a:t>
            </a:r>
            <a:r>
              <a:rPr lang="tr-TR" sz="2400" dirty="0" err="1"/>
              <a:t>metilarsonik</a:t>
            </a:r>
            <a:r>
              <a:rPr lang="tr-TR" sz="2400" dirty="0"/>
              <a:t> asit gibi organik As bileşiklerinin </a:t>
            </a:r>
            <a:r>
              <a:rPr lang="tr-TR" sz="2400" dirty="0" err="1"/>
              <a:t>metilli</a:t>
            </a:r>
            <a:r>
              <a:rPr lang="tr-TR" sz="2400" dirty="0"/>
              <a:t> </a:t>
            </a:r>
            <a:r>
              <a:rPr lang="tr-TR" sz="2400" dirty="0" err="1"/>
              <a:t>metabolitleri</a:t>
            </a:r>
            <a:r>
              <a:rPr lang="tr-TR" sz="2400" dirty="0"/>
              <a:t> insanlara muhtemel kanserojen (Grup 2B);</a:t>
            </a:r>
          </a:p>
          <a:p>
            <a:r>
              <a:rPr lang="tr-TR" sz="2400" dirty="0" err="1"/>
              <a:t>Arsenobetain</a:t>
            </a:r>
            <a:r>
              <a:rPr lang="tr-TR" sz="2400" dirty="0"/>
              <a:t> ve diğer organik As bileşiklerinin </a:t>
            </a:r>
            <a:r>
              <a:rPr lang="tr-TR" sz="2400" dirty="0" err="1"/>
              <a:t>metabolize</a:t>
            </a:r>
            <a:r>
              <a:rPr lang="tr-TR" sz="2400" dirty="0"/>
              <a:t> olmamaları nedeniyle insanlarda kanserojen olmadıkları (Grup 3)  belirtilmiştir. </a:t>
            </a:r>
          </a:p>
        </p:txBody>
      </p:sp>
    </p:spTree>
    <p:extLst>
      <p:ext uri="{BB962C8B-B14F-4D97-AF65-F5344CB8AC3E}">
        <p14:creationId xmlns:p14="http://schemas.microsoft.com/office/powerpoint/2010/main" val="793282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2915"/>
          </a:xfrm>
        </p:spPr>
        <p:txBody>
          <a:bodyPr/>
          <a:lstStyle/>
          <a:p>
            <a:r>
              <a:rPr lang="tr-TR" sz="3200" dirty="0"/>
              <a:t>Yarı metaller veya </a:t>
            </a:r>
            <a:r>
              <a:rPr lang="tr-TR" sz="3200" dirty="0" err="1"/>
              <a:t>metaloidler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50197"/>
          </a:xfrm>
        </p:spPr>
        <p:txBody>
          <a:bodyPr/>
          <a:lstStyle/>
          <a:p>
            <a:r>
              <a:rPr lang="tr-TR" sz="2400" dirty="0"/>
              <a:t>İyi metal özelliği göstermeyen metallerdir. Bunlar hem metal, hem de ametal özelliği gösterirler. </a:t>
            </a:r>
          </a:p>
          <a:p>
            <a:r>
              <a:rPr lang="tr-TR" sz="2400" dirty="0"/>
              <a:t>Si, Bor, Antimon, As gibi elementler yarı metallerdir. </a:t>
            </a:r>
          </a:p>
        </p:txBody>
      </p:sp>
      <p:pic>
        <p:nvPicPr>
          <p:cNvPr id="105474" name="Picture 2" descr="https://periyodikcetvel.files.wordpress.com/2011/04/metal-ametal-gc3b6sterimi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780928"/>
            <a:ext cx="7524750" cy="3790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14038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77813"/>
            <a:ext cx="8218487" cy="774700"/>
          </a:xfrm>
        </p:spPr>
        <p:txBody>
          <a:bodyPr/>
          <a:lstStyle/>
          <a:p>
            <a:pPr eaLnBrk="1" hangingPunct="1">
              <a:defRPr/>
            </a:pPr>
            <a:r>
              <a:rPr lang="tr-TR" b="0" dirty="0">
                <a:solidFill>
                  <a:schemeClr val="tx1"/>
                </a:solidFill>
              </a:rPr>
              <a:t>Bakır (</a:t>
            </a:r>
            <a:r>
              <a:rPr lang="tr-TR" b="0" dirty="0" err="1">
                <a:solidFill>
                  <a:schemeClr val="tx1"/>
                </a:solidFill>
              </a:rPr>
              <a:t>Cuprum</a:t>
            </a:r>
            <a:r>
              <a:rPr lang="tr-TR" b="0" dirty="0">
                <a:solidFill>
                  <a:schemeClr val="tx1"/>
                </a:solidFill>
              </a:rPr>
              <a:t>)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125538"/>
            <a:ext cx="8893175" cy="5732462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/>
              <a:t>Bakır, tuzları halinde tarımda ve veteriner hekimlikte geniş şekilde kullanılır. </a:t>
            </a:r>
          </a:p>
          <a:p>
            <a:pPr eaLnBrk="1" hangingPunct="1">
              <a:defRPr/>
            </a:pPr>
            <a:r>
              <a:rPr lang="tr-TR" dirty="0"/>
              <a:t>Bakır sülfat </a:t>
            </a:r>
            <a:r>
              <a:rPr lang="tr-TR" dirty="0" err="1"/>
              <a:t>antelmintik</a:t>
            </a:r>
            <a:r>
              <a:rPr lang="tr-TR" dirty="0"/>
              <a:t> ve sümüklü böceklerle, tarımda bağ ve meyve ağaçlarındaki </a:t>
            </a:r>
            <a:r>
              <a:rPr lang="tr-TR" dirty="0" err="1"/>
              <a:t>paraziter</a:t>
            </a:r>
            <a:r>
              <a:rPr lang="tr-TR" dirty="0"/>
              <a:t> mantarlara karşı kullanılır. </a:t>
            </a:r>
          </a:p>
          <a:p>
            <a:pPr eaLnBrk="1" hangingPunct="1">
              <a:defRPr/>
            </a:pPr>
            <a:endParaRPr lang="tr-TR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74923"/>
          </a:xfrm>
        </p:spPr>
        <p:txBody>
          <a:bodyPr/>
          <a:lstStyle/>
          <a:p>
            <a:r>
              <a:rPr lang="tr-TR" dirty="0"/>
              <a:t>Bakır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07504" y="980728"/>
            <a:ext cx="8712968" cy="5544616"/>
          </a:xfrm>
        </p:spPr>
        <p:txBody>
          <a:bodyPr/>
          <a:lstStyle/>
          <a:p>
            <a:r>
              <a:rPr lang="tr-TR" sz="2400" dirty="0"/>
              <a:t>Başlıca ince bağırsaklardan emilerek,  kanda </a:t>
            </a:r>
            <a:r>
              <a:rPr lang="tr-TR" sz="2400" dirty="0" err="1"/>
              <a:t>seruloplazmin</a:t>
            </a:r>
            <a:r>
              <a:rPr lang="tr-TR" sz="2400" dirty="0"/>
              <a:t> (&gt;%70), </a:t>
            </a:r>
            <a:r>
              <a:rPr lang="tr-TR" sz="2400" dirty="0" err="1"/>
              <a:t>transkuprein</a:t>
            </a:r>
            <a:r>
              <a:rPr lang="tr-TR" sz="2400" dirty="0"/>
              <a:t> ve </a:t>
            </a:r>
            <a:r>
              <a:rPr lang="tr-TR" sz="2400" dirty="0" err="1"/>
              <a:t>albuminle</a:t>
            </a:r>
            <a:r>
              <a:rPr lang="tr-TR" sz="2400" dirty="0"/>
              <a:t> taşınır.</a:t>
            </a:r>
          </a:p>
          <a:p>
            <a:r>
              <a:rPr lang="tr-TR" sz="2400" dirty="0"/>
              <a:t>Karaciğerde </a:t>
            </a:r>
            <a:r>
              <a:rPr lang="tr-TR" sz="2400" dirty="0" err="1"/>
              <a:t>lizozomlarda</a:t>
            </a:r>
            <a:r>
              <a:rPr lang="tr-TR" sz="2400" dirty="0"/>
              <a:t> birikir. Buradan safrayla atılır veya vücudun diğer kısımlarındaki hücrelerde kullanılmak üzere </a:t>
            </a:r>
            <a:r>
              <a:rPr lang="tr-TR" sz="2400" dirty="0" err="1"/>
              <a:t>seruloplazmine</a:t>
            </a:r>
            <a:r>
              <a:rPr lang="tr-TR" sz="2400" dirty="0"/>
              <a:t> bağlanarak taşınır.  </a:t>
            </a:r>
          </a:p>
          <a:p>
            <a:r>
              <a:rPr lang="tr-TR" sz="2400" dirty="0"/>
              <a:t>Cu, vücudun her hücresi için esansiyel bir elementtir: </a:t>
            </a:r>
            <a:r>
              <a:rPr lang="tr-TR" sz="2400" i="1" dirty="0" err="1"/>
              <a:t>Sitokrom</a:t>
            </a:r>
            <a:r>
              <a:rPr lang="tr-TR" sz="2400" i="1" dirty="0"/>
              <a:t> C </a:t>
            </a:r>
            <a:r>
              <a:rPr lang="tr-TR" sz="2400" i="1" dirty="0" err="1"/>
              <a:t>oksidaz</a:t>
            </a:r>
            <a:r>
              <a:rPr lang="tr-TR" sz="2400" i="1" dirty="0"/>
              <a:t>, </a:t>
            </a:r>
            <a:r>
              <a:rPr lang="tr-TR" sz="2400" i="1" dirty="0" err="1"/>
              <a:t>süperoksit</a:t>
            </a:r>
            <a:r>
              <a:rPr lang="tr-TR" sz="2400" i="1" dirty="0"/>
              <a:t> </a:t>
            </a:r>
            <a:r>
              <a:rPr lang="tr-TR" sz="2400" i="1" dirty="0" err="1"/>
              <a:t>dismutaz</a:t>
            </a:r>
            <a:r>
              <a:rPr lang="tr-TR" sz="2400" i="1" dirty="0"/>
              <a:t>, </a:t>
            </a:r>
            <a:r>
              <a:rPr lang="tr-TR" sz="2400" i="1" dirty="0" err="1"/>
              <a:t>lizil</a:t>
            </a:r>
            <a:r>
              <a:rPr lang="tr-TR" sz="2400" i="1" dirty="0"/>
              <a:t> </a:t>
            </a:r>
            <a:r>
              <a:rPr lang="tr-TR" sz="2400" i="1" dirty="0" err="1"/>
              <a:t>oksidaz</a:t>
            </a:r>
            <a:r>
              <a:rPr lang="tr-TR" sz="2400" i="1" dirty="0"/>
              <a:t> </a:t>
            </a:r>
            <a:r>
              <a:rPr lang="tr-TR" sz="2400" dirty="0"/>
              <a:t>ve </a:t>
            </a:r>
            <a:r>
              <a:rPr lang="tr-TR" sz="2400" i="1" dirty="0" err="1"/>
              <a:t>dopamin</a:t>
            </a:r>
            <a:r>
              <a:rPr lang="tr-TR" sz="2400" i="1" dirty="0"/>
              <a:t> beta </a:t>
            </a:r>
            <a:r>
              <a:rPr lang="tr-TR" sz="2400" i="1" dirty="0" err="1"/>
              <a:t>hidroksilaz</a:t>
            </a:r>
            <a:r>
              <a:rPr lang="tr-TR" sz="2400" dirty="0"/>
              <a:t> bakıra bağımlıdır.  </a:t>
            </a:r>
          </a:p>
          <a:p>
            <a:r>
              <a:rPr lang="tr-TR" sz="2400" dirty="0"/>
              <a:t>Safrayla atılma bakır dengesinin sağlanmasından sorumludur. Safrayla atılmanın hasara uğraması (genetik) durumunda Cu birikim dengesi de bozulur.  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42913" y="103188"/>
            <a:ext cx="8243887" cy="808037"/>
          </a:xfrm>
        </p:spPr>
        <p:txBody>
          <a:bodyPr/>
          <a:lstStyle/>
          <a:p>
            <a:pPr eaLnBrk="1" hangingPunct="1">
              <a:defRPr/>
            </a:pPr>
            <a:r>
              <a:rPr lang="tr-TR" b="1"/>
              <a:t>Bakır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5538"/>
            <a:ext cx="8964613" cy="57324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tr-TR" sz="2400" dirty="0"/>
              <a:t>Bakırın sindirim kanalından emilimi ağızdan alınan </a:t>
            </a:r>
            <a:r>
              <a:rPr lang="tr-TR" sz="2400" dirty="0">
                <a:solidFill>
                  <a:srgbClr val="00B050"/>
                </a:solidFill>
              </a:rPr>
              <a:t>molibden (</a:t>
            </a:r>
            <a:r>
              <a:rPr lang="tr-TR" sz="2400" dirty="0" err="1">
                <a:solidFill>
                  <a:srgbClr val="00B050"/>
                </a:solidFill>
              </a:rPr>
              <a:t>Mo</a:t>
            </a:r>
            <a:r>
              <a:rPr lang="tr-TR" sz="2400" dirty="0">
                <a:solidFill>
                  <a:srgbClr val="00B050"/>
                </a:solidFill>
              </a:rPr>
              <a:t>) ve kükürt (S) </a:t>
            </a:r>
            <a:r>
              <a:rPr lang="tr-TR" sz="2400" dirty="0"/>
              <a:t>miktarına bağlıdır.  </a:t>
            </a:r>
          </a:p>
          <a:p>
            <a:pPr eaLnBrk="1" hangingPunct="1">
              <a:lnSpc>
                <a:spcPct val="90000"/>
              </a:lnSpc>
            </a:pPr>
            <a:r>
              <a:rPr lang="tr-TR" sz="2400" dirty="0" err="1"/>
              <a:t>Ruminantlarda</a:t>
            </a:r>
            <a:r>
              <a:rPr lang="tr-TR" sz="2400" dirty="0"/>
              <a:t> </a:t>
            </a:r>
            <a:r>
              <a:rPr lang="tr-TR" sz="2400" dirty="0" err="1"/>
              <a:t>rumendeki</a:t>
            </a:r>
            <a:r>
              <a:rPr lang="tr-TR" sz="2400" dirty="0"/>
              <a:t> aşırı kükürt, sindirim kanalından bakırın emilimini engelleyen bakır sülfür oluşumuna neden olur. </a:t>
            </a:r>
          </a:p>
          <a:p>
            <a:pPr eaLnBrk="1" hangingPunct="1">
              <a:lnSpc>
                <a:spcPct val="90000"/>
              </a:lnSpc>
            </a:pPr>
            <a:r>
              <a:rPr lang="tr-TR" sz="2400" dirty="0"/>
              <a:t>Ayrıca </a:t>
            </a:r>
            <a:r>
              <a:rPr lang="tr-TR" sz="2400" dirty="0" err="1"/>
              <a:t>Mo</a:t>
            </a:r>
            <a:r>
              <a:rPr lang="tr-TR" sz="2400" dirty="0"/>
              <a:t> varlığında </a:t>
            </a:r>
            <a:r>
              <a:rPr lang="tr-TR" sz="2400" dirty="0" err="1"/>
              <a:t>tri</a:t>
            </a:r>
            <a:r>
              <a:rPr lang="tr-TR" sz="2400" dirty="0"/>
              <a:t> ve </a:t>
            </a:r>
            <a:r>
              <a:rPr lang="tr-TR" sz="2400" dirty="0" err="1"/>
              <a:t>tetratiyomolibdat</a:t>
            </a:r>
            <a:r>
              <a:rPr lang="tr-TR" sz="2400" dirty="0"/>
              <a:t> şekillenmesi de Cu emilimini azaltır. Ve yüksek miktarda </a:t>
            </a:r>
            <a:r>
              <a:rPr lang="tr-TR" sz="2400" dirty="0" err="1"/>
              <a:t>Mo</a:t>
            </a:r>
            <a:r>
              <a:rPr lang="tr-TR" sz="2400" dirty="0"/>
              <a:t>, bakırı biyolojik olarak yararlanılamayan şekilde tutarak sistemik etkilere neden olur. 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74923"/>
          </a:xfrm>
        </p:spPr>
        <p:txBody>
          <a:bodyPr/>
          <a:lstStyle/>
          <a:p>
            <a:r>
              <a:rPr lang="tr-TR" dirty="0"/>
              <a:t>Bakır-Etki mekanizması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1052736"/>
            <a:ext cx="8964488" cy="5616624"/>
          </a:xfrm>
        </p:spPr>
        <p:txBody>
          <a:bodyPr/>
          <a:lstStyle/>
          <a:p>
            <a:r>
              <a:rPr lang="tr-TR" sz="2800" dirty="0"/>
              <a:t>Normalde, hücrelerdeki serbest Cu, </a:t>
            </a:r>
            <a:r>
              <a:rPr lang="tr-TR" sz="2800" dirty="0" err="1"/>
              <a:t>metallotiyonein</a:t>
            </a:r>
            <a:r>
              <a:rPr lang="tr-TR" sz="2800" dirty="0"/>
              <a:t>, </a:t>
            </a:r>
            <a:r>
              <a:rPr lang="tr-TR" sz="2800" dirty="0" err="1"/>
              <a:t>glutation</a:t>
            </a:r>
            <a:r>
              <a:rPr lang="tr-TR" sz="2800" dirty="0"/>
              <a:t> ve bakır </a:t>
            </a:r>
            <a:r>
              <a:rPr lang="tr-TR" sz="2800" dirty="0" err="1"/>
              <a:t>şaperon</a:t>
            </a:r>
            <a:r>
              <a:rPr lang="tr-TR" sz="2800" dirty="0"/>
              <a:t> proteini gibi Cu bağlayan proteinler tarafından düşük düzeyde tutulur. </a:t>
            </a:r>
          </a:p>
          <a:p>
            <a:endParaRPr lang="tr-TR" sz="2400" i="1" dirty="0">
              <a:solidFill>
                <a:srgbClr val="002060"/>
              </a:solidFill>
            </a:endParaRPr>
          </a:p>
          <a:p>
            <a:r>
              <a:rPr lang="tr-TR" sz="2400" i="1" dirty="0" err="1">
                <a:solidFill>
                  <a:srgbClr val="002060"/>
                </a:solidFill>
              </a:rPr>
              <a:t>Şaperon</a:t>
            </a:r>
            <a:r>
              <a:rPr lang="tr-TR" sz="2400" i="1" dirty="0">
                <a:solidFill>
                  <a:srgbClr val="002060"/>
                </a:solidFill>
              </a:rPr>
              <a:t> proteinleri: Proteinlerin kuruluşunda ve uygun olarak katlanmasında görevli olan proteinlerdir.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792783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74923"/>
          </a:xfrm>
        </p:spPr>
        <p:txBody>
          <a:bodyPr/>
          <a:lstStyle/>
          <a:p>
            <a:r>
              <a:rPr lang="tr-TR" dirty="0"/>
              <a:t>Bakır-Etki mekanizması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512" y="1196752"/>
            <a:ext cx="8712968" cy="5544616"/>
          </a:xfrm>
        </p:spPr>
        <p:txBody>
          <a:bodyPr/>
          <a:lstStyle/>
          <a:p>
            <a:r>
              <a:rPr lang="tr-TR" dirty="0"/>
              <a:t>Aşırı Cu, bu proteinlerin Cu tutma kapasitesini aşar ve serbest haldeki bakır diğer proteinler ve nükleik asitlere bağlanır.  </a:t>
            </a:r>
          </a:p>
          <a:p>
            <a:r>
              <a:rPr lang="tr-TR" dirty="0"/>
              <a:t>Ayrıca serbest Cu, </a:t>
            </a:r>
            <a:r>
              <a:rPr lang="fi-FI" dirty="0"/>
              <a:t>reaktif oksijen ve hidroksil radikallerini</a:t>
            </a:r>
            <a:r>
              <a:rPr lang="tr-TR" dirty="0"/>
              <a:t>n oluşmasına neden olur. Bunlar zarlarda lipit </a:t>
            </a:r>
            <a:r>
              <a:rPr lang="tr-TR" dirty="0" err="1"/>
              <a:t>peroksidasyona</a:t>
            </a:r>
            <a:r>
              <a:rPr lang="tr-TR" dirty="0"/>
              <a:t> yol açar. Sonuçta nükleik asitler ve hücre proteinleri hasara uğrar.  </a:t>
            </a:r>
          </a:p>
        </p:txBody>
      </p:sp>
    </p:spTree>
    <p:extLst>
      <p:ext uri="{BB962C8B-B14F-4D97-AF65-F5344CB8AC3E}">
        <p14:creationId xmlns:p14="http://schemas.microsoft.com/office/powerpoint/2010/main" val="13077411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18939"/>
          </a:xfrm>
        </p:spPr>
        <p:txBody>
          <a:bodyPr/>
          <a:lstStyle/>
          <a:p>
            <a:r>
              <a:rPr lang="tr-TR" dirty="0"/>
              <a:t>Bakır-Etki mekanizması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1520" y="1196752"/>
            <a:ext cx="8568952" cy="5256584"/>
          </a:xfrm>
        </p:spPr>
        <p:txBody>
          <a:bodyPr/>
          <a:lstStyle/>
          <a:p>
            <a:r>
              <a:rPr lang="tr-TR" sz="2800" dirty="0"/>
              <a:t>Koyunlardaki kronik zehirlenmeler, yemde Cu artışıyla birlikte koyunların artık bunu safrayla uzaklaştıramamasından kaynaklanır. </a:t>
            </a:r>
          </a:p>
          <a:p>
            <a:r>
              <a:rPr lang="tr-TR" sz="2800" dirty="0"/>
              <a:t>Bakır karaciğerde birikir; bu dönemde herhangi bir klinik belirti görülmez. </a:t>
            </a:r>
          </a:p>
          <a:p>
            <a:r>
              <a:rPr lang="tr-TR" sz="2800" dirty="0"/>
              <a:t>Birikme devam ederse karaciğer doğrudan hasara uğrar. </a:t>
            </a:r>
          </a:p>
          <a:p>
            <a:r>
              <a:rPr lang="tr-TR" sz="2800" dirty="0"/>
              <a:t>Hasar ağır olduğunda karaciğer nekrozu gelişir ve Cu kan dolaşımına geçer. </a:t>
            </a:r>
          </a:p>
        </p:txBody>
      </p:sp>
    </p:spTree>
    <p:extLst>
      <p:ext uri="{BB962C8B-B14F-4D97-AF65-F5344CB8AC3E}">
        <p14:creationId xmlns:p14="http://schemas.microsoft.com/office/powerpoint/2010/main" val="34216744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18939"/>
          </a:xfrm>
        </p:spPr>
        <p:txBody>
          <a:bodyPr/>
          <a:lstStyle/>
          <a:p>
            <a:r>
              <a:rPr lang="tr-TR" dirty="0"/>
              <a:t>Bakır-Etki mekanizması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512" y="1268760"/>
            <a:ext cx="8507288" cy="5400600"/>
          </a:xfrm>
        </p:spPr>
        <p:txBody>
          <a:bodyPr/>
          <a:lstStyle/>
          <a:p>
            <a:r>
              <a:rPr lang="tr-TR" dirty="0"/>
              <a:t>Ayrıca stres </a:t>
            </a:r>
            <a:r>
              <a:rPr lang="tr-TR" dirty="0" err="1"/>
              <a:t>Cu’ın</a:t>
            </a:r>
            <a:r>
              <a:rPr lang="tr-TR" dirty="0"/>
              <a:t> kan dolaşımına geçişini hızlandırır. </a:t>
            </a:r>
          </a:p>
          <a:p>
            <a:r>
              <a:rPr lang="tr-TR" dirty="0"/>
              <a:t>Kandaki Cu artışı proteinlerin koruyucu taşınma kapasitesini aşar. </a:t>
            </a:r>
          </a:p>
          <a:p>
            <a:r>
              <a:rPr lang="tr-TR" dirty="0"/>
              <a:t>Kandaki serbest Cu iyonları eritrosit zarlarını oksitleyerek </a:t>
            </a:r>
            <a:r>
              <a:rPr lang="tr-TR" dirty="0" err="1"/>
              <a:t>hemolize</a:t>
            </a:r>
            <a:r>
              <a:rPr lang="tr-TR" dirty="0"/>
              <a:t> neden olur.  </a:t>
            </a:r>
            <a:endParaRPr lang="en-US" dirty="0"/>
          </a:p>
          <a:p>
            <a:r>
              <a:rPr lang="tr-TR" dirty="0" err="1"/>
              <a:t>Hemoliz</a:t>
            </a:r>
            <a:r>
              <a:rPr lang="tr-TR" dirty="0"/>
              <a:t> sonucunda hemoglobin böbreklerde birikmeye başlar. </a:t>
            </a:r>
          </a:p>
        </p:txBody>
      </p:sp>
    </p:spTree>
    <p:extLst>
      <p:ext uri="{BB962C8B-B14F-4D97-AF65-F5344CB8AC3E}">
        <p14:creationId xmlns:p14="http://schemas.microsoft.com/office/powerpoint/2010/main" val="140435449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Bakır-Etki mekanizması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Böbrekler hem </a:t>
            </a:r>
            <a:r>
              <a:rPr lang="tr-TR" dirty="0" err="1"/>
              <a:t>Cu’ın</a:t>
            </a:r>
            <a:r>
              <a:rPr lang="tr-TR" dirty="0"/>
              <a:t> birikici etkisinden hem de </a:t>
            </a:r>
            <a:r>
              <a:rPr lang="tr-TR" dirty="0" err="1"/>
              <a:t>hemolizi</a:t>
            </a:r>
            <a:r>
              <a:rPr lang="tr-TR" dirty="0"/>
              <a:t> takiben hemoglobinin doğrudan etkisiyle hasara uğrar. </a:t>
            </a:r>
          </a:p>
          <a:p>
            <a:r>
              <a:rPr lang="tr-TR" dirty="0"/>
              <a:t>Sığırlarda da kronik Cu zehirlenmesi görülür ama </a:t>
            </a:r>
            <a:r>
              <a:rPr lang="tr-TR" dirty="0" err="1"/>
              <a:t>hemoliz</a:t>
            </a:r>
            <a:r>
              <a:rPr lang="tr-TR" dirty="0"/>
              <a:t> koyunlardakinden daha az sıklıkla görülür. </a:t>
            </a:r>
          </a:p>
        </p:txBody>
      </p:sp>
    </p:spTree>
    <p:extLst>
      <p:ext uri="{BB962C8B-B14F-4D97-AF65-F5344CB8AC3E}">
        <p14:creationId xmlns:p14="http://schemas.microsoft.com/office/powerpoint/2010/main" val="14965019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42913" y="404664"/>
            <a:ext cx="8243887" cy="720080"/>
          </a:xfrm>
        </p:spPr>
        <p:txBody>
          <a:bodyPr/>
          <a:lstStyle/>
          <a:p>
            <a:r>
              <a:rPr lang="tr-TR" dirty="0"/>
              <a:t>Bakır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23528" y="1268760"/>
            <a:ext cx="8363272" cy="5400600"/>
          </a:xfrm>
        </p:spPr>
        <p:txBody>
          <a:bodyPr/>
          <a:lstStyle/>
          <a:p>
            <a:r>
              <a:rPr lang="tr-TR" sz="2800" dirty="0"/>
              <a:t>Köpeklerdeki kronik Cu zehirlenmesi başlıca Bedlington </a:t>
            </a:r>
            <a:r>
              <a:rPr lang="tr-TR" sz="2800" dirty="0" err="1"/>
              <a:t>Terrier</a:t>
            </a:r>
            <a:r>
              <a:rPr lang="tr-TR" sz="2800" dirty="0"/>
              <a:t> ırklarında görülür-İnsanlardaki Wilson hastalığına benzer. (</a:t>
            </a:r>
            <a:r>
              <a:rPr lang="tr-TR" sz="2800" dirty="0" err="1"/>
              <a:t>Otozomal</a:t>
            </a:r>
            <a:r>
              <a:rPr lang="tr-TR" sz="2800" dirty="0"/>
              <a:t> resesif hastalık)</a:t>
            </a:r>
            <a:endParaRPr lang="en-US" sz="28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284984"/>
            <a:ext cx="4182988" cy="293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719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1306304-40BE-4A40-9730-7C324034F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74923"/>
          </a:xfrm>
        </p:spPr>
        <p:txBody>
          <a:bodyPr/>
          <a:lstStyle/>
          <a:p>
            <a:r>
              <a:rPr lang="tr-TR" sz="2800" dirty="0"/>
              <a:t>Bakıra duyarlı köpek ırkları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E8A4E6E7-EF53-4CA9-ADC4-F2492E59A7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1061616"/>
            <a:ext cx="2862930" cy="1584176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9A9C7D2E-AD69-4C64-A302-6DA316FF6BC3}"/>
              </a:ext>
            </a:extLst>
          </p:cNvPr>
          <p:cNvSpPr txBox="1"/>
          <p:nvPr/>
        </p:nvSpPr>
        <p:spPr>
          <a:xfrm>
            <a:off x="179512" y="2780928"/>
            <a:ext cx="3024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/>
              <a:t>Bedlington </a:t>
            </a:r>
            <a:r>
              <a:rPr lang="tr-TR" dirty="0" err="1"/>
              <a:t>Terrier</a:t>
            </a:r>
            <a:r>
              <a:rPr lang="tr-TR" dirty="0"/>
              <a:t> 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5D1C6BD-674E-47DD-8CAE-CC134B412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3245" y="1039043"/>
            <a:ext cx="2719052" cy="1584177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4AAA6125-0ECC-4C74-95E1-FFBD007FD18D}"/>
              </a:ext>
            </a:extLst>
          </p:cNvPr>
          <p:cNvSpPr txBox="1"/>
          <p:nvPr/>
        </p:nvSpPr>
        <p:spPr>
          <a:xfrm>
            <a:off x="3083245" y="2645792"/>
            <a:ext cx="29289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/>
              <a:t>Batı </a:t>
            </a:r>
            <a:r>
              <a:rPr lang="tr-TR" dirty="0" err="1"/>
              <a:t>Higland</a:t>
            </a:r>
            <a:r>
              <a:rPr lang="tr-TR" dirty="0"/>
              <a:t> Beyaz </a:t>
            </a:r>
            <a:r>
              <a:rPr lang="tr-TR" dirty="0" err="1"/>
              <a:t>Terrier</a:t>
            </a:r>
            <a:endParaRPr lang="tr-TR" dirty="0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5CB04C25-59A6-480E-9A7B-CF5363EB8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6942" y="972796"/>
            <a:ext cx="2767824" cy="1615653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1F20E75F-F2D2-4C89-A57B-7C4EC44B3F64}"/>
              </a:ext>
            </a:extLst>
          </p:cNvPr>
          <p:cNvSpPr txBox="1"/>
          <p:nvPr/>
        </p:nvSpPr>
        <p:spPr>
          <a:xfrm>
            <a:off x="6300192" y="2657090"/>
            <a:ext cx="22382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/>
              <a:t>Skye </a:t>
            </a:r>
            <a:r>
              <a:rPr lang="tr-TR" dirty="0" err="1"/>
              <a:t>terrier</a:t>
            </a:r>
            <a:r>
              <a:rPr lang="tr-TR" dirty="0"/>
              <a:t> 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C7C3CC54-0981-4204-A2F4-7D443E9BD0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07" y="3407271"/>
            <a:ext cx="2288024" cy="1877731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A473844C-6536-41EC-B9D7-9637379CBB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1379" y="3567672"/>
            <a:ext cx="2232248" cy="1746026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5F3A67E0-FCFD-48BE-9BB8-2FDECD7AA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6074" y="3478772"/>
            <a:ext cx="2501265" cy="1734728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6167789A-EF34-4FD4-8672-102B13AA5D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5019" y="3407271"/>
            <a:ext cx="2438611" cy="1877731"/>
          </a:xfrm>
          <a:prstGeom prst="rect">
            <a:avLst/>
          </a:prstGeom>
        </p:spPr>
      </p:pic>
      <p:sp>
        <p:nvSpPr>
          <p:cNvPr id="18" name="Metin kutusu 17">
            <a:extLst>
              <a:ext uri="{FF2B5EF4-FFF2-40B4-BE49-F238E27FC236}">
                <a16:creationId xmlns:a16="http://schemas.microsoft.com/office/drawing/2014/main" id="{C8473A46-C90E-48F3-AD65-71815A80C684}"/>
              </a:ext>
            </a:extLst>
          </p:cNvPr>
          <p:cNvSpPr txBox="1"/>
          <p:nvPr/>
        </p:nvSpPr>
        <p:spPr>
          <a:xfrm>
            <a:off x="251520" y="5368020"/>
            <a:ext cx="1368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/>
              <a:t>Doberman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3F4D0058-AE11-4C21-89B6-ACB02E51F8C4}"/>
              </a:ext>
            </a:extLst>
          </p:cNvPr>
          <p:cNvSpPr txBox="1"/>
          <p:nvPr/>
        </p:nvSpPr>
        <p:spPr>
          <a:xfrm>
            <a:off x="2225339" y="5366870"/>
            <a:ext cx="2232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/>
              <a:t>Labrador </a:t>
            </a:r>
            <a:r>
              <a:rPr lang="tr-TR" dirty="0" err="1"/>
              <a:t>Retriever</a:t>
            </a:r>
            <a:endParaRPr lang="tr-TR" dirty="0"/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D68FD502-7178-42C7-AAEE-16DA6722976C}"/>
              </a:ext>
            </a:extLst>
          </p:cNvPr>
          <p:cNvSpPr txBox="1"/>
          <p:nvPr/>
        </p:nvSpPr>
        <p:spPr>
          <a:xfrm>
            <a:off x="4539801" y="5413896"/>
            <a:ext cx="15443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/>
              <a:t>Keeshond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F978EF10-5149-4AB6-AE5D-F9B2A5F6BBE2}"/>
              </a:ext>
            </a:extLst>
          </p:cNvPr>
          <p:cNvSpPr txBox="1"/>
          <p:nvPr/>
        </p:nvSpPr>
        <p:spPr>
          <a:xfrm>
            <a:off x="6526172" y="5337028"/>
            <a:ext cx="27363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/>
              <a:t>American </a:t>
            </a:r>
            <a:r>
              <a:rPr lang="tr-TR" dirty="0" err="1"/>
              <a:t>cooker</a:t>
            </a:r>
            <a:r>
              <a:rPr lang="tr-TR" dirty="0"/>
              <a:t> </a:t>
            </a:r>
            <a:r>
              <a:rPr lang="tr-TR" dirty="0" err="1"/>
              <a:t>spaniels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04924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74923"/>
          </a:xfrm>
        </p:spPr>
        <p:txBody>
          <a:bodyPr/>
          <a:lstStyle/>
          <a:p>
            <a:r>
              <a:rPr lang="tr-TR" dirty="0"/>
              <a:t>Ametaller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1520" y="1052736"/>
            <a:ext cx="8435280" cy="5616624"/>
          </a:xfrm>
        </p:spPr>
        <p:txBody>
          <a:bodyPr/>
          <a:lstStyle/>
          <a:p>
            <a:r>
              <a:rPr lang="tr-TR" sz="2400" dirty="0"/>
              <a:t>Metal özelliği göstermeyen elementlerdir. </a:t>
            </a:r>
          </a:p>
          <a:p>
            <a:r>
              <a:rPr lang="tr-TR" sz="2400" dirty="0"/>
              <a:t>Sertlik, mekanik </a:t>
            </a:r>
            <a:r>
              <a:rPr lang="tr-TR" sz="2400" dirty="0" err="1"/>
              <a:t>uyarlanabilirlik</a:t>
            </a:r>
            <a:r>
              <a:rPr lang="tr-TR" sz="2400" dirty="0"/>
              <a:t> ya da ısı ve elektrik iletkenliği gibi metallere özgü özellikleri göstermezler. </a:t>
            </a:r>
          </a:p>
          <a:p>
            <a:r>
              <a:rPr lang="tr-TR" sz="2400" dirty="0"/>
              <a:t>Ametallere şekil verilemez. Çünkü katı olanlar kırılgandır ve dövülerek işlenemezler. </a:t>
            </a:r>
          </a:p>
          <a:p>
            <a:r>
              <a:rPr lang="tr-TR" sz="2400" dirty="0"/>
              <a:t>Mattırlar ve ışığı yansıtamazlar. C, N, P, O, gibi.  </a:t>
            </a:r>
          </a:p>
          <a:p>
            <a:r>
              <a:rPr lang="tr-TR" sz="2400" dirty="0"/>
              <a:t>Metaller çözeltilerde katyonları (pozitif yüklü iyonları) oluştururken, ametaller anyon (negatif yüklü iyonları) oluşturma eğilimindedir. </a:t>
            </a:r>
          </a:p>
        </p:txBody>
      </p:sp>
    </p:spTree>
    <p:extLst>
      <p:ext uri="{BB962C8B-B14F-4D97-AF65-F5344CB8AC3E}">
        <p14:creationId xmlns:p14="http://schemas.microsoft.com/office/powerpoint/2010/main" val="13640982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74923"/>
          </a:xfrm>
        </p:spPr>
        <p:txBody>
          <a:bodyPr/>
          <a:lstStyle/>
          <a:p>
            <a:r>
              <a:rPr lang="tr-TR" dirty="0"/>
              <a:t>Bakır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512" y="1052736"/>
            <a:ext cx="8507288" cy="5472608"/>
          </a:xfrm>
        </p:spPr>
        <p:txBody>
          <a:bodyPr/>
          <a:lstStyle/>
          <a:p>
            <a:r>
              <a:rPr lang="tr-TR" sz="2800" dirty="0"/>
              <a:t>Köpeklerdeki kronik Cu zehirlenmesi koyunlardaki gibi klinik belirti göstermeksizin gelişir. </a:t>
            </a:r>
          </a:p>
          <a:p>
            <a:r>
              <a:rPr lang="tr-TR" sz="2800" dirty="0"/>
              <a:t>Cu konsantrasyonu artarken hayvanda </a:t>
            </a:r>
            <a:r>
              <a:rPr lang="tr-TR" sz="2800" dirty="0" err="1"/>
              <a:t>nekrozlu</a:t>
            </a:r>
            <a:r>
              <a:rPr lang="tr-TR" sz="2800" dirty="0"/>
              <a:t> ve yangılı kronik bir hepatit gelişir.</a:t>
            </a:r>
          </a:p>
          <a:p>
            <a:r>
              <a:rPr lang="tr-TR" sz="2800" dirty="0"/>
              <a:t>Koyunlardaki gibi aşırı serbest Cu, karaciğerin bir çok hücresel kısmını (mitokondri zarının </a:t>
            </a:r>
            <a:r>
              <a:rPr lang="tr-TR" sz="2800" dirty="0" err="1"/>
              <a:t>lipid</a:t>
            </a:r>
            <a:r>
              <a:rPr lang="tr-TR" sz="2800" dirty="0"/>
              <a:t> </a:t>
            </a:r>
            <a:r>
              <a:rPr lang="tr-TR" sz="2800" dirty="0" err="1"/>
              <a:t>peroksidasyonu</a:t>
            </a:r>
            <a:r>
              <a:rPr lang="tr-TR" sz="2800" dirty="0"/>
              <a:t> gibi) hasara uğratır.</a:t>
            </a:r>
          </a:p>
          <a:p>
            <a:r>
              <a:rPr lang="tr-TR" sz="2800" dirty="0"/>
              <a:t>Köpeklerde </a:t>
            </a:r>
            <a:r>
              <a:rPr lang="tr-TR" sz="2800" dirty="0" err="1"/>
              <a:t>hemolitik</a:t>
            </a:r>
            <a:r>
              <a:rPr lang="tr-TR" sz="2800" dirty="0"/>
              <a:t> kriz daha az görülür. </a:t>
            </a:r>
          </a:p>
          <a:p>
            <a:r>
              <a:rPr lang="tr-TR" sz="2800" dirty="0"/>
              <a:t>Genellikle 2-6 yaş köpeklerde görülür. </a:t>
            </a:r>
          </a:p>
        </p:txBody>
      </p:sp>
    </p:spTree>
    <p:extLst>
      <p:ext uri="{BB962C8B-B14F-4D97-AF65-F5344CB8AC3E}">
        <p14:creationId xmlns:p14="http://schemas.microsoft.com/office/powerpoint/2010/main" val="223450197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42913" y="103188"/>
            <a:ext cx="8243887" cy="661516"/>
          </a:xfrm>
        </p:spPr>
        <p:txBody>
          <a:bodyPr/>
          <a:lstStyle/>
          <a:p>
            <a:pPr eaLnBrk="1" hangingPunct="1">
              <a:defRPr/>
            </a:pPr>
            <a:r>
              <a:rPr lang="tr-TR" sz="3600" b="1" dirty="0"/>
              <a:t>Bakır-Zehirliliği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836713"/>
            <a:ext cx="8579296" cy="60212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tr-TR" sz="2400" dirty="0"/>
              <a:t>Akut zehirlenme için gereken Cu dozu; koyun ve genç danalarda bir defada 20-100 mg/kg, yetişkin sığırlarda 200-800 mg/kg. ’</a:t>
            </a:r>
            <a:r>
              <a:rPr lang="tr-TR" sz="2400" dirty="0" err="1"/>
              <a:t>dır</a:t>
            </a:r>
            <a:r>
              <a:rPr lang="tr-TR" sz="2400" dirty="0"/>
              <a:t>.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tr-TR" sz="2400" dirty="0"/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tr-TR" sz="2400" dirty="0"/>
              <a:t>Kronik zehirlenme (koyunlarda) 15-20 </a:t>
            </a:r>
            <a:r>
              <a:rPr lang="tr-TR" sz="2400" dirty="0" err="1"/>
              <a:t>ppm</a:t>
            </a:r>
            <a:r>
              <a:rPr lang="tr-TR" sz="2400" dirty="0"/>
              <a:t> bakır ve düşük </a:t>
            </a:r>
            <a:r>
              <a:rPr lang="tr-TR" sz="2400" dirty="0" err="1"/>
              <a:t>Mo</a:t>
            </a:r>
            <a:r>
              <a:rPr lang="tr-TR" sz="2400" dirty="0"/>
              <a:t> içeren çayır otlarında otlayan hayvanların günde 3.5 mg/kg Cu almasıyla olur. 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tr-TR" sz="2400" dirty="0"/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tr-TR" sz="2400" dirty="0"/>
              <a:t>Zehirlenmede </a:t>
            </a:r>
            <a:r>
              <a:rPr lang="tr-TR" sz="2400" dirty="0" err="1"/>
              <a:t>salivasyon</a:t>
            </a:r>
            <a:r>
              <a:rPr lang="tr-TR" sz="2400" dirty="0"/>
              <a:t>, </a:t>
            </a:r>
            <a:r>
              <a:rPr lang="tr-TR" sz="2400" dirty="0" err="1"/>
              <a:t>gastroenterit</a:t>
            </a:r>
            <a:r>
              <a:rPr lang="tr-TR" sz="2400" dirty="0"/>
              <a:t> ve karın ağrısı görülür. Hızla </a:t>
            </a:r>
            <a:r>
              <a:rPr lang="tr-TR" sz="2400" dirty="0" err="1"/>
              <a:t>dehidrasyon</a:t>
            </a:r>
            <a:r>
              <a:rPr lang="tr-TR" sz="2400" dirty="0"/>
              <a:t>, şok ve ölüm görülür. 24-48 saatten fazla yaşatılabilen hayvanlarda karaciğer ve böbrek hasarı gelişir ve hayvan akut </a:t>
            </a:r>
            <a:r>
              <a:rPr lang="tr-TR" sz="2400" dirty="0" err="1"/>
              <a:t>hemolitik</a:t>
            </a:r>
            <a:r>
              <a:rPr lang="tr-TR" sz="2400" dirty="0"/>
              <a:t> krize girer.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tr-TR" sz="2400" dirty="0"/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tr-TR" sz="2400" dirty="0"/>
              <a:t>Otopside </a:t>
            </a:r>
            <a:r>
              <a:rPr lang="tr-TR" sz="2400" dirty="0" err="1"/>
              <a:t>gastroenterit</a:t>
            </a:r>
            <a:r>
              <a:rPr lang="tr-TR" sz="2400" dirty="0"/>
              <a:t> ve mide-bağırsak kanalı ve içeriğinin mavi-yeşil renge döndüğü görülür. 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1521" y="103188"/>
            <a:ext cx="8435280" cy="805532"/>
          </a:xfrm>
        </p:spPr>
        <p:txBody>
          <a:bodyPr/>
          <a:lstStyle/>
          <a:p>
            <a:r>
              <a:rPr lang="tr-TR" dirty="0"/>
              <a:t>Bakır-Zehirliliği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504" y="1052736"/>
            <a:ext cx="8579296" cy="5544616"/>
          </a:xfrm>
        </p:spPr>
        <p:txBody>
          <a:bodyPr/>
          <a:lstStyle/>
          <a:p>
            <a:r>
              <a:rPr lang="tr-TR" dirty="0"/>
              <a:t>Koyun yemlerinde normal düzeylerde Cu (10-20 </a:t>
            </a:r>
            <a:r>
              <a:rPr lang="tr-TR" dirty="0" err="1"/>
              <a:t>ppm</a:t>
            </a:r>
            <a:r>
              <a:rPr lang="tr-TR" dirty="0"/>
              <a:t>) bulunsa bile </a:t>
            </a:r>
            <a:r>
              <a:rPr lang="tr-TR" dirty="0" err="1"/>
              <a:t>Mo</a:t>
            </a:r>
            <a:r>
              <a:rPr lang="tr-TR" dirty="0"/>
              <a:t> düzeyi 1 </a:t>
            </a:r>
            <a:r>
              <a:rPr lang="tr-TR" dirty="0" err="1"/>
              <a:t>ppm’den</a:t>
            </a:r>
            <a:r>
              <a:rPr lang="tr-TR" dirty="0"/>
              <a:t> düşükse karaciğerde Cu birikir. </a:t>
            </a:r>
          </a:p>
          <a:p>
            <a:r>
              <a:rPr lang="tr-TR" dirty="0"/>
              <a:t>Normalde </a:t>
            </a:r>
            <a:r>
              <a:rPr lang="tr-TR" dirty="0" err="1"/>
              <a:t>Cu:Mo</a:t>
            </a:r>
            <a:r>
              <a:rPr lang="tr-TR" dirty="0"/>
              <a:t> oranı 6:1’dir. Bu oranın üstünde Cu birikimi olur ve 20:1’lik oran koyunlar için çok tehlikelidir. </a:t>
            </a:r>
          </a:p>
        </p:txBody>
      </p:sp>
    </p:spTree>
    <p:extLst>
      <p:ext uri="{BB962C8B-B14F-4D97-AF65-F5344CB8AC3E}">
        <p14:creationId xmlns:p14="http://schemas.microsoft.com/office/powerpoint/2010/main" val="15920362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805532"/>
          </a:xfrm>
        </p:spPr>
        <p:txBody>
          <a:bodyPr/>
          <a:lstStyle/>
          <a:p>
            <a:r>
              <a:rPr lang="tr-TR" dirty="0"/>
              <a:t>Bakır-Zehirliliği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512" y="1124744"/>
            <a:ext cx="8507288" cy="5544616"/>
          </a:xfrm>
        </p:spPr>
        <p:txBody>
          <a:bodyPr/>
          <a:lstStyle/>
          <a:p>
            <a:r>
              <a:rPr lang="tr-TR" dirty="0"/>
              <a:t>Etkilenen koyunlarda akut </a:t>
            </a:r>
            <a:r>
              <a:rPr lang="tr-TR" dirty="0" err="1"/>
              <a:t>hemolitik</a:t>
            </a:r>
            <a:r>
              <a:rPr lang="tr-TR" dirty="0"/>
              <a:t> kriz nedeniyle mukozalar soluklaşır. Ağır olgularda </a:t>
            </a:r>
            <a:r>
              <a:rPr lang="tr-TR" dirty="0" err="1"/>
              <a:t>hemoglobinüri</a:t>
            </a:r>
            <a:r>
              <a:rPr lang="tr-TR" dirty="0"/>
              <a:t> ve ölüm görülür. </a:t>
            </a:r>
          </a:p>
          <a:p>
            <a:r>
              <a:rPr lang="tr-TR" dirty="0"/>
              <a:t>Otopside sarılık, şişkin karaciğer, büyümüş dalak görülür. Böbrekler kararmıştır. </a:t>
            </a:r>
          </a:p>
        </p:txBody>
      </p:sp>
    </p:spTree>
    <p:extLst>
      <p:ext uri="{BB962C8B-B14F-4D97-AF65-F5344CB8AC3E}">
        <p14:creationId xmlns:p14="http://schemas.microsoft.com/office/powerpoint/2010/main" val="34894527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74638"/>
            <a:ext cx="8291512" cy="633412"/>
          </a:xfrm>
        </p:spPr>
        <p:txBody>
          <a:bodyPr/>
          <a:lstStyle/>
          <a:p>
            <a:pPr eaLnBrk="1" hangingPunct="1">
              <a:defRPr/>
            </a:pPr>
            <a:r>
              <a:rPr lang="tr-TR" sz="4000" b="1"/>
              <a:t>Bakır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>
          <a:xfrm>
            <a:off x="0" y="1125538"/>
            <a:ext cx="8964613" cy="547211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tr-TR" b="1"/>
              <a:t>Tanı</a:t>
            </a:r>
            <a:endParaRPr lang="tr-TR"/>
          </a:p>
          <a:p>
            <a:pPr eaLnBrk="1" hangingPunct="1">
              <a:buFontTx/>
              <a:buNone/>
            </a:pPr>
            <a:r>
              <a:rPr lang="tr-TR"/>
              <a:t>Hayvanın durumu normalken aşağıdaki zehirlenme belirtileri öncelikle kronik bakır zehirlenmesini akla getirmelidir.  </a:t>
            </a:r>
          </a:p>
          <a:p>
            <a:pPr eaLnBrk="1" hangingPunct="1"/>
            <a:r>
              <a:rPr lang="tr-TR"/>
              <a:t>Sarılık. </a:t>
            </a:r>
          </a:p>
          <a:p>
            <a:pPr eaLnBrk="1" hangingPunct="1"/>
            <a:r>
              <a:rPr lang="tr-TR"/>
              <a:t>Karın sancısı. </a:t>
            </a:r>
          </a:p>
          <a:p>
            <a:pPr eaLnBrk="1" hangingPunct="1"/>
            <a:r>
              <a:rPr lang="tr-TR"/>
              <a:t>Mide-bağırsak yangısına işaret eden belirtiler. </a:t>
            </a:r>
          </a:p>
          <a:p>
            <a:pPr eaLnBrk="1" hangingPunct="1"/>
            <a:r>
              <a:rPr lang="tr-TR"/>
              <a:t>İdrarda Hb bulunması. 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88067" name="İçerik Yer Tutucusu 2"/>
          <p:cNvSpPr>
            <a:spLocks noGrp="1"/>
          </p:cNvSpPr>
          <p:nvPr>
            <p:ph idx="1"/>
          </p:nvPr>
        </p:nvSpPr>
        <p:spPr>
          <a:xfrm>
            <a:off x="468313" y="1628775"/>
            <a:ext cx="8229600" cy="4495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tr-TR"/>
              <a:t>İdrarda Hb bulunması</a:t>
            </a:r>
          </a:p>
        </p:txBody>
      </p:sp>
      <p:pic>
        <p:nvPicPr>
          <p:cNvPr id="8806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438" y="1126628"/>
            <a:ext cx="2663825" cy="202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06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1982" y="1112591"/>
            <a:ext cx="2376487" cy="202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07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5371" y="1126628"/>
            <a:ext cx="2514600" cy="20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07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2438" y="3594100"/>
            <a:ext cx="25146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07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7713" y="3582988"/>
            <a:ext cx="2330450" cy="189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07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425" y="3636963"/>
            <a:ext cx="2514600" cy="189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8074" name="İçerik Yer Tutucusu 2"/>
          <p:cNvSpPr txBox="1">
            <a:spLocks/>
          </p:cNvSpPr>
          <p:nvPr/>
        </p:nvSpPr>
        <p:spPr bwMode="auto">
          <a:xfrm>
            <a:off x="440284" y="690563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tr-TR" sz="2400" dirty="0">
                <a:solidFill>
                  <a:schemeClr val="accent4"/>
                </a:solidFill>
              </a:rPr>
              <a:t>Sarılık. 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9750" y="244475"/>
            <a:ext cx="8302625" cy="592138"/>
          </a:xfrm>
        </p:spPr>
        <p:txBody>
          <a:bodyPr/>
          <a:lstStyle/>
          <a:p>
            <a:pPr eaLnBrk="1" hangingPunct="1">
              <a:defRPr/>
            </a:pPr>
            <a:r>
              <a:rPr lang="tr-TR" sz="3600" b="0" dirty="0"/>
              <a:t>Bakır zehirlenmesi sağaltım</a:t>
            </a:r>
          </a:p>
        </p:txBody>
      </p:sp>
      <p:sp>
        <p:nvSpPr>
          <p:cNvPr id="3993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0" y="908720"/>
            <a:ext cx="8964613" cy="568893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tr-TR" sz="2800" dirty="0"/>
              <a:t>Geviş getiren hayvanlarda akut Cu zehirlenmesinin tedavisi genellikle başarılı olmaz. </a:t>
            </a:r>
            <a:r>
              <a:rPr lang="tr-TR" sz="2400" dirty="0"/>
              <a:t>(Destek sıvı tedavisi ve Semptomatik)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tr-TR" sz="2800" dirty="0"/>
              <a:t>Zamanında uygulanması şartıyla,</a:t>
            </a:r>
            <a:r>
              <a:rPr lang="en-US" sz="2800" dirty="0"/>
              <a:t> </a:t>
            </a:r>
            <a:r>
              <a:rPr lang="en-US" sz="2800" u="sng" dirty="0" err="1"/>
              <a:t>Peni</a:t>
            </a:r>
            <a:r>
              <a:rPr lang="tr-TR" sz="2800" u="sng" dirty="0"/>
              <a:t>si</a:t>
            </a:r>
            <a:r>
              <a:rPr lang="en-US" sz="2800" u="sng" dirty="0" err="1"/>
              <a:t>llamin</a:t>
            </a:r>
            <a:r>
              <a:rPr lang="en-US" sz="2800" u="sng" dirty="0"/>
              <a:t> </a:t>
            </a:r>
            <a:r>
              <a:rPr lang="en-US" sz="2800" dirty="0"/>
              <a:t>(50 mg/kg/</a:t>
            </a:r>
            <a:r>
              <a:rPr lang="tr-TR" sz="2800" dirty="0"/>
              <a:t>gün</a:t>
            </a:r>
            <a:r>
              <a:rPr lang="en-US" sz="2800" dirty="0"/>
              <a:t>, PO, 6 </a:t>
            </a:r>
            <a:r>
              <a:rPr lang="tr-TR" sz="2800" dirty="0"/>
              <a:t>gün</a:t>
            </a:r>
            <a:r>
              <a:rPr lang="en-US" sz="2800" dirty="0"/>
              <a:t>) </a:t>
            </a:r>
            <a:r>
              <a:rPr lang="tr-TR" sz="2800" dirty="0"/>
              <a:t>veya k</a:t>
            </a:r>
            <a:r>
              <a:rPr lang="en-US" sz="2800" dirty="0"/>
              <a:t>al</a:t>
            </a:r>
            <a:r>
              <a:rPr lang="tr-TR" sz="2800" dirty="0" err="1"/>
              <a:t>siyum</a:t>
            </a:r>
            <a:r>
              <a:rPr lang="tr-TR" sz="2800" dirty="0"/>
              <a:t> </a:t>
            </a:r>
            <a:r>
              <a:rPr lang="en-US" sz="2800" dirty="0" err="1"/>
              <a:t>vers</a:t>
            </a:r>
            <a:r>
              <a:rPr lang="tr-TR" sz="2800" dirty="0"/>
              <a:t>a</a:t>
            </a:r>
            <a:r>
              <a:rPr lang="en-US" sz="2800" dirty="0" err="1"/>
              <a:t>nat</a:t>
            </a:r>
            <a:r>
              <a:rPr lang="tr-TR" sz="2800" dirty="0"/>
              <a:t> yararlıdır.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solidFill>
                  <a:srgbClr val="FFC000"/>
                </a:solidFill>
              </a:rPr>
              <a:t>Vitamin C</a:t>
            </a:r>
            <a:r>
              <a:rPr lang="en-US" sz="2800" dirty="0"/>
              <a:t> (500 mg/</a:t>
            </a:r>
            <a:r>
              <a:rPr lang="tr-TR" sz="2800" dirty="0"/>
              <a:t>gün</a:t>
            </a:r>
            <a:r>
              <a:rPr lang="en-US" sz="2800" dirty="0"/>
              <a:t>/</a:t>
            </a:r>
            <a:r>
              <a:rPr lang="tr-TR" sz="2800" dirty="0"/>
              <a:t>koyun</a:t>
            </a:r>
            <a:r>
              <a:rPr lang="en-US" sz="2800" dirty="0"/>
              <a:t>, SC)</a:t>
            </a:r>
            <a:r>
              <a:rPr lang="tr-TR" sz="2800" dirty="0"/>
              <a:t>, </a:t>
            </a:r>
            <a:r>
              <a:rPr lang="tr-TR" sz="2800" dirty="0" err="1"/>
              <a:t>hemolitik</a:t>
            </a:r>
            <a:r>
              <a:rPr lang="tr-TR" sz="2800" dirty="0"/>
              <a:t> kriz sırasında eritrositlerin </a:t>
            </a:r>
            <a:r>
              <a:rPr lang="tr-TR" sz="2800" dirty="0" err="1"/>
              <a:t>oksidatif</a:t>
            </a:r>
            <a:r>
              <a:rPr lang="tr-TR" sz="2800" dirty="0"/>
              <a:t> hasarını azaltır. 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509120"/>
            <a:ext cx="3456384" cy="165735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1520" y="244475"/>
            <a:ext cx="8590855" cy="808261"/>
          </a:xfrm>
        </p:spPr>
        <p:txBody>
          <a:bodyPr/>
          <a:lstStyle/>
          <a:p>
            <a:r>
              <a:rPr lang="tr-TR" sz="3200" dirty="0"/>
              <a:t>Bakır zehirlenmesi sağaltım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1520" y="1124744"/>
            <a:ext cx="8892480" cy="5616624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tr-TR" sz="2800" dirty="0"/>
              <a:t> </a:t>
            </a:r>
            <a:r>
              <a:rPr lang="en-US" sz="2800" u="sng" dirty="0">
                <a:solidFill>
                  <a:schemeClr val="accent4"/>
                </a:solidFill>
              </a:rPr>
              <a:t>Am</a:t>
            </a:r>
            <a:r>
              <a:rPr lang="tr-TR" sz="2800" u="sng" dirty="0" err="1">
                <a:solidFill>
                  <a:schemeClr val="accent4"/>
                </a:solidFill>
              </a:rPr>
              <a:t>onyum</a:t>
            </a:r>
            <a:r>
              <a:rPr lang="tr-TR" sz="2800" u="sng" dirty="0">
                <a:solidFill>
                  <a:schemeClr val="accent4"/>
                </a:solidFill>
              </a:rPr>
              <a:t> </a:t>
            </a:r>
            <a:r>
              <a:rPr lang="en-US" sz="2800" u="sng" dirty="0" err="1">
                <a:solidFill>
                  <a:schemeClr val="accent4"/>
                </a:solidFill>
              </a:rPr>
              <a:t>tetrat</a:t>
            </a:r>
            <a:r>
              <a:rPr lang="tr-TR" sz="2800" u="sng" dirty="0" err="1">
                <a:solidFill>
                  <a:schemeClr val="accent4"/>
                </a:solidFill>
              </a:rPr>
              <a:t>iyomolibdat</a:t>
            </a:r>
            <a:r>
              <a:rPr lang="tr-TR" sz="2800" u="sng" dirty="0">
                <a:solidFill>
                  <a:schemeClr val="accent4"/>
                </a:solidFill>
              </a:rPr>
              <a:t> </a:t>
            </a:r>
            <a:r>
              <a:rPr lang="tr-TR" sz="2800" dirty="0"/>
              <a:t>(</a:t>
            </a:r>
            <a:r>
              <a:rPr lang="en-US" sz="2800" dirty="0"/>
              <a:t>1.7 mg/kg, </a:t>
            </a:r>
            <a:r>
              <a:rPr lang="tr-TR" sz="2800" dirty="0"/>
              <a:t>Dİ</a:t>
            </a:r>
            <a:r>
              <a:rPr lang="en-US" sz="2800" dirty="0"/>
              <a:t>, </a:t>
            </a:r>
            <a:r>
              <a:rPr lang="tr-TR" sz="2800" dirty="0"/>
              <a:t>gün aşırı, </a:t>
            </a:r>
            <a:r>
              <a:rPr lang="en-US" sz="2800" dirty="0"/>
              <a:t>6 </a:t>
            </a:r>
            <a:r>
              <a:rPr lang="tr-TR" sz="2800" dirty="0"/>
              <a:t>gün</a:t>
            </a:r>
            <a:r>
              <a:rPr lang="en-US" sz="2800" dirty="0"/>
              <a:t>)</a:t>
            </a:r>
            <a:r>
              <a:rPr lang="tr-TR" sz="2800" dirty="0"/>
              <a:t>, zehirlenmenin tedavisi ve korunmasında etkilidir. Bakırın emilimi ve atılmasını artırır.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tr-TR" sz="2800" dirty="0"/>
              <a:t>Koyunlardaki kronik bakır zehirlenmesinde ağızdan 100 mg </a:t>
            </a:r>
            <a:r>
              <a:rPr lang="tr-TR" sz="2800" u="sng" dirty="0"/>
              <a:t>amonyum </a:t>
            </a:r>
            <a:r>
              <a:rPr lang="tr-TR" sz="2800" u="sng" dirty="0" err="1"/>
              <a:t>molibdat</a:t>
            </a:r>
            <a:r>
              <a:rPr lang="tr-TR" sz="2800" dirty="0"/>
              <a:t> ile 1 g </a:t>
            </a:r>
            <a:r>
              <a:rPr lang="tr-TR" sz="2800" u="sng" dirty="0"/>
              <a:t>sodyum </a:t>
            </a:r>
            <a:r>
              <a:rPr lang="tr-TR" sz="2800" u="sng" dirty="0" err="1"/>
              <a:t>tiyosülfatın</a:t>
            </a:r>
            <a:r>
              <a:rPr lang="tr-TR" sz="2800" u="sng" dirty="0"/>
              <a:t> </a:t>
            </a:r>
            <a:r>
              <a:rPr lang="tr-TR" sz="2800" dirty="0"/>
              <a:t>3 hafta süreyle verilmesi ölümleri azaltır. 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4437112"/>
            <a:ext cx="2304256" cy="189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9976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679450"/>
          </a:xfrm>
        </p:spPr>
        <p:txBody>
          <a:bodyPr/>
          <a:lstStyle/>
          <a:p>
            <a:pPr eaLnBrk="1" hangingPunct="1">
              <a:defRPr/>
            </a:pPr>
            <a:r>
              <a:rPr lang="tr-TR" sz="3200" b="1" dirty="0"/>
              <a:t>Bakır zehirlenmesinde sağaltım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052513"/>
            <a:ext cx="8893175" cy="54721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tr-TR" sz="2800" dirty="0"/>
              <a:t>Kronik olgularda bakır emilimini azaltmak için yemdeki molibdenin 5 </a:t>
            </a:r>
            <a:r>
              <a:rPr lang="tr-TR" sz="2800" dirty="0" err="1"/>
              <a:t>ppm’e</a:t>
            </a:r>
            <a:r>
              <a:rPr lang="tr-TR" sz="2800" dirty="0"/>
              <a:t> ve çinkonun 100 </a:t>
            </a:r>
            <a:r>
              <a:rPr lang="tr-TR" sz="2800" dirty="0" err="1"/>
              <a:t>ppm’e</a:t>
            </a:r>
            <a:r>
              <a:rPr lang="tr-TR" sz="2800" dirty="0"/>
              <a:t> kadar artırılması yararlı olur. (Çinko asetat diyete 250 </a:t>
            </a:r>
            <a:r>
              <a:rPr lang="tr-TR" sz="2800" dirty="0" err="1"/>
              <a:t>ppm</a:t>
            </a:r>
            <a:r>
              <a:rPr lang="tr-TR" sz="2800" dirty="0"/>
              <a:t> katılabilir)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tr-TR" sz="2800" dirty="0"/>
          </a:p>
          <a:p>
            <a:pPr eaLnBrk="1" hangingPunct="1">
              <a:lnSpc>
                <a:spcPct val="90000"/>
              </a:lnSpc>
            </a:pPr>
            <a:r>
              <a:rPr lang="tr-TR" sz="2800" dirty="0" err="1"/>
              <a:t>Kükürtün</a:t>
            </a:r>
            <a:r>
              <a:rPr lang="tr-TR" sz="2800" dirty="0"/>
              <a:t> </a:t>
            </a:r>
            <a:r>
              <a:rPr lang="tr-TR" sz="2800" dirty="0" err="1"/>
              <a:t>rasyona</a:t>
            </a:r>
            <a:r>
              <a:rPr lang="tr-TR" sz="2800" dirty="0"/>
              <a:t> %0.35’ten fazla katılması </a:t>
            </a:r>
            <a:r>
              <a:rPr lang="tr-TR" sz="2800" dirty="0" err="1"/>
              <a:t>Cu’ın</a:t>
            </a:r>
            <a:r>
              <a:rPr lang="tr-TR" sz="2800" dirty="0"/>
              <a:t> emilmesini azaltır, ama artan kükürt miktarının </a:t>
            </a:r>
            <a:r>
              <a:rPr lang="tr-TR" sz="2800" dirty="0" err="1"/>
              <a:t>tiyamin</a:t>
            </a:r>
            <a:r>
              <a:rPr lang="tr-TR" sz="2800" dirty="0"/>
              <a:t> yetmezliğine ve </a:t>
            </a:r>
            <a:r>
              <a:rPr lang="tr-TR" sz="2800" dirty="0" err="1"/>
              <a:t>poliensefalomalaziye</a:t>
            </a:r>
            <a:r>
              <a:rPr lang="tr-TR" sz="2800" dirty="0"/>
              <a:t>  neden olabileceği göz önüne alınmalıdır. 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24136"/>
          </a:xfrm>
        </p:spPr>
        <p:txBody>
          <a:bodyPr/>
          <a:lstStyle/>
          <a:p>
            <a:pPr algn="l"/>
            <a:r>
              <a:rPr lang="tr-TR" sz="2800" dirty="0"/>
              <a:t>Bakır zehirlenmesinde sağaltım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512" y="1844824"/>
            <a:ext cx="8784976" cy="4824536"/>
          </a:xfrm>
        </p:spPr>
        <p:txBody>
          <a:bodyPr/>
          <a:lstStyle/>
          <a:p>
            <a:r>
              <a:rPr lang="tr-TR" sz="2800" dirty="0"/>
              <a:t>Köpeklere düşük Cu diyeti uygulanır; kabuklu deniz hayvanları, fındık, ceviz, mantar, </a:t>
            </a:r>
            <a:r>
              <a:rPr lang="tr-TR" sz="2800" dirty="0" err="1"/>
              <a:t>sakadat</a:t>
            </a:r>
            <a:r>
              <a:rPr lang="tr-TR" sz="2800" dirty="0"/>
              <a:t>, kırmızı et genelde ilk 6-12 ay yasaklanmalı</a:t>
            </a:r>
          </a:p>
          <a:p>
            <a:r>
              <a:rPr lang="tr-TR" sz="2800" dirty="0"/>
              <a:t>Oral </a:t>
            </a:r>
            <a:r>
              <a:rPr lang="tr-TR" sz="2800" dirty="0" err="1"/>
              <a:t>şelatör</a:t>
            </a:r>
            <a:r>
              <a:rPr lang="tr-TR" sz="2800" dirty="0"/>
              <a:t> maddeler idrarla atılmayı artırır;</a:t>
            </a:r>
          </a:p>
          <a:p>
            <a:pPr marL="0" indent="0">
              <a:buNone/>
            </a:pPr>
            <a:r>
              <a:rPr lang="tr-TR" sz="2800" dirty="0"/>
              <a:t>D</a:t>
            </a:r>
            <a:r>
              <a:rPr lang="en-US" sz="2800" dirty="0"/>
              <a:t>-</a:t>
            </a:r>
            <a:r>
              <a:rPr lang="en-US" sz="2800" dirty="0" err="1"/>
              <a:t>peni</a:t>
            </a:r>
            <a:r>
              <a:rPr lang="tr-TR" sz="2800" dirty="0"/>
              <a:t>si</a:t>
            </a:r>
            <a:r>
              <a:rPr lang="en-US" sz="2800" dirty="0" err="1"/>
              <a:t>llamin</a:t>
            </a:r>
            <a:r>
              <a:rPr lang="tr-TR" sz="2800" dirty="0"/>
              <a:t> veya T</a:t>
            </a:r>
            <a:r>
              <a:rPr lang="en-US" sz="2800" dirty="0" err="1"/>
              <a:t>rientin</a:t>
            </a:r>
            <a:r>
              <a:rPr lang="en-US" sz="2800" dirty="0"/>
              <a:t> h</a:t>
            </a:r>
            <a:r>
              <a:rPr lang="tr-TR" sz="2800" dirty="0" err="1"/>
              <a:t>idroklorür</a:t>
            </a:r>
            <a:r>
              <a:rPr lang="tr-TR" sz="2800" dirty="0"/>
              <a:t> </a:t>
            </a:r>
            <a:r>
              <a:rPr lang="en-US" sz="2800" dirty="0"/>
              <a:t>10–15 mg/kg</a:t>
            </a:r>
            <a:r>
              <a:rPr lang="tr-TR" sz="2800" dirty="0"/>
              <a:t> oral, günde 2 defa,</a:t>
            </a:r>
          </a:p>
          <a:p>
            <a:r>
              <a:rPr lang="tr-TR" sz="2800" dirty="0"/>
              <a:t>Karaciğer enzimleri 6 ayda bir kontrol edilir. Diyete </a:t>
            </a:r>
            <a:r>
              <a:rPr lang="tr-TR" sz="2800" dirty="0" err="1"/>
              <a:t>Zn</a:t>
            </a:r>
            <a:r>
              <a:rPr lang="tr-TR" sz="2800" dirty="0"/>
              <a:t> ilavesi yapılır (asetat şeklinde 1</a:t>
            </a:r>
            <a:r>
              <a:rPr lang="en-US" sz="2800" dirty="0"/>
              <a:t>00–200 mg/</a:t>
            </a:r>
            <a:r>
              <a:rPr lang="tr-TR" sz="2800" dirty="0"/>
              <a:t>gün) 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224" y="23712"/>
            <a:ext cx="2376264" cy="182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75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2915"/>
          </a:xfrm>
        </p:spPr>
        <p:txBody>
          <a:bodyPr/>
          <a:lstStyle/>
          <a:p>
            <a:r>
              <a:rPr lang="tr-TR" dirty="0"/>
              <a:t>Mineral nedir?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760640"/>
          </a:xfrm>
        </p:spPr>
        <p:txBody>
          <a:bodyPr/>
          <a:lstStyle/>
          <a:p>
            <a:r>
              <a:rPr lang="tr-TR" sz="2400" dirty="0"/>
              <a:t>Belirli bir kimyasal bileşime sahip, doğal olarak meydana gelmiş homojen (tek görünümlü) katı ve inorganik maddelerdir. (Jeolog bakış açısı)  </a:t>
            </a:r>
          </a:p>
          <a:p>
            <a:r>
              <a:rPr lang="tr-TR" sz="2400" dirty="0"/>
              <a:t>Mineral; Cu, </a:t>
            </a:r>
            <a:r>
              <a:rPr lang="tr-TR" sz="2400" dirty="0" err="1"/>
              <a:t>Au</a:t>
            </a:r>
            <a:r>
              <a:rPr lang="tr-TR" sz="2400" dirty="0"/>
              <a:t>, </a:t>
            </a:r>
            <a:r>
              <a:rPr lang="tr-TR" sz="2400" dirty="0" err="1"/>
              <a:t>Ag</a:t>
            </a:r>
            <a:r>
              <a:rPr lang="tr-TR" sz="2400" dirty="0"/>
              <a:t>, </a:t>
            </a:r>
            <a:r>
              <a:rPr lang="tr-TR" sz="2400" dirty="0" err="1"/>
              <a:t>Pt</a:t>
            </a:r>
            <a:r>
              <a:rPr lang="tr-TR" sz="2400" dirty="0"/>
              <a:t> ve elmas gibi element halinde veya sodyum klorür, kalsiyum karbonat gibi bileşik halinde de bulunabilir. </a:t>
            </a:r>
          </a:p>
          <a:p>
            <a:r>
              <a:rPr lang="tr-TR" sz="2400" dirty="0"/>
              <a:t>İnsan tarafından laboratuvarlarda elde edilen bileşikler, doğal olarak meydana gelen bileşikle aynı olsa dahi mineral sayılmaz. Örnek kaya tuzu (</a:t>
            </a:r>
            <a:r>
              <a:rPr lang="tr-TR" sz="2400" dirty="0" err="1"/>
              <a:t>NaCl</a:t>
            </a:r>
            <a:r>
              <a:rPr lang="tr-TR" sz="2400" dirty="0"/>
              <a:t>) mineraldir. Ama insanın </a:t>
            </a:r>
            <a:r>
              <a:rPr lang="tr-TR" sz="2400" dirty="0" err="1"/>
              <a:t>Na</a:t>
            </a:r>
            <a:r>
              <a:rPr lang="tr-TR" sz="2400" dirty="0"/>
              <a:t> ve </a:t>
            </a:r>
            <a:r>
              <a:rPr lang="tr-TR" sz="2400" dirty="0" err="1"/>
              <a:t>Cl’dan</a:t>
            </a:r>
            <a:r>
              <a:rPr lang="tr-TR" sz="2400" dirty="0"/>
              <a:t> laboratuvarda elde ettiği yapay </a:t>
            </a:r>
            <a:r>
              <a:rPr lang="tr-TR" sz="2400" dirty="0" err="1"/>
              <a:t>NaCl</a:t>
            </a:r>
            <a:r>
              <a:rPr lang="tr-TR" sz="2400" dirty="0"/>
              <a:t> mineral değildir (yapay mineral). </a:t>
            </a:r>
          </a:p>
        </p:txBody>
      </p:sp>
    </p:spTree>
    <p:extLst>
      <p:ext uri="{BB962C8B-B14F-4D97-AF65-F5344CB8AC3E}">
        <p14:creationId xmlns:p14="http://schemas.microsoft.com/office/powerpoint/2010/main" val="64364339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525463" y="103188"/>
            <a:ext cx="8161337" cy="895350"/>
          </a:xfrm>
        </p:spPr>
        <p:txBody>
          <a:bodyPr/>
          <a:lstStyle/>
          <a:p>
            <a:pPr eaLnBrk="1" hangingPunct="1">
              <a:defRPr/>
            </a:pPr>
            <a:r>
              <a:rPr lang="tr-TR" b="1"/>
              <a:t>Civa</a:t>
            </a:r>
            <a:r>
              <a:rPr lang="tr-TR"/>
              <a:t> 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998538"/>
            <a:ext cx="8856663" cy="55991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sz="2400" dirty="0" err="1"/>
              <a:t>Civayla</a:t>
            </a:r>
            <a:r>
              <a:rPr lang="tr-TR" sz="2400" dirty="0"/>
              <a:t> zehirlenme ve çevre kirlenmesinin nedeni olan kullanım yerleri şöyle sıralanabilir. </a:t>
            </a:r>
          </a:p>
          <a:p>
            <a:pPr eaLnBrk="1" hangingPunct="1">
              <a:lnSpc>
                <a:spcPct val="80000"/>
              </a:lnSpc>
            </a:pPr>
            <a:r>
              <a:rPr lang="tr-TR" sz="2400" dirty="0"/>
              <a:t>Endüstri. </a:t>
            </a:r>
          </a:p>
          <a:p>
            <a:pPr eaLnBrk="1" hangingPunct="1">
              <a:lnSpc>
                <a:spcPct val="80000"/>
              </a:lnSpc>
            </a:pPr>
            <a:r>
              <a:rPr lang="tr-TR" sz="2400" dirty="0"/>
              <a:t>Klor alkali fabrikaları. </a:t>
            </a:r>
          </a:p>
          <a:p>
            <a:pPr eaLnBrk="1" hangingPunct="1">
              <a:lnSpc>
                <a:spcPct val="80000"/>
              </a:lnSpc>
            </a:pPr>
            <a:r>
              <a:rPr lang="tr-TR" sz="2400" dirty="0"/>
              <a:t>Elektrik cihazları (pil, ampul). </a:t>
            </a:r>
          </a:p>
          <a:p>
            <a:pPr eaLnBrk="1" hangingPunct="1">
              <a:lnSpc>
                <a:spcPct val="80000"/>
              </a:lnSpc>
            </a:pPr>
            <a:r>
              <a:rPr lang="tr-TR" sz="2400" dirty="0"/>
              <a:t>Boyalar (</a:t>
            </a:r>
            <a:r>
              <a:rPr lang="tr-TR" sz="2400" dirty="0" err="1"/>
              <a:t>biosit</a:t>
            </a:r>
            <a:r>
              <a:rPr lang="tr-TR" sz="2400" dirty="0"/>
              <a:t> olarak). </a:t>
            </a:r>
          </a:p>
          <a:p>
            <a:pPr eaLnBrk="1" hangingPunct="1">
              <a:lnSpc>
                <a:spcPct val="80000"/>
              </a:lnSpc>
            </a:pPr>
            <a:r>
              <a:rPr lang="tr-TR" sz="2400" dirty="0"/>
              <a:t>Termometre. </a:t>
            </a:r>
          </a:p>
          <a:p>
            <a:pPr eaLnBrk="1" hangingPunct="1">
              <a:lnSpc>
                <a:spcPct val="80000"/>
              </a:lnSpc>
            </a:pPr>
            <a:r>
              <a:rPr lang="tr-TR" sz="2400" dirty="0"/>
              <a:t>Kağıtçılık vb. </a:t>
            </a:r>
          </a:p>
          <a:p>
            <a:pPr eaLnBrk="1" hangingPunct="1">
              <a:lnSpc>
                <a:spcPct val="80000"/>
              </a:lnSpc>
            </a:pPr>
            <a:r>
              <a:rPr lang="tr-TR" sz="2400" dirty="0"/>
              <a:t>Tarımda </a:t>
            </a:r>
            <a:r>
              <a:rPr lang="tr-TR" sz="2400" dirty="0" err="1"/>
              <a:t>fungusit</a:t>
            </a:r>
            <a:r>
              <a:rPr lang="tr-TR" sz="2400" dirty="0"/>
              <a:t>. </a:t>
            </a:r>
          </a:p>
          <a:p>
            <a:pPr eaLnBrk="1" hangingPunct="1">
              <a:lnSpc>
                <a:spcPct val="80000"/>
              </a:lnSpc>
            </a:pPr>
            <a:r>
              <a:rPr lang="tr-TR" sz="2400" dirty="0"/>
              <a:t>Diş hekimliğinde amalgam yapımı. </a:t>
            </a:r>
          </a:p>
          <a:p>
            <a:pPr eaLnBrk="1" hangingPunct="1">
              <a:lnSpc>
                <a:spcPct val="80000"/>
              </a:lnSpc>
            </a:pPr>
            <a:r>
              <a:rPr lang="tr-TR" sz="2400" dirty="0"/>
              <a:t>Tıpta merhem, antiseptik, işetici vb.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sz="2400" dirty="0" err="1"/>
              <a:t>Metilciva</a:t>
            </a:r>
            <a:r>
              <a:rPr lang="tr-TR" sz="2400" dirty="0"/>
              <a:t> Japonya’da ortaya çıkan ve 6000 bin kişinin etkilendiği ve 500’den fazlasında ölümle seyreden toplu zehirlenme olayına (</a:t>
            </a:r>
            <a:r>
              <a:rPr lang="tr-TR" sz="2400" dirty="0" err="1"/>
              <a:t>Minamata</a:t>
            </a:r>
            <a:r>
              <a:rPr lang="tr-TR" sz="2400" dirty="0"/>
              <a:t> hastalığı diye bilinir) yol açmıştır. (1953) 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42913" y="103188"/>
            <a:ext cx="8243887" cy="877887"/>
          </a:xfrm>
        </p:spPr>
        <p:txBody>
          <a:bodyPr/>
          <a:lstStyle/>
          <a:p>
            <a:pPr eaLnBrk="1" hangingPunct="1">
              <a:defRPr/>
            </a:pPr>
            <a:r>
              <a:rPr lang="tr-TR"/>
              <a:t>Civa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125538"/>
            <a:ext cx="8713787" cy="53990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tr-TR" sz="2400" dirty="0"/>
              <a:t>Doğada 3 şekilde bulunur; </a:t>
            </a:r>
            <a:r>
              <a:rPr lang="tr-TR" sz="2400" dirty="0" err="1"/>
              <a:t>elementer</a:t>
            </a:r>
            <a:r>
              <a:rPr lang="tr-TR" sz="2400" dirty="0"/>
              <a:t> (metalik) (%80’ni bu şekildedir), inorganik ve organik </a:t>
            </a:r>
            <a:r>
              <a:rPr lang="tr-TR" sz="2400" dirty="0" err="1"/>
              <a:t>civa</a:t>
            </a:r>
            <a:r>
              <a:rPr lang="tr-TR" sz="2400" dirty="0"/>
              <a:t>. </a:t>
            </a:r>
          </a:p>
          <a:p>
            <a:pPr eaLnBrk="1" hangingPunct="1">
              <a:lnSpc>
                <a:spcPct val="90000"/>
              </a:lnSpc>
            </a:pPr>
            <a:r>
              <a:rPr lang="tr-TR" sz="2400" dirty="0"/>
              <a:t>Zehirlenmeye neden olan kaynakları koruyucu ve sabitleştirici olarak kullanılan </a:t>
            </a:r>
            <a:r>
              <a:rPr lang="tr-TR" sz="2400" dirty="0" err="1"/>
              <a:t>divalan</a:t>
            </a:r>
            <a:r>
              <a:rPr lang="tr-TR" sz="2400" dirty="0"/>
              <a:t> ve </a:t>
            </a:r>
            <a:r>
              <a:rPr lang="tr-TR" sz="2400" dirty="0" err="1"/>
              <a:t>monovalan</a:t>
            </a:r>
            <a:r>
              <a:rPr lang="tr-TR" sz="2400" dirty="0"/>
              <a:t>  tuzlar gibi inorganik </a:t>
            </a:r>
            <a:r>
              <a:rPr lang="tr-TR" sz="2400" dirty="0" err="1"/>
              <a:t>civa</a:t>
            </a:r>
            <a:r>
              <a:rPr lang="tr-TR" sz="2400" dirty="0"/>
              <a:t> tuzlarıdır.</a:t>
            </a:r>
          </a:p>
          <a:p>
            <a:pPr eaLnBrk="1" hangingPunct="1">
              <a:lnSpc>
                <a:spcPct val="90000"/>
              </a:lnSpc>
            </a:pPr>
            <a:r>
              <a:rPr lang="tr-TR" sz="2400" dirty="0"/>
              <a:t>Metil </a:t>
            </a:r>
            <a:r>
              <a:rPr lang="tr-TR" sz="2400" dirty="0" err="1"/>
              <a:t>civa</a:t>
            </a:r>
            <a:r>
              <a:rPr lang="tr-TR" sz="2400" dirty="0"/>
              <a:t> ve etil </a:t>
            </a:r>
            <a:r>
              <a:rPr lang="tr-TR" sz="2400" dirty="0" err="1"/>
              <a:t>civa</a:t>
            </a:r>
            <a:r>
              <a:rPr lang="tr-TR" sz="2400" dirty="0"/>
              <a:t> gibi organik alkil </a:t>
            </a:r>
            <a:r>
              <a:rPr lang="tr-TR" sz="2400" dirty="0" err="1"/>
              <a:t>civa</a:t>
            </a:r>
            <a:r>
              <a:rPr lang="tr-TR" sz="2400" dirty="0"/>
              <a:t> bileşikleri </a:t>
            </a:r>
            <a:r>
              <a:rPr lang="tr-TR" sz="2400" dirty="0" err="1"/>
              <a:t>fungusit</a:t>
            </a:r>
            <a:r>
              <a:rPr lang="tr-TR" sz="2400" dirty="0"/>
              <a:t> olarak kullanılırlar. </a:t>
            </a:r>
          </a:p>
          <a:p>
            <a:pPr eaLnBrk="1" hangingPunct="1">
              <a:lnSpc>
                <a:spcPct val="90000"/>
              </a:lnSpc>
            </a:pPr>
            <a:r>
              <a:rPr lang="tr-TR" sz="2400" dirty="0" err="1"/>
              <a:t>Fenil</a:t>
            </a:r>
            <a:r>
              <a:rPr lang="tr-TR" sz="2400" dirty="0"/>
              <a:t> </a:t>
            </a:r>
            <a:r>
              <a:rPr lang="tr-TR" sz="2400" dirty="0" err="1"/>
              <a:t>civa</a:t>
            </a:r>
            <a:r>
              <a:rPr lang="tr-TR" sz="2400" dirty="0"/>
              <a:t> asetat gibi </a:t>
            </a:r>
            <a:r>
              <a:rPr lang="tr-TR" sz="2400" dirty="0" err="1"/>
              <a:t>aril</a:t>
            </a:r>
            <a:r>
              <a:rPr lang="tr-TR" sz="2400" dirty="0"/>
              <a:t> </a:t>
            </a:r>
            <a:r>
              <a:rPr lang="tr-TR" sz="2400" dirty="0" err="1"/>
              <a:t>civa</a:t>
            </a:r>
            <a:r>
              <a:rPr lang="tr-TR" sz="2400" dirty="0"/>
              <a:t> bileşikleri ise antipas boyalarında kullanılır.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896144"/>
          </a:xfrm>
        </p:spPr>
        <p:txBody>
          <a:bodyPr/>
          <a:lstStyle/>
          <a:p>
            <a:pPr eaLnBrk="1" hangingPunct="1">
              <a:defRPr/>
            </a:pPr>
            <a:r>
              <a:rPr lang="tr-TR" b="1" dirty="0" err="1"/>
              <a:t>Civa</a:t>
            </a:r>
            <a:endParaRPr lang="tr-TR" b="1" dirty="0"/>
          </a:p>
        </p:txBody>
      </p:sp>
      <p:sp>
        <p:nvSpPr>
          <p:cNvPr id="95235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124744"/>
            <a:ext cx="8363272" cy="4971256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tr-TR" sz="2400" b="1" dirty="0"/>
              <a:t>Etki şekli</a:t>
            </a:r>
            <a:endParaRPr lang="tr-TR" dirty="0"/>
          </a:p>
          <a:p>
            <a:pPr eaLnBrk="1" hangingPunct="1">
              <a:lnSpc>
                <a:spcPct val="90000"/>
              </a:lnSpc>
            </a:pPr>
            <a:r>
              <a:rPr lang="tr-TR" sz="2400" dirty="0"/>
              <a:t>İnorganik </a:t>
            </a:r>
            <a:r>
              <a:rPr lang="tr-TR" sz="2400" dirty="0" err="1"/>
              <a:t>civa</a:t>
            </a:r>
            <a:r>
              <a:rPr lang="tr-TR" sz="2400" dirty="0"/>
              <a:t> tuzları doğrudan doku nekrozu ve böbrek </a:t>
            </a:r>
            <a:r>
              <a:rPr lang="tr-TR" sz="2400" dirty="0" err="1"/>
              <a:t>tubul</a:t>
            </a:r>
            <a:r>
              <a:rPr lang="tr-TR" sz="2400" dirty="0"/>
              <a:t> nekrozuna neden olur. </a:t>
            </a:r>
          </a:p>
          <a:p>
            <a:pPr eaLnBrk="1" hangingPunct="1">
              <a:lnSpc>
                <a:spcPct val="90000"/>
              </a:lnSpc>
            </a:pPr>
            <a:r>
              <a:rPr lang="tr-TR" sz="2400" dirty="0" err="1"/>
              <a:t>Civa</a:t>
            </a:r>
            <a:r>
              <a:rPr lang="tr-TR" sz="2400" dirty="0"/>
              <a:t> iyonu </a:t>
            </a:r>
            <a:r>
              <a:rPr lang="tr-TR" sz="2400" dirty="0" err="1"/>
              <a:t>kükürte</a:t>
            </a:r>
            <a:r>
              <a:rPr lang="tr-TR" sz="2400" dirty="0"/>
              <a:t> </a:t>
            </a:r>
            <a:r>
              <a:rPr lang="tr-TR" sz="2400" dirty="0" err="1"/>
              <a:t>kovalent</a:t>
            </a:r>
            <a:r>
              <a:rPr lang="tr-TR" sz="2400" dirty="0"/>
              <a:t> olarak bağlanır ve </a:t>
            </a:r>
            <a:r>
              <a:rPr lang="tr-TR" sz="2400" dirty="0" err="1"/>
              <a:t>mikrozom</a:t>
            </a:r>
            <a:r>
              <a:rPr lang="tr-TR" sz="2400" dirty="0"/>
              <a:t> ve mitokondride </a:t>
            </a:r>
            <a:r>
              <a:rPr lang="tr-TR" sz="2400" dirty="0" err="1"/>
              <a:t>sülfhidril</a:t>
            </a:r>
            <a:r>
              <a:rPr lang="tr-TR" sz="2400" dirty="0"/>
              <a:t> (-SH) içeren enzimleri </a:t>
            </a:r>
            <a:r>
              <a:rPr lang="tr-TR" sz="2400" dirty="0" err="1"/>
              <a:t>inhibe</a:t>
            </a:r>
            <a:r>
              <a:rPr lang="tr-TR" sz="2400" dirty="0"/>
              <a:t> eder. </a:t>
            </a:r>
          </a:p>
          <a:p>
            <a:pPr eaLnBrk="1" hangingPunct="1">
              <a:lnSpc>
                <a:spcPct val="90000"/>
              </a:lnSpc>
            </a:pPr>
            <a:r>
              <a:rPr lang="tr-TR" sz="2400" dirty="0"/>
              <a:t>Organik alkil </a:t>
            </a:r>
            <a:r>
              <a:rPr lang="tr-TR" sz="2400" dirty="0" err="1"/>
              <a:t>civa</a:t>
            </a:r>
            <a:r>
              <a:rPr lang="tr-TR" sz="2400" dirty="0"/>
              <a:t> bileşikleri esansiyel proteinlerin sentezini engelleyerek hücre dejenerasyonuna ve nekroza neden olurlar. Bunların hedefi beyindir. 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Civa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Uluslararası Kanser Araştırma Ajansına (IARC) göre metil </a:t>
            </a:r>
            <a:r>
              <a:rPr lang="tr-TR" dirty="0" err="1"/>
              <a:t>civa</a:t>
            </a:r>
            <a:r>
              <a:rPr lang="tr-TR" dirty="0"/>
              <a:t> insanlarda olası kanserojen (Grup 2B) olarak sınıflandırılmasına rağmen, </a:t>
            </a:r>
            <a:r>
              <a:rPr lang="tr-TR" dirty="0" err="1"/>
              <a:t>elementer</a:t>
            </a:r>
            <a:r>
              <a:rPr lang="tr-TR" dirty="0"/>
              <a:t>-metalik Hg ve inorganik Hg bileşiklerinin kanserojen olmadığı (Grup 3) belirtilmiştir. </a:t>
            </a:r>
          </a:p>
        </p:txBody>
      </p:sp>
    </p:spTree>
    <p:extLst>
      <p:ext uri="{BB962C8B-B14F-4D97-AF65-F5344CB8AC3E}">
        <p14:creationId xmlns:p14="http://schemas.microsoft.com/office/powerpoint/2010/main" val="345908621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74638"/>
            <a:ext cx="8291512" cy="706437"/>
          </a:xfrm>
        </p:spPr>
        <p:txBody>
          <a:bodyPr/>
          <a:lstStyle/>
          <a:p>
            <a:pPr eaLnBrk="1" hangingPunct="1">
              <a:defRPr/>
            </a:pPr>
            <a:r>
              <a:rPr lang="tr-TR" sz="4000" b="1"/>
              <a:t>Civa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125538"/>
            <a:ext cx="8964612" cy="55435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tr-TR" sz="2800" b="1" dirty="0"/>
              <a:t>Sağaltım</a:t>
            </a:r>
            <a:endParaRPr lang="tr-TR" sz="2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tr-TR" sz="2800" dirty="0"/>
              <a:t>Alkil </a:t>
            </a:r>
            <a:r>
              <a:rPr lang="tr-TR" sz="2800" dirty="0" err="1"/>
              <a:t>civa</a:t>
            </a:r>
            <a:r>
              <a:rPr lang="tr-TR" sz="2800" dirty="0"/>
              <a:t> bileşikleriyle zehirlenmelerin sağaltımı için etkili bir yöntem yoktur.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tr-TR" sz="2800" dirty="0"/>
              <a:t>Termometredeki civanın ağızdan alınması sindirim kanalından zayıfça emildiği için tehlikeli değildir.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tr-TR" sz="2800" dirty="0"/>
              <a:t>Ağızdan akut zehirlenmelerde;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tr-TR" sz="2400" dirty="0" err="1"/>
              <a:t>Albüminli</a:t>
            </a:r>
            <a:r>
              <a:rPr lang="tr-TR" sz="2400" dirty="0"/>
              <a:t> ve mukuslu maddeler (süt, yumurta akı, jelatin </a:t>
            </a:r>
            <a:r>
              <a:rPr lang="tr-TR" sz="2400" dirty="0" err="1"/>
              <a:t>vb</a:t>
            </a:r>
            <a:r>
              <a:rPr lang="tr-TR" sz="2400" dirty="0"/>
              <a:t>),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tr-TR" sz="2400" dirty="0"/>
              <a:t>Doymuş sodyum bikarbonat ile mide yıkaması yapılabilir.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tr-TR" sz="2400" dirty="0"/>
              <a:t>Emilmemiş </a:t>
            </a:r>
            <a:r>
              <a:rPr lang="tr-TR" sz="2400" dirty="0" err="1"/>
              <a:t>civayı</a:t>
            </a:r>
            <a:r>
              <a:rPr lang="tr-TR" sz="2400" dirty="0"/>
              <a:t> sindirim kanalından uzaklaştırmak için </a:t>
            </a:r>
            <a:r>
              <a:rPr lang="tr-TR" sz="2400" dirty="0" err="1"/>
              <a:t>sürgütler</a:t>
            </a:r>
            <a:r>
              <a:rPr lang="tr-TR" sz="2400" dirty="0"/>
              <a:t> kullanılır.</a:t>
            </a:r>
            <a:r>
              <a:rPr lang="tr-TR" dirty="0"/>
              <a:t> 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648"/>
            <a:ext cx="8363272" cy="720427"/>
          </a:xfrm>
        </p:spPr>
        <p:txBody>
          <a:bodyPr/>
          <a:lstStyle/>
          <a:p>
            <a:pPr eaLnBrk="1" hangingPunct="1">
              <a:defRPr/>
            </a:pPr>
            <a:r>
              <a:rPr lang="tr-TR" b="1" dirty="0" err="1"/>
              <a:t>Civa</a:t>
            </a:r>
            <a:endParaRPr lang="tr-TR" b="1" dirty="0"/>
          </a:p>
        </p:txBody>
      </p:sp>
      <p:sp>
        <p:nvSpPr>
          <p:cNvPr id="256003" name="Rectangle 3"/>
          <p:cNvSpPr>
            <a:spLocks noGrp="1" noChangeArrowheads="1"/>
          </p:cNvSpPr>
          <p:nvPr>
            <p:ph idx="1"/>
          </p:nvPr>
        </p:nvSpPr>
        <p:spPr>
          <a:xfrm>
            <a:off x="0" y="1196975"/>
            <a:ext cx="9144000" cy="5400675"/>
          </a:xfrm>
        </p:spPr>
        <p:txBody>
          <a:bodyPr/>
          <a:lstStyle/>
          <a:p>
            <a:pPr eaLnBrk="1" hangingPunct="1">
              <a:defRPr/>
            </a:pPr>
            <a:r>
              <a:rPr lang="tr-TR" sz="2800" dirty="0"/>
              <a:t>Emilip dolaşıma geçen </a:t>
            </a:r>
            <a:r>
              <a:rPr lang="tr-TR" sz="2800" dirty="0" err="1"/>
              <a:t>civa</a:t>
            </a:r>
            <a:r>
              <a:rPr lang="tr-TR" sz="2800" dirty="0"/>
              <a:t> için;</a:t>
            </a:r>
          </a:p>
          <a:p>
            <a:pPr eaLnBrk="1" hangingPunct="1">
              <a:defRPr/>
            </a:pPr>
            <a:r>
              <a:rPr lang="tr-TR" sz="2800" dirty="0"/>
              <a:t>D-</a:t>
            </a:r>
            <a:r>
              <a:rPr lang="tr-TR" sz="2800" dirty="0" err="1"/>
              <a:t>penisillamin</a:t>
            </a:r>
            <a:r>
              <a:rPr lang="tr-TR" sz="2800" dirty="0"/>
              <a:t> (50-100 mg/kg/gün, oral, 2 hafta) ve</a:t>
            </a:r>
          </a:p>
          <a:p>
            <a:pPr eaLnBrk="1" hangingPunct="1">
              <a:defRPr/>
            </a:pPr>
            <a:r>
              <a:rPr lang="tr-TR" sz="2800" dirty="0" err="1"/>
              <a:t>Dimerkaptosüksinik</a:t>
            </a:r>
            <a:r>
              <a:rPr lang="tr-TR" sz="2800" dirty="0"/>
              <a:t> asit (10 mg/kg, oral, günde 3 kez 10 gün)  </a:t>
            </a:r>
          </a:p>
          <a:p>
            <a:pPr eaLnBrk="1" hangingPunct="1">
              <a:defRPr/>
            </a:pPr>
            <a:r>
              <a:rPr lang="tr-TR" sz="2800" dirty="0"/>
              <a:t>Vitamin E ve selenyumun organik </a:t>
            </a:r>
            <a:r>
              <a:rPr lang="tr-TR" sz="2800" dirty="0" err="1"/>
              <a:t>civalı</a:t>
            </a:r>
            <a:r>
              <a:rPr lang="tr-TR" sz="2800" dirty="0"/>
              <a:t> bileşiklere karşı koruyucu etkisi vardır.</a:t>
            </a:r>
          </a:p>
          <a:p>
            <a:pPr eaLnBrk="1" hangingPunct="1">
              <a:defRPr/>
            </a:pPr>
            <a:endParaRPr lang="tr-TR" sz="2800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b="1"/>
              <a:t>Demir</a:t>
            </a:r>
            <a:r>
              <a:rPr lang="tr-TR"/>
              <a:t> 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600200"/>
            <a:ext cx="8785225" cy="5257800"/>
          </a:xfrm>
        </p:spPr>
        <p:txBody>
          <a:bodyPr/>
          <a:lstStyle/>
          <a:p>
            <a:pPr eaLnBrk="1" hangingPunct="1"/>
            <a:r>
              <a:rPr lang="tr-TR" dirty="0"/>
              <a:t>Bazı demir bileşikleri veteriner hekimlikte anemilerde kullanılır. </a:t>
            </a:r>
          </a:p>
          <a:p>
            <a:pPr lvl="1" eaLnBrk="1" hangingPunct="1"/>
            <a:r>
              <a:rPr lang="tr-TR" dirty="0"/>
              <a:t>Bazıları demir-şeker bileşikleri olup </a:t>
            </a:r>
            <a:r>
              <a:rPr lang="tr-TR" dirty="0" err="1"/>
              <a:t>parenteral</a:t>
            </a:r>
            <a:r>
              <a:rPr lang="tr-TR" dirty="0"/>
              <a:t>, </a:t>
            </a:r>
          </a:p>
          <a:p>
            <a:pPr lvl="1" eaLnBrk="1" hangingPunct="1"/>
            <a:r>
              <a:rPr lang="tr-TR" dirty="0"/>
              <a:t>Bazıları ise (</a:t>
            </a:r>
            <a:r>
              <a:rPr lang="tr-TR" i="1" dirty="0"/>
              <a:t>iki değerli demir bileşikleri; demir sülfat, demir klorür, demir </a:t>
            </a:r>
            <a:r>
              <a:rPr lang="tr-TR" i="1" dirty="0" err="1"/>
              <a:t>glutamat</a:t>
            </a:r>
            <a:r>
              <a:rPr lang="tr-TR" i="1" dirty="0"/>
              <a:t>, demir </a:t>
            </a:r>
            <a:r>
              <a:rPr lang="tr-TR" i="1" dirty="0" err="1"/>
              <a:t>laktat</a:t>
            </a:r>
            <a:r>
              <a:rPr lang="tr-TR" i="1" dirty="0"/>
              <a:t>, demir </a:t>
            </a:r>
            <a:r>
              <a:rPr lang="tr-TR" i="1" dirty="0" err="1"/>
              <a:t>fumarat</a:t>
            </a:r>
            <a:r>
              <a:rPr lang="tr-TR" i="1" dirty="0"/>
              <a:t> ve demir karbonat ile üç değerli demir bileşikleri; demir sülfat, demir </a:t>
            </a:r>
            <a:r>
              <a:rPr lang="tr-TR" i="1" dirty="0" err="1"/>
              <a:t>sitrat</a:t>
            </a:r>
            <a:r>
              <a:rPr lang="tr-TR" i="1" dirty="0"/>
              <a:t> veya demir amonyum </a:t>
            </a:r>
            <a:r>
              <a:rPr lang="tr-TR" i="1" dirty="0" err="1"/>
              <a:t>sitrit</a:t>
            </a:r>
            <a:r>
              <a:rPr lang="tr-TR" i="1" dirty="0"/>
              <a:t> </a:t>
            </a:r>
            <a:r>
              <a:rPr lang="tr-TR" i="1" dirty="0" err="1"/>
              <a:t>vb</a:t>
            </a:r>
            <a:r>
              <a:rPr lang="tr-TR" dirty="0"/>
              <a:t>) ağızdan verilir.</a:t>
            </a:r>
            <a:r>
              <a:rPr lang="tr-TR" sz="3200" dirty="0"/>
              <a:t> 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77813"/>
            <a:ext cx="8002587" cy="560387"/>
          </a:xfrm>
        </p:spPr>
        <p:txBody>
          <a:bodyPr/>
          <a:lstStyle/>
          <a:p>
            <a:pPr eaLnBrk="1" hangingPunct="1">
              <a:defRPr/>
            </a:pPr>
            <a:r>
              <a:rPr lang="tr-TR" sz="4000" b="1"/>
              <a:t>Demir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0" y="908720"/>
            <a:ext cx="8480425" cy="575084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tr-TR" sz="2800" b="1" dirty="0" err="1"/>
              <a:t>Toksikokinetik</a:t>
            </a:r>
            <a:endParaRPr lang="tr-TR" sz="2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tr-TR" sz="2800" dirty="0"/>
              <a:t>Sindirim kanalından zayıf şekilde emilir.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tr-TR" sz="2800" dirty="0"/>
              <a:t>Emilmesi fizyolojik olarak kontrol edilir ve vücutta bulunan demir miktarına bağlıdır.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tr-TR" sz="2800" dirty="0"/>
              <a:t>İnce bağırsakların </a:t>
            </a:r>
            <a:r>
              <a:rPr lang="tr-TR" sz="2800" dirty="0" err="1"/>
              <a:t>enterositleriyle</a:t>
            </a:r>
            <a:r>
              <a:rPr lang="tr-TR" sz="2800" dirty="0"/>
              <a:t> Fe</a:t>
            </a:r>
            <a:r>
              <a:rPr lang="tr-TR" sz="2800" baseline="30000" dirty="0"/>
              <a:t>+2 </a:t>
            </a:r>
            <a:r>
              <a:rPr lang="tr-TR" sz="2800" dirty="0"/>
              <a:t>şeklinde emilir ve kanda Fe</a:t>
            </a:r>
            <a:r>
              <a:rPr lang="tr-TR" sz="2800" baseline="30000" dirty="0"/>
              <a:t>+3</a:t>
            </a:r>
            <a:r>
              <a:rPr lang="tr-TR" sz="2800" dirty="0"/>
              <a:t>’e çevrilerek </a:t>
            </a:r>
            <a:r>
              <a:rPr lang="tr-TR" sz="2800" dirty="0" err="1"/>
              <a:t>transferin’e</a:t>
            </a:r>
            <a:r>
              <a:rPr lang="tr-TR" sz="2800" dirty="0"/>
              <a:t> bağlanır.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tr-TR" sz="2800" dirty="0"/>
              <a:t>Fazla miktarda alınınca demirin emilmesini kontrol eden mekanizma hasar görür.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tr-TR" sz="2800" dirty="0"/>
              <a:t>Dolaşıma geçen demir vücuttan kolay kolay atılmaz.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2625" y="273050"/>
            <a:ext cx="7999413" cy="633413"/>
          </a:xfrm>
        </p:spPr>
        <p:txBody>
          <a:bodyPr/>
          <a:lstStyle/>
          <a:p>
            <a:pPr eaLnBrk="1" hangingPunct="1">
              <a:defRPr/>
            </a:pPr>
            <a:r>
              <a:rPr lang="tr-TR" sz="4000" b="1"/>
              <a:t>Demir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125538"/>
            <a:ext cx="8893175" cy="57324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tr-TR" sz="2800" b="1" dirty="0"/>
              <a:t>Etki şekli</a:t>
            </a:r>
            <a:endParaRPr lang="tr-TR" sz="2800" dirty="0"/>
          </a:p>
          <a:p>
            <a:pPr eaLnBrk="1" hangingPunct="1">
              <a:defRPr/>
            </a:pPr>
            <a:r>
              <a:rPr lang="tr-TR" sz="2800" dirty="0"/>
              <a:t>Karaciğerde bazı yükseltgeyici enzimlerin etkinliğini önler ve böylece </a:t>
            </a:r>
            <a:r>
              <a:rPr lang="tr-TR" sz="2800" dirty="0" err="1"/>
              <a:t>metabolik</a:t>
            </a:r>
            <a:r>
              <a:rPr lang="tr-TR" sz="2800" dirty="0"/>
              <a:t> </a:t>
            </a:r>
            <a:r>
              <a:rPr lang="tr-TR" sz="2800" dirty="0" err="1"/>
              <a:t>asidoza</a:t>
            </a:r>
            <a:r>
              <a:rPr lang="tr-TR" sz="2800" dirty="0"/>
              <a:t> yol açar; </a:t>
            </a:r>
          </a:p>
          <a:p>
            <a:pPr eaLnBrk="1" hangingPunct="1">
              <a:defRPr/>
            </a:pPr>
            <a:r>
              <a:rPr lang="tr-TR" sz="2800" dirty="0"/>
              <a:t>Doğrudan damar genişletici etkisiyle </a:t>
            </a:r>
            <a:r>
              <a:rPr lang="tr-TR" sz="2800" dirty="0" err="1"/>
              <a:t>kapillar</a:t>
            </a:r>
            <a:r>
              <a:rPr lang="tr-TR" sz="2800" dirty="0"/>
              <a:t> damarlarda geçirgenlik artışına ve kan basıncında düşmeye sebep olur,  </a:t>
            </a:r>
          </a:p>
          <a:p>
            <a:pPr eaLnBrk="1" hangingPunct="1">
              <a:defRPr/>
            </a:pPr>
            <a:r>
              <a:rPr lang="tr-TR" sz="2800" dirty="0"/>
              <a:t>Kanın pıhtılaşmasını bozarak zehirlenmeye yol açar. 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46931"/>
          </a:xfrm>
        </p:spPr>
        <p:txBody>
          <a:bodyPr/>
          <a:lstStyle/>
          <a:p>
            <a:pPr eaLnBrk="1" hangingPunct="1">
              <a:defRPr/>
            </a:pPr>
            <a:r>
              <a:rPr lang="tr-TR" b="0" dirty="0"/>
              <a:t>Demir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124744"/>
            <a:ext cx="8712968" cy="5472608"/>
          </a:xfrm>
        </p:spPr>
        <p:txBody>
          <a:bodyPr/>
          <a:lstStyle/>
          <a:p>
            <a:pPr eaLnBrk="1" hangingPunct="1">
              <a:defRPr/>
            </a:pPr>
            <a:r>
              <a:rPr lang="tr-TR" sz="2800" dirty="0"/>
              <a:t>Bu bozukluklar akut dolaşım şokunda görülenleri andırır ve ölümün nedeni yaşamsal önem taşıyan organlardan geçen kan </a:t>
            </a:r>
            <a:r>
              <a:rPr lang="tr-TR" sz="2800" dirty="0" err="1"/>
              <a:t>perfüzyonunun</a:t>
            </a:r>
            <a:r>
              <a:rPr lang="tr-TR" sz="2800" dirty="0"/>
              <a:t> yetmezliğidir. </a:t>
            </a:r>
          </a:p>
          <a:p>
            <a:pPr eaLnBrk="1" hangingPunct="1">
              <a:defRPr/>
            </a:pPr>
            <a:r>
              <a:rPr lang="tr-TR" sz="2800" dirty="0" err="1"/>
              <a:t>Enjeksiyonluk</a:t>
            </a:r>
            <a:r>
              <a:rPr lang="tr-TR" sz="2800" dirty="0"/>
              <a:t> demir bileşiklerinin verilmesini takiben </a:t>
            </a:r>
            <a:r>
              <a:rPr lang="tr-TR" sz="2800" dirty="0" err="1"/>
              <a:t>mast</a:t>
            </a:r>
            <a:r>
              <a:rPr lang="tr-TR" sz="2800" dirty="0"/>
              <a:t> hücrelerinden </a:t>
            </a:r>
            <a:r>
              <a:rPr lang="tr-TR" sz="2800" dirty="0" err="1"/>
              <a:t>histamin</a:t>
            </a:r>
            <a:r>
              <a:rPr lang="tr-TR" sz="2800" dirty="0"/>
              <a:t> salıverilmesine yol açılarak, </a:t>
            </a:r>
            <a:r>
              <a:rPr lang="tr-TR" sz="2800" dirty="0" err="1"/>
              <a:t>anafilaktoit</a:t>
            </a:r>
            <a:r>
              <a:rPr lang="tr-TR" sz="2800" dirty="0"/>
              <a:t> nitelikte bir tepkime ortaya çıkabilir.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46931"/>
          </a:xfrm>
        </p:spPr>
        <p:txBody>
          <a:bodyPr/>
          <a:lstStyle/>
          <a:p>
            <a:r>
              <a:rPr lang="tr-TR" dirty="0">
                <a:solidFill>
                  <a:schemeClr val="tx1"/>
                </a:solidFill>
              </a:rPr>
              <a:t>Mineral nedir?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512" y="1124744"/>
            <a:ext cx="8640960" cy="5328592"/>
          </a:xfrm>
        </p:spPr>
        <p:txBody>
          <a:bodyPr/>
          <a:lstStyle/>
          <a:p>
            <a:r>
              <a:rPr lang="tr-TR" sz="2800" dirty="0"/>
              <a:t>Bununla beraber yine doğal yollarla meydana gelen ve organik yapıda olan petrol, asfalt, kömür, reçine ve volkanik camlar da mineral olarak değerlendirilmezler.</a:t>
            </a:r>
          </a:p>
          <a:p>
            <a:r>
              <a:rPr lang="tr-TR" sz="2800" dirty="0"/>
              <a:t>Gıdacı ve sağlıkçı tanımı: Organizmanın gelişmesi, hücrelerin yenilenmesi, metabolizma ve vücudun diğer fonksiyonları için gerekli inorganik madde.  </a:t>
            </a:r>
          </a:p>
        </p:txBody>
      </p:sp>
    </p:spTree>
    <p:extLst>
      <p:ext uri="{BB962C8B-B14F-4D97-AF65-F5344CB8AC3E}">
        <p14:creationId xmlns:p14="http://schemas.microsoft.com/office/powerpoint/2010/main" val="253458090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73050"/>
            <a:ext cx="8226425" cy="635670"/>
          </a:xfrm>
        </p:spPr>
        <p:txBody>
          <a:bodyPr/>
          <a:lstStyle/>
          <a:p>
            <a:pPr eaLnBrk="1" hangingPunct="1">
              <a:defRPr/>
            </a:pPr>
            <a:r>
              <a:rPr lang="tr-TR" b="1" dirty="0"/>
              <a:t>Demir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412776"/>
            <a:ext cx="8507288" cy="5184874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tr-TR" sz="2800" b="1" dirty="0"/>
              <a:t>Zehirliliği</a:t>
            </a:r>
            <a:endParaRPr lang="tr-TR" sz="2800" dirty="0"/>
          </a:p>
          <a:p>
            <a:pPr eaLnBrk="1" hangingPunct="1">
              <a:defRPr/>
            </a:pPr>
            <a:r>
              <a:rPr lang="tr-TR" sz="2800" dirty="0"/>
              <a:t>Zehirlenmeye tüm hayvanlar duyarlıdır; ama, zehirlenmeler hayvanlarda seyrektir. </a:t>
            </a:r>
          </a:p>
          <a:p>
            <a:pPr eaLnBrk="1" hangingPunct="1">
              <a:defRPr/>
            </a:pPr>
            <a:r>
              <a:rPr lang="tr-TR" sz="2800" dirty="0"/>
              <a:t>Demir sülfatın köpekte ağızdan zehirleyici miktarı 600 mg/</a:t>
            </a:r>
            <a:r>
              <a:rPr lang="tr-TR" sz="2800" dirty="0" err="1"/>
              <a:t>kg’dır</a:t>
            </a:r>
            <a:r>
              <a:rPr lang="tr-TR" sz="2800" dirty="0"/>
              <a:t>. </a:t>
            </a:r>
          </a:p>
          <a:p>
            <a:pPr eaLnBrk="1" hangingPunct="1">
              <a:defRPr/>
            </a:pPr>
            <a:r>
              <a:rPr lang="tr-TR" sz="2800" dirty="0"/>
              <a:t>Demir halinde hayvanlarda genellikle &gt;150 mg/kg’ı zehirlenmelere sebep olur.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b="1"/>
              <a:t>Demir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268413"/>
            <a:ext cx="8964612" cy="558958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tr-TR" sz="2800" b="1" dirty="0"/>
              <a:t>Sağaltım</a:t>
            </a:r>
            <a:endParaRPr lang="tr-TR" sz="2800" dirty="0"/>
          </a:p>
          <a:p>
            <a:pPr eaLnBrk="1" hangingPunct="1">
              <a:defRPr/>
            </a:pPr>
            <a:r>
              <a:rPr lang="tr-TR" sz="2800" dirty="0" err="1"/>
              <a:t>Anaflaktoit</a:t>
            </a:r>
            <a:r>
              <a:rPr lang="tr-TR" sz="2800" dirty="0"/>
              <a:t> tipte olan tepkimelerde adrenalin ve </a:t>
            </a:r>
            <a:r>
              <a:rPr lang="tr-TR" sz="2800" dirty="0" err="1"/>
              <a:t>antihistaminik</a:t>
            </a:r>
            <a:r>
              <a:rPr lang="tr-TR" sz="2800" dirty="0"/>
              <a:t> ilaçlar yararlıdır. </a:t>
            </a:r>
          </a:p>
          <a:p>
            <a:pPr eaLnBrk="1" hangingPunct="1">
              <a:defRPr/>
            </a:pPr>
            <a:r>
              <a:rPr lang="tr-TR" sz="2800" dirty="0"/>
              <a:t>Akut zehirlenmelerde kusabilen hayvanlara kusturucular uygulanır. </a:t>
            </a:r>
          </a:p>
          <a:p>
            <a:pPr eaLnBrk="1" hangingPunct="1">
              <a:defRPr/>
            </a:pPr>
            <a:r>
              <a:rPr lang="tr-TR" sz="2800" dirty="0"/>
              <a:t>Midedeki demiri çöktürmek için magnezyum oksit kullanılır, % 1’lik sodyum bikarbonat ile mide yıkanması yapılır. </a:t>
            </a:r>
          </a:p>
          <a:p>
            <a:pPr eaLnBrk="1" hangingPunct="1">
              <a:defRPr/>
            </a:pPr>
            <a:r>
              <a:rPr lang="tr-TR" sz="2800" dirty="0"/>
              <a:t>Sıvı kaybını karşılamak için Dİ yolla glikoz ve tuz çözeltileri verilir. 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77813"/>
            <a:ext cx="8147050" cy="703262"/>
          </a:xfrm>
        </p:spPr>
        <p:txBody>
          <a:bodyPr/>
          <a:lstStyle/>
          <a:p>
            <a:pPr eaLnBrk="1" hangingPunct="1">
              <a:defRPr/>
            </a:pPr>
            <a:r>
              <a:rPr lang="tr-TR" sz="4000" b="1"/>
              <a:t>Demir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125538"/>
            <a:ext cx="8893175" cy="5732462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/>
              <a:t>Kimyasal antidot olarak desferroksamin kullanılır (Gebelerde de güvenle kullanılabilir)</a:t>
            </a:r>
          </a:p>
          <a:p>
            <a:pPr eaLnBrk="1" hangingPunct="1">
              <a:defRPr/>
            </a:pPr>
            <a:r>
              <a:rPr lang="tr-TR" dirty="0"/>
              <a:t>Bu madde midedeki demiri çöktürmek için köpeklere ağızdan 0.5-1.5 g miktarlarda %5 çözelti şeklinde verilir. </a:t>
            </a:r>
          </a:p>
        </p:txBody>
      </p:sp>
      <p:pic>
        <p:nvPicPr>
          <p:cNvPr id="111620" name="Resi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7288" y="4293096"/>
            <a:ext cx="4176712" cy="2121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77813"/>
            <a:ext cx="8218487" cy="630237"/>
          </a:xfrm>
        </p:spPr>
        <p:txBody>
          <a:bodyPr/>
          <a:lstStyle/>
          <a:p>
            <a:pPr eaLnBrk="1" hangingPunct="1">
              <a:defRPr/>
            </a:pPr>
            <a:r>
              <a:rPr lang="tr-TR" sz="4000" b="1"/>
              <a:t>Demir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idx="1"/>
          </p:nvPr>
        </p:nvSpPr>
        <p:spPr>
          <a:xfrm>
            <a:off x="0" y="1125538"/>
            <a:ext cx="9144000" cy="5732462"/>
          </a:xfrm>
        </p:spPr>
        <p:txBody>
          <a:bodyPr/>
          <a:lstStyle/>
          <a:p>
            <a:pPr eaLnBrk="1" hangingPunct="1">
              <a:defRPr/>
            </a:pPr>
            <a:r>
              <a:rPr lang="tr-TR" sz="2800" dirty="0"/>
              <a:t>Desferroksamin demirle zehirlenmelerin sistemik sağaltımında da kullanılır.</a:t>
            </a:r>
            <a:r>
              <a:rPr lang="tr-TR" dirty="0"/>
              <a:t>  </a:t>
            </a:r>
          </a:p>
          <a:p>
            <a:pPr lvl="1" eaLnBrk="1" hangingPunct="1">
              <a:defRPr/>
            </a:pPr>
            <a:r>
              <a:rPr lang="tr-TR" sz="2400" dirty="0"/>
              <a:t>10 mg/kg dozda Dİ veya Kİ yolla 2 saat arayla 2 uygulama yapılır; 2’nci dozdan sonra, idrar muayenesini takiben, gerekirse 8 saat arayla uygulama 3 kez tekrarlanır. Bu durumda </a:t>
            </a:r>
            <a:r>
              <a:rPr lang="tr-TR" sz="2400" u="sng" dirty="0"/>
              <a:t>günlük toplam dozu 80 mg/kg’ı aşmamalıdır</a:t>
            </a:r>
            <a:r>
              <a:rPr lang="tr-TR" sz="2400" dirty="0"/>
              <a:t>. </a:t>
            </a:r>
          </a:p>
          <a:p>
            <a:pPr lvl="1" eaLnBrk="1" hangingPunct="1">
              <a:defRPr/>
            </a:pPr>
            <a:r>
              <a:rPr lang="tr-TR" sz="2400" dirty="0"/>
              <a:t>Şiddetli derecede etkilenen hayvanlarda 40 mg/kg dozda Dİ yolla ve 15 mg/kg/saati aşmayan hızda verilir ve uygulama duruma göre 4-12 saat arayla 20 mg/kg dozda tekrarlanabilir. 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C2BD9D5-0B88-4191-8357-B2FB581D2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692175"/>
          </a:xfrm>
        </p:spPr>
        <p:txBody>
          <a:bodyPr/>
          <a:lstStyle/>
          <a:p>
            <a:r>
              <a:rPr lang="tr-TR" sz="2800" dirty="0"/>
              <a:t>Demir zehirlenmesi yeni tedavi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5BC54181-69AC-4DA6-91C4-A148163FFA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5976" y="4028872"/>
            <a:ext cx="2676525" cy="2033765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2165B12B-F9D1-4584-BA43-B84CB60F90A7}"/>
              </a:ext>
            </a:extLst>
          </p:cNvPr>
          <p:cNvSpPr txBox="1"/>
          <p:nvPr/>
        </p:nvSpPr>
        <p:spPr>
          <a:xfrm>
            <a:off x="409774" y="1268760"/>
            <a:ext cx="8482705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u="sng" dirty="0" err="1"/>
              <a:t>Deferasiroks</a:t>
            </a:r>
            <a:r>
              <a:rPr lang="tr-TR" sz="2800" b="1" u="sng" dirty="0"/>
              <a:t>: </a:t>
            </a:r>
            <a:r>
              <a:rPr lang="tr-TR" sz="2800" dirty="0"/>
              <a:t>Oral verilebilen, uzun yarı ömürlü bir demir </a:t>
            </a:r>
            <a:r>
              <a:rPr lang="tr-TR" sz="2800" dirty="0" err="1"/>
              <a:t>şelatörüdür</a:t>
            </a:r>
            <a:r>
              <a:rPr lang="tr-TR" sz="2800" dirty="0"/>
              <a:t>. </a:t>
            </a:r>
          </a:p>
          <a:p>
            <a:r>
              <a:rPr lang="tr-TR" sz="2800" dirty="0"/>
              <a:t>Kronik demir zehirlenmesinin tedavisi için beşeri ilaç olarak onaylanmıştır.</a:t>
            </a:r>
          </a:p>
          <a:p>
            <a:r>
              <a:rPr lang="tr-TR" sz="2800" dirty="0"/>
              <a:t>Günlük doz 30 mg/kg’dır.</a:t>
            </a:r>
          </a:p>
          <a:p>
            <a:endParaRPr lang="tr-TR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427B3589-1BDD-419A-95D5-0827D86D3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74" y="4357662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71196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18488" cy="850900"/>
          </a:xfrm>
        </p:spPr>
        <p:txBody>
          <a:bodyPr/>
          <a:lstStyle/>
          <a:p>
            <a:pPr eaLnBrk="1" hangingPunct="1">
              <a:defRPr/>
            </a:pPr>
            <a:r>
              <a:rPr lang="tr-TR" b="0" dirty="0"/>
              <a:t>Florür</a:t>
            </a:r>
            <a:r>
              <a:rPr lang="tr-TR" dirty="0"/>
              <a:t> 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>
          <a:xfrm>
            <a:off x="0" y="1125538"/>
            <a:ext cx="9144000" cy="5732462"/>
          </a:xfrm>
        </p:spPr>
        <p:txBody>
          <a:bodyPr/>
          <a:lstStyle/>
          <a:p>
            <a:pPr eaLnBrk="1" hangingPunct="1">
              <a:defRPr/>
            </a:pPr>
            <a:r>
              <a:rPr lang="tr-TR" sz="2800" dirty="0"/>
              <a:t>Flor doğada serbest halde nadiren bulunur. Bu nedenle </a:t>
            </a:r>
            <a:r>
              <a:rPr lang="tr-TR" sz="2800" dirty="0" err="1"/>
              <a:t>florür</a:t>
            </a:r>
            <a:r>
              <a:rPr lang="tr-TR" sz="2800" dirty="0"/>
              <a:t> şekli zehirlenmeye neden olur ve flor zehirlenmesi aslında </a:t>
            </a:r>
            <a:r>
              <a:rPr lang="tr-TR" sz="2800" dirty="0" err="1"/>
              <a:t>florür</a:t>
            </a:r>
            <a:r>
              <a:rPr lang="tr-TR" sz="2800" dirty="0"/>
              <a:t> zehirlenmesidir.</a:t>
            </a:r>
          </a:p>
          <a:p>
            <a:pPr eaLnBrk="1" hangingPunct="1">
              <a:defRPr/>
            </a:pPr>
            <a:r>
              <a:rPr lang="tr-TR" sz="2800" dirty="0"/>
              <a:t>Diş ve kemiklerde yüksek yoğunlukta (</a:t>
            </a:r>
            <a:r>
              <a:rPr lang="tr-TR" sz="2800" i="1" dirty="0"/>
              <a:t>birkaç yüz </a:t>
            </a:r>
            <a:r>
              <a:rPr lang="tr-TR" sz="2800" i="1" dirty="0" err="1"/>
              <a:t>ppm</a:t>
            </a:r>
            <a:r>
              <a:rPr lang="tr-TR" sz="2800" i="1" dirty="0"/>
              <a:t> gibi</a:t>
            </a:r>
            <a:r>
              <a:rPr lang="tr-TR" sz="2800" dirty="0"/>
              <a:t>) olmak üzere, tüm hayvansal doku ve organlarda bulunur. </a:t>
            </a:r>
          </a:p>
          <a:p>
            <a:pPr eaLnBrk="1" hangingPunct="1">
              <a:defRPr/>
            </a:pPr>
            <a:r>
              <a:rPr lang="tr-TR" sz="2800" dirty="0"/>
              <a:t>Su ve toprağında normalin üzerinde flor bulunan yerlerdeki hayvanlarda kronik flor zehirlenmesi olaylarına her zaman rastlanır. 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598488" y="122238"/>
            <a:ext cx="7402512" cy="800100"/>
          </a:xfrm>
        </p:spPr>
        <p:txBody>
          <a:bodyPr/>
          <a:lstStyle/>
          <a:p>
            <a:pPr eaLnBrk="1" hangingPunct="1"/>
            <a:r>
              <a:rPr lang="tr-TR" b="0" dirty="0"/>
              <a:t>Florür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52513"/>
            <a:ext cx="9144000" cy="580548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tr-TR" b="1" dirty="0"/>
              <a:t>Etki şekli</a:t>
            </a:r>
            <a:endParaRPr lang="tr-TR" dirty="0"/>
          </a:p>
          <a:p>
            <a:pPr eaLnBrk="1" hangingPunct="1"/>
            <a:r>
              <a:rPr lang="tr-TR" sz="2400" dirty="0"/>
              <a:t>Kronik flor zehirlenmesi öncelikle kemik ve dişlerde etkisini gösterir. </a:t>
            </a:r>
          </a:p>
          <a:p>
            <a:pPr eaLnBrk="1" hangingPunct="1"/>
            <a:r>
              <a:rPr lang="tr-TR" sz="2400" dirty="0"/>
              <a:t>Florür, kemik </a:t>
            </a:r>
            <a:r>
              <a:rPr lang="tr-TR" sz="2400" dirty="0" err="1"/>
              <a:t>matriksinin</a:t>
            </a:r>
            <a:r>
              <a:rPr lang="tr-TR" sz="2400" dirty="0"/>
              <a:t> </a:t>
            </a:r>
            <a:r>
              <a:rPr lang="tr-TR" sz="2400" dirty="0" err="1"/>
              <a:t>hidroksiapatit</a:t>
            </a:r>
            <a:r>
              <a:rPr lang="tr-TR" sz="2400" dirty="0"/>
              <a:t> kısmında hidroksil gruplarına bağlanarak kemiğin kristal yapısını ve </a:t>
            </a:r>
            <a:r>
              <a:rPr lang="tr-TR" sz="2400" dirty="0" err="1"/>
              <a:t>mineralizasyonunu</a:t>
            </a:r>
            <a:r>
              <a:rPr lang="tr-TR" sz="2400" dirty="0"/>
              <a:t> değiştirir. </a:t>
            </a:r>
          </a:p>
          <a:p>
            <a:pPr eaLnBrk="1" hangingPunct="1"/>
            <a:r>
              <a:rPr lang="tr-TR" sz="2400" dirty="0" err="1"/>
              <a:t>Osteogenezisin</a:t>
            </a:r>
            <a:r>
              <a:rPr lang="tr-TR" sz="2400" dirty="0"/>
              <a:t> bozulmasına ve böylece anormal kemik oluşumuna yol açar. </a:t>
            </a:r>
          </a:p>
          <a:p>
            <a:pPr eaLnBrk="1" hangingPunct="1"/>
            <a:r>
              <a:rPr lang="tr-TR" sz="2400" dirty="0"/>
              <a:t>Lezyonlar simetrik, yani iki tarafta görülür. </a:t>
            </a:r>
          </a:p>
          <a:p>
            <a:pPr eaLnBrk="1" hangingPunct="1"/>
            <a:r>
              <a:rPr lang="tr-TR" sz="2400" dirty="0"/>
              <a:t>En kalıcı değişiklikler, </a:t>
            </a:r>
            <a:r>
              <a:rPr lang="tr-TR" sz="2400" dirty="0" err="1"/>
              <a:t>periost</a:t>
            </a:r>
            <a:r>
              <a:rPr lang="tr-TR" sz="2400" dirty="0"/>
              <a:t> yüzeyinde korteksin kalınlaşmasıyla belirginleşen anormal kemik oluşumudur. 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10588" cy="896144"/>
          </a:xfrm>
        </p:spPr>
        <p:txBody>
          <a:bodyPr/>
          <a:lstStyle/>
          <a:p>
            <a:pPr eaLnBrk="1" hangingPunct="1">
              <a:defRPr/>
            </a:pPr>
            <a:r>
              <a:rPr lang="tr-TR" b="1" dirty="0"/>
              <a:t>Florür</a:t>
            </a:r>
          </a:p>
        </p:txBody>
      </p:sp>
      <p:sp>
        <p:nvSpPr>
          <p:cNvPr id="7987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0" y="1124744"/>
            <a:ext cx="9144000" cy="5733256"/>
          </a:xfrm>
        </p:spPr>
        <p:txBody>
          <a:bodyPr/>
          <a:lstStyle/>
          <a:p>
            <a:pPr eaLnBrk="1" hangingPunct="1">
              <a:defRPr/>
            </a:pPr>
            <a:r>
              <a:rPr lang="tr-TR" sz="2800" dirty="0"/>
              <a:t>Sığırlarda en erken klinik değişiklikler kaburga ve alt çene ile </a:t>
            </a:r>
            <a:r>
              <a:rPr lang="tr-TR" sz="2800" dirty="0" err="1"/>
              <a:t>metatarsal</a:t>
            </a:r>
            <a:r>
              <a:rPr lang="tr-TR" sz="2800" dirty="0"/>
              <a:t> ve </a:t>
            </a:r>
            <a:r>
              <a:rPr lang="tr-TR" sz="2800" dirty="0" err="1"/>
              <a:t>metakarpal</a:t>
            </a:r>
            <a:r>
              <a:rPr lang="tr-TR" sz="2800" dirty="0"/>
              <a:t> kemiklerin orta yüzeylerinde oluşur. </a:t>
            </a:r>
          </a:p>
          <a:p>
            <a:pPr eaLnBrk="1" hangingPunct="1">
              <a:defRPr/>
            </a:pPr>
            <a:r>
              <a:rPr lang="tr-TR" sz="2800" dirty="0"/>
              <a:t>Histolojik olarak kemiklerde anormal yapılara, düzensiz </a:t>
            </a:r>
            <a:r>
              <a:rPr lang="tr-TR" sz="2800" dirty="0" err="1"/>
              <a:t>kollajen</a:t>
            </a:r>
            <a:r>
              <a:rPr lang="tr-TR" sz="2800" dirty="0"/>
              <a:t> ipliklerle </a:t>
            </a:r>
            <a:r>
              <a:rPr lang="tr-TR" sz="2800" dirty="0" err="1"/>
              <a:t>mineralizasyona</a:t>
            </a:r>
            <a:r>
              <a:rPr lang="tr-TR" sz="2800" dirty="0"/>
              <a:t> ve aşırı </a:t>
            </a:r>
            <a:r>
              <a:rPr lang="tr-TR" sz="2800" dirty="0" err="1"/>
              <a:t>osteoid</a:t>
            </a:r>
            <a:r>
              <a:rPr lang="tr-TR" sz="2800" dirty="0"/>
              <a:t> dokulara rastlanır.  </a:t>
            </a:r>
          </a:p>
          <a:p>
            <a:pPr eaLnBrk="1" hangingPunct="1">
              <a:defRPr/>
            </a:pPr>
            <a:r>
              <a:rPr lang="tr-TR" sz="2800" dirty="0"/>
              <a:t>Aşırı </a:t>
            </a:r>
            <a:r>
              <a:rPr lang="tr-TR" sz="2800" dirty="0" err="1"/>
              <a:t>florür</a:t>
            </a:r>
            <a:r>
              <a:rPr lang="tr-TR" sz="2800" dirty="0"/>
              <a:t>, her yaştan hayvanda kemikleri olumsuz etkilerken, genç hayvanlar buna daha hızlı yanıt verirler. 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1625" y="228601"/>
            <a:ext cx="8510588" cy="536103"/>
          </a:xfrm>
        </p:spPr>
        <p:txBody>
          <a:bodyPr/>
          <a:lstStyle/>
          <a:p>
            <a:r>
              <a:rPr lang="tr-TR" dirty="0"/>
              <a:t>Florür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949280"/>
          </a:xfrm>
        </p:spPr>
        <p:txBody>
          <a:bodyPr/>
          <a:lstStyle/>
          <a:p>
            <a:r>
              <a:rPr lang="tr-TR" sz="2200" dirty="0" err="1"/>
              <a:t>Dental</a:t>
            </a:r>
            <a:r>
              <a:rPr lang="tr-TR" sz="2200" dirty="0"/>
              <a:t> </a:t>
            </a:r>
            <a:r>
              <a:rPr lang="tr-TR" sz="2200" dirty="0" err="1"/>
              <a:t>florozis</a:t>
            </a:r>
            <a:r>
              <a:rPr lang="tr-TR" sz="2200" dirty="0"/>
              <a:t>, dişlerin gelişimi sırasında aşırı </a:t>
            </a:r>
            <a:r>
              <a:rPr lang="tr-TR" sz="2200" dirty="0" err="1"/>
              <a:t>florür</a:t>
            </a:r>
            <a:r>
              <a:rPr lang="tr-TR" sz="2200" dirty="0"/>
              <a:t> alımıyla gelişir; sığırlarda bu dönem 30-36 aylıktan öncedir. </a:t>
            </a:r>
          </a:p>
          <a:p>
            <a:r>
              <a:rPr lang="tr-TR" sz="2200" dirty="0"/>
              <a:t>Aşırı </a:t>
            </a:r>
            <a:r>
              <a:rPr lang="tr-TR" sz="2200" dirty="0" err="1"/>
              <a:t>florür</a:t>
            </a:r>
            <a:r>
              <a:rPr lang="tr-TR" sz="2200" dirty="0"/>
              <a:t>, gelişme sırasında </a:t>
            </a:r>
            <a:r>
              <a:rPr lang="tr-TR" sz="2200" u="sng" dirty="0" err="1"/>
              <a:t>ameloblastlar</a:t>
            </a:r>
            <a:r>
              <a:rPr lang="tr-TR" sz="2200" dirty="0"/>
              <a:t> (dişin en sert katmanı olan diş minesini oluşturan hücreler) ile </a:t>
            </a:r>
            <a:r>
              <a:rPr lang="tr-TR" sz="2200" u="sng" dirty="0" err="1"/>
              <a:t>odontoblastları</a:t>
            </a:r>
            <a:r>
              <a:rPr lang="tr-TR" sz="2200" dirty="0"/>
              <a:t> (</a:t>
            </a:r>
            <a:r>
              <a:rPr lang="tr-TR" sz="2200" dirty="0" err="1"/>
              <a:t>dentinin</a:t>
            </a:r>
            <a:r>
              <a:rPr lang="tr-TR" sz="2200" dirty="0"/>
              <a:t> organik </a:t>
            </a:r>
            <a:r>
              <a:rPr lang="tr-TR" sz="2200" dirty="0" err="1"/>
              <a:t>matriksini</a:t>
            </a:r>
            <a:r>
              <a:rPr lang="tr-TR" sz="2200" dirty="0"/>
              <a:t> salgılayan hücreler) etkileyerek </a:t>
            </a:r>
            <a:r>
              <a:rPr lang="tr-TR" sz="2200" dirty="0" err="1"/>
              <a:t>mineralizasyonu</a:t>
            </a:r>
            <a:r>
              <a:rPr lang="tr-TR" sz="2200" dirty="0"/>
              <a:t> önler. Böylece hem </a:t>
            </a:r>
            <a:r>
              <a:rPr lang="tr-TR" sz="2200" u="sng" dirty="0"/>
              <a:t>diş minesi </a:t>
            </a:r>
            <a:r>
              <a:rPr lang="tr-TR" sz="2200" dirty="0"/>
              <a:t>hem </a:t>
            </a:r>
            <a:r>
              <a:rPr lang="tr-TR" sz="2200" u="sng" dirty="0" err="1"/>
              <a:t>dentin</a:t>
            </a:r>
            <a:r>
              <a:rPr lang="tr-TR" sz="2200" dirty="0"/>
              <a:t> olumsuz yönde etkilenmiş olur. </a:t>
            </a:r>
          </a:p>
          <a:p>
            <a:r>
              <a:rPr lang="tr-TR" sz="2400" dirty="0"/>
              <a:t> </a:t>
            </a:r>
          </a:p>
          <a:p>
            <a:endParaRPr lang="tr-TR" dirty="0"/>
          </a:p>
          <a:p>
            <a:endParaRPr lang="tr-TR" dirty="0"/>
          </a:p>
        </p:txBody>
      </p:sp>
      <p:pic>
        <p:nvPicPr>
          <p:cNvPr id="4" name="3 Resim" descr="Diş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3926901"/>
            <a:ext cx="5400600" cy="293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1139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1625" y="228601"/>
            <a:ext cx="8510588" cy="896144"/>
          </a:xfrm>
        </p:spPr>
        <p:txBody>
          <a:bodyPr/>
          <a:lstStyle/>
          <a:p>
            <a:r>
              <a:rPr lang="tr-TR" dirty="0" err="1"/>
              <a:t>Florür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512" y="1124746"/>
            <a:ext cx="8856984" cy="5400598"/>
          </a:xfrm>
        </p:spPr>
        <p:txBody>
          <a:bodyPr/>
          <a:lstStyle/>
          <a:p>
            <a:r>
              <a:rPr lang="tr-TR" sz="2400" dirty="0"/>
              <a:t>Etkilenen dişlerde lekeler (diş minesinde değişik </a:t>
            </a:r>
            <a:r>
              <a:rPr lang="tr-TR" sz="2400" dirty="0" err="1"/>
              <a:t>opak</a:t>
            </a:r>
            <a:r>
              <a:rPr lang="tr-TR" sz="2400" dirty="0"/>
              <a:t> </a:t>
            </a:r>
            <a:r>
              <a:rPr lang="tr-TR" sz="2400" dirty="0" err="1"/>
              <a:t>horizontal</a:t>
            </a:r>
            <a:r>
              <a:rPr lang="tr-TR" sz="2400" dirty="0"/>
              <a:t> alanlar veya çizgiler), </a:t>
            </a:r>
            <a:r>
              <a:rPr lang="tr-TR" sz="2400" dirty="0" err="1"/>
              <a:t>hipoplazi</a:t>
            </a:r>
            <a:r>
              <a:rPr lang="tr-TR" sz="2400" dirty="0"/>
              <a:t>, </a:t>
            </a:r>
            <a:r>
              <a:rPr lang="tr-TR" sz="2400" dirty="0" err="1"/>
              <a:t>displazi</a:t>
            </a:r>
            <a:r>
              <a:rPr lang="tr-TR" sz="2400" dirty="0"/>
              <a:t> (anormal yumuşak, mat ve kireçli diş minesi oluşumu), diş minesinde erozyonlar veya çukurluklar oluşur.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49" y="3368964"/>
            <a:ext cx="2857500" cy="214826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859" y="3333890"/>
            <a:ext cx="2619375" cy="2148268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6142" y="3302264"/>
            <a:ext cx="2466975" cy="217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0303"/>
      </p:ext>
    </p:extLst>
  </p:cSld>
  <p:clrMapOvr>
    <a:masterClrMapping/>
  </p:clrMapOvr>
</p:sld>
</file>

<file path=ppt/theme/theme1.xml><?xml version="1.0" encoding="utf-8"?>
<a:theme xmlns:a="http://schemas.openxmlformats.org/drawingml/2006/main" name="Balonlar">
  <a:themeElements>
    <a:clrScheme name="Balonlar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onla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onlar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onlar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onlar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onlar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onlar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onlar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onlar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onlar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onlar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Renkli Daireler">
  <a:themeElements>
    <a:clrScheme name="Renkli Daireler 7">
      <a:dk1>
        <a:srgbClr val="336666"/>
      </a:dk1>
      <a:lt1>
        <a:srgbClr val="FFFFFF"/>
      </a:lt1>
      <a:dk2>
        <a:srgbClr val="000000"/>
      </a:dk2>
      <a:lt2>
        <a:srgbClr val="666699"/>
      </a:lt2>
      <a:accent1>
        <a:srgbClr val="99CCCC"/>
      </a:accent1>
      <a:accent2>
        <a:srgbClr val="CCCCCC"/>
      </a:accent2>
      <a:accent3>
        <a:srgbClr val="FFFFFF"/>
      </a:accent3>
      <a:accent4>
        <a:srgbClr val="2A5656"/>
      </a:accent4>
      <a:accent5>
        <a:srgbClr val="CAE2E2"/>
      </a:accent5>
      <a:accent6>
        <a:srgbClr val="B9B9B9"/>
      </a:accent6>
      <a:hlink>
        <a:srgbClr val="006666"/>
      </a:hlink>
      <a:folHlink>
        <a:srgbClr val="B2B2B2"/>
      </a:folHlink>
    </a:clrScheme>
    <a:fontScheme name="Renkli Dairel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enkli Daireler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nkli Daireler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nkli Daireler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nkli Daireler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nkli Daireler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nkli Daireler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nkli Daireler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nkli Daireler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nkli Daireler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nkli Daireler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Varsayılan Tasarım">
  <a:themeElements>
    <a:clrScheme name="Varsayılan Tasarı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arsayılan Tasarım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arsayılan Tasarı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4592</TotalTime>
  <Words>5350</Words>
  <Application>Microsoft Office PowerPoint</Application>
  <PresentationFormat>Ekran Gösterisi (4:3)</PresentationFormat>
  <Paragraphs>545</Paragraphs>
  <Slides>108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6</vt:i4>
      </vt:variant>
      <vt:variant>
        <vt:lpstr>Slayt Başlıkları</vt:lpstr>
      </vt:variant>
      <vt:variant>
        <vt:i4>108</vt:i4>
      </vt:variant>
    </vt:vector>
  </HeadingPairs>
  <TitlesOfParts>
    <vt:vector size="121" baseType="lpstr">
      <vt:lpstr>Arial</vt:lpstr>
      <vt:lpstr>Calibri</vt:lpstr>
      <vt:lpstr>Calibri Light</vt:lpstr>
      <vt:lpstr>Garamond</vt:lpstr>
      <vt:lpstr>Times New Roman</vt:lpstr>
      <vt:lpstr>Verdana</vt:lpstr>
      <vt:lpstr>Wingdings</vt:lpstr>
      <vt:lpstr>Balonlar</vt:lpstr>
      <vt:lpstr>Renkli Daireler</vt:lpstr>
      <vt:lpstr>Network</vt:lpstr>
      <vt:lpstr>Varsayılan Tasarım</vt:lpstr>
      <vt:lpstr>Office Teması</vt:lpstr>
      <vt:lpstr>1_Office Teması</vt:lpstr>
      <vt:lpstr>METAL  ZEHİRLENMELERİ</vt:lpstr>
      <vt:lpstr>Element nedir?</vt:lpstr>
      <vt:lpstr>Elementlerin özellikleri</vt:lpstr>
      <vt:lpstr>Yer küredeki oranları</vt:lpstr>
      <vt:lpstr>Metal nedir</vt:lpstr>
      <vt:lpstr>Yarı metaller veya metaloidler</vt:lpstr>
      <vt:lpstr>Ametaller</vt:lpstr>
      <vt:lpstr>Mineral nedir?</vt:lpstr>
      <vt:lpstr>Mineral nedir?</vt:lpstr>
      <vt:lpstr>Organik ve İnorganik tanımı</vt:lpstr>
      <vt:lpstr>Ağır metal??</vt:lpstr>
      <vt:lpstr>PowerPoint Sunusu</vt:lpstr>
      <vt:lpstr>Zehir Olarak Metaller</vt:lpstr>
      <vt:lpstr>Alüminyum</vt:lpstr>
      <vt:lpstr>Alüminyum</vt:lpstr>
      <vt:lpstr>Alüminyum</vt:lpstr>
      <vt:lpstr>Alüminyum</vt:lpstr>
      <vt:lpstr>Alüminyum</vt:lpstr>
      <vt:lpstr>Alüminyum</vt:lpstr>
      <vt:lpstr>Alüminyum</vt:lpstr>
      <vt:lpstr>Alüminyum</vt:lpstr>
      <vt:lpstr>Al Zehirlenmesi</vt:lpstr>
      <vt:lpstr>Alüminyum</vt:lpstr>
      <vt:lpstr>ARSENİK</vt:lpstr>
      <vt:lpstr>PowerPoint Sunusu</vt:lpstr>
      <vt:lpstr>Hayvanlarda kullanılmış organik arsenik bileşikleri </vt:lpstr>
      <vt:lpstr>Yasaklamalar</vt:lpstr>
      <vt:lpstr>Arsenik</vt:lpstr>
      <vt:lpstr>Arsenik</vt:lpstr>
      <vt:lpstr>İnorganik Arsenik Zehirlenmesi</vt:lpstr>
      <vt:lpstr>İnorganik Arsenikler</vt:lpstr>
      <vt:lpstr>İnorganik Arsenik</vt:lpstr>
      <vt:lpstr>İnorganik Arsenik</vt:lpstr>
      <vt:lpstr>İnorganik Arsenik</vt:lpstr>
      <vt:lpstr>İnorganik Arsenik</vt:lpstr>
      <vt:lpstr>İnorganik Arsenik</vt:lpstr>
      <vt:lpstr>İnorganik Arsenik</vt:lpstr>
      <vt:lpstr>Kronik As zehirlenmesi, açık lekeler, hiperkeratoz</vt:lpstr>
      <vt:lpstr>PowerPoint Sunusu</vt:lpstr>
      <vt:lpstr>İnorganik Arsenik</vt:lpstr>
      <vt:lpstr>İnorganik Arsenik</vt:lpstr>
      <vt:lpstr>İnorganik Arsenik</vt:lpstr>
      <vt:lpstr>İnorganik Arsenik</vt:lpstr>
      <vt:lpstr>İnorganik Arsenik</vt:lpstr>
      <vt:lpstr>İnorganik Arsenik</vt:lpstr>
      <vt:lpstr>İnorganik Arsenik</vt:lpstr>
      <vt:lpstr>İnorganik Arsenik</vt:lpstr>
      <vt:lpstr>İnorganik Arsenik</vt:lpstr>
      <vt:lpstr>Organik Arsenik Zehirlenmesi</vt:lpstr>
      <vt:lpstr>Organik Arsenik Zehirlenmesi</vt:lpstr>
      <vt:lpstr>Organik Arsenik Zehirlenmesi</vt:lpstr>
      <vt:lpstr>Organik Arsenik Zehirlenmesi</vt:lpstr>
      <vt:lpstr>Arsenik zehirlenmesinde sığır rumeni nekroz (büyük ok) ve hemorajik (küçük ok) lezyonlar</vt:lpstr>
      <vt:lpstr>Arsenik zehirlenmesi vakasında sığır rumeninde  ülser (küçük ok) ve hemoraji (büyük ok).</vt:lpstr>
      <vt:lpstr>Arsenik zehirlenmesi vakasında kanla dolu sığır bağırsakları (oklar)</vt:lpstr>
      <vt:lpstr>Arsenik zehirlenmesi vakasında hemorajik lezyonları (ok, artı diğer tüm hiperemik alanlar) gösteren bir sığır idrar kesesi</vt:lpstr>
      <vt:lpstr>Organik Arsenik</vt:lpstr>
      <vt:lpstr>Organik Arsenik</vt:lpstr>
      <vt:lpstr>Arsenik</vt:lpstr>
      <vt:lpstr>Bakır (Cuprum)</vt:lpstr>
      <vt:lpstr>Bakır</vt:lpstr>
      <vt:lpstr>Bakır</vt:lpstr>
      <vt:lpstr>Bakır-Etki mekanizması</vt:lpstr>
      <vt:lpstr>Bakır-Etki mekanizması</vt:lpstr>
      <vt:lpstr>Bakır-Etki mekanizması</vt:lpstr>
      <vt:lpstr>Bakır-Etki mekanizması</vt:lpstr>
      <vt:lpstr>Bakır-Etki mekanizması</vt:lpstr>
      <vt:lpstr>Bakır</vt:lpstr>
      <vt:lpstr>Bakıra duyarlı köpek ırkları</vt:lpstr>
      <vt:lpstr>Bakır</vt:lpstr>
      <vt:lpstr>Bakır-Zehirliliği</vt:lpstr>
      <vt:lpstr>Bakır-Zehirliliği</vt:lpstr>
      <vt:lpstr>Bakır-Zehirliliği</vt:lpstr>
      <vt:lpstr>Bakır</vt:lpstr>
      <vt:lpstr>PowerPoint Sunusu</vt:lpstr>
      <vt:lpstr>Bakır zehirlenmesi sağaltım</vt:lpstr>
      <vt:lpstr>Bakır zehirlenmesi sağaltım</vt:lpstr>
      <vt:lpstr>Bakır zehirlenmesinde sağaltım</vt:lpstr>
      <vt:lpstr>Bakır zehirlenmesinde sağaltım</vt:lpstr>
      <vt:lpstr>Civa </vt:lpstr>
      <vt:lpstr>Civa</vt:lpstr>
      <vt:lpstr>Civa</vt:lpstr>
      <vt:lpstr>Civa</vt:lpstr>
      <vt:lpstr>Civa</vt:lpstr>
      <vt:lpstr>Civa</vt:lpstr>
      <vt:lpstr>Demir </vt:lpstr>
      <vt:lpstr>Demir</vt:lpstr>
      <vt:lpstr>Demir</vt:lpstr>
      <vt:lpstr>Demir</vt:lpstr>
      <vt:lpstr>Demir</vt:lpstr>
      <vt:lpstr>Demir</vt:lpstr>
      <vt:lpstr>Demir</vt:lpstr>
      <vt:lpstr>Demir</vt:lpstr>
      <vt:lpstr>Demir zehirlenmesi yeni tedavi</vt:lpstr>
      <vt:lpstr>Florür </vt:lpstr>
      <vt:lpstr>Florür</vt:lpstr>
      <vt:lpstr>Florür</vt:lpstr>
      <vt:lpstr>Florür</vt:lpstr>
      <vt:lpstr>Florür</vt:lpstr>
      <vt:lpstr>Florür</vt:lpstr>
      <vt:lpstr>PowerPoint Sunusu</vt:lpstr>
      <vt:lpstr>Florür</vt:lpstr>
      <vt:lpstr>Florür</vt:lpstr>
      <vt:lpstr>Florür</vt:lpstr>
      <vt:lpstr>Florür</vt:lpstr>
      <vt:lpstr>Florür</vt:lpstr>
      <vt:lpstr>Florür</vt:lpstr>
      <vt:lpstr>Florür</vt:lpstr>
    </vt:vector>
  </TitlesOfParts>
  <Company>ankara üniversitesi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METALLER, DİĞER İNORGANİK MADDELER, YAKICI ASİT ve ALKALİLER</dc:title>
  <dc:creator>terminal</dc:creator>
  <cp:lastModifiedBy>Ayhan Filazi</cp:lastModifiedBy>
  <cp:revision>393</cp:revision>
  <dcterms:created xsi:type="dcterms:W3CDTF">2006-10-06T07:34:11Z</dcterms:created>
  <dcterms:modified xsi:type="dcterms:W3CDTF">2025-10-12T15:16:55Z</dcterms:modified>
</cp:coreProperties>
</file>