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73" r:id="rId11"/>
    <p:sldId id="263" r:id="rId12"/>
    <p:sldId id="264" r:id="rId13"/>
    <p:sldId id="265" r:id="rId14"/>
    <p:sldId id="267" r:id="rId15"/>
    <p:sldId id="266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549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10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404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1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07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19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95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66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33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25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165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43230-80BE-476C-9F4B-D80B27A2E968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891B7-CEBD-4B75-9D00-8CF217706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60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Muscle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7829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7694" y="663411"/>
            <a:ext cx="1174311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Increased serum CK, AST, and LDH activities occur with degenerative or necrotizing muscle injury.</a:t>
            </a:r>
          </a:p>
          <a:p>
            <a:endParaRPr lang="tr-TR" dirty="0" smtClean="0"/>
          </a:p>
          <a:p>
            <a:r>
              <a:rPr lang="en-US" dirty="0" smtClean="0"/>
              <a:t>1. CK is the most sensitive serum enzyme indicator of striated muscle damage.</a:t>
            </a:r>
          </a:p>
          <a:p>
            <a:endParaRPr lang="tr-TR" dirty="0" smtClean="0"/>
          </a:p>
          <a:p>
            <a:pPr marL="265113"/>
            <a:r>
              <a:rPr lang="en-US" dirty="0" smtClean="0"/>
              <a:t>a. CK is the enzyme of choice to detect skeletal muscle damage.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pPr marL="265113"/>
            <a:r>
              <a:rPr lang="en-US" dirty="0" smtClean="0"/>
              <a:t>b. Serum CK activity increases within four to six hours after muscle injury, and typically reaches</a:t>
            </a:r>
            <a:r>
              <a:rPr lang="tr-TR" dirty="0" smtClean="0"/>
              <a:t> </a:t>
            </a:r>
            <a:r>
              <a:rPr lang="en-US" dirty="0" smtClean="0"/>
              <a:t>maximum levels in six to 12 hours.</a:t>
            </a:r>
          </a:p>
          <a:p>
            <a:pPr marL="265113"/>
            <a:endParaRPr lang="tr-TR" dirty="0" smtClean="0"/>
          </a:p>
          <a:p>
            <a:pPr marL="265113"/>
            <a:r>
              <a:rPr lang="en-US" dirty="0" smtClean="0"/>
              <a:t>c. Serum CK activity returns to the reference interval within 48 to 72 hours once muscle injury</a:t>
            </a:r>
            <a:r>
              <a:rPr lang="tr-TR" dirty="0" smtClean="0"/>
              <a:t> </a:t>
            </a:r>
            <a:r>
              <a:rPr lang="en-US" dirty="0" smtClean="0"/>
              <a:t>abates.</a:t>
            </a:r>
          </a:p>
          <a:p>
            <a:pPr marL="265113"/>
            <a:endParaRPr lang="tr-TR" dirty="0" smtClean="0"/>
          </a:p>
          <a:p>
            <a:pPr marL="265113"/>
            <a:r>
              <a:rPr lang="en-US" dirty="0" smtClean="0"/>
              <a:t>d. Persistently high serum CK activity indicates continued muscle injury.</a:t>
            </a:r>
          </a:p>
          <a:p>
            <a:pPr marL="265113"/>
            <a:endParaRPr lang="tr-TR" dirty="0" smtClean="0"/>
          </a:p>
          <a:p>
            <a:pPr marL="265113"/>
            <a:r>
              <a:rPr lang="en-US" dirty="0" smtClean="0"/>
              <a:t>e. The magnitude of increased serum CK activity generally correlates with the extent of muscle</a:t>
            </a:r>
            <a:r>
              <a:rPr lang="tr-TR" dirty="0" smtClean="0"/>
              <a:t> </a:t>
            </a:r>
            <a:r>
              <a:rPr lang="en-US" dirty="0" smtClean="0"/>
              <a:t>injury, but exceptions occur. Only marked (e.g., greater than 5,000 IU/L) or moderate but</a:t>
            </a:r>
            <a:r>
              <a:rPr lang="tr-TR" dirty="0" smtClean="0"/>
              <a:t> </a:t>
            </a:r>
            <a:r>
              <a:rPr lang="en-US" dirty="0" smtClean="0"/>
              <a:t>persistent increases (e.g., greater than 2,000 IU/L) are considered clinically significant.</a:t>
            </a:r>
          </a:p>
          <a:p>
            <a:pPr marL="265113"/>
            <a:endParaRPr lang="tr-TR" dirty="0" smtClean="0"/>
          </a:p>
          <a:p>
            <a:pPr marL="265113"/>
            <a:r>
              <a:rPr lang="en-US" dirty="0" smtClean="0"/>
              <a:t>f. Minor increases of serum CK activity are considered more significant in cats because of smaller</a:t>
            </a:r>
            <a:r>
              <a:rPr lang="tr-TR" dirty="0" smtClean="0"/>
              <a:t> </a:t>
            </a:r>
            <a:r>
              <a:rPr lang="en-US" dirty="0" smtClean="0"/>
              <a:t>muscle mass and comparatively low CK activity in cat muscle. However, anorexic cats can exhibit</a:t>
            </a:r>
            <a:r>
              <a:rPr lang="tr-TR" dirty="0" smtClean="0"/>
              <a:t> </a:t>
            </a:r>
            <a:r>
              <a:rPr lang="en-US" dirty="0" smtClean="0"/>
              <a:t>increased serum CK activity in the absence of diseases directly affecting muscle.</a:t>
            </a:r>
          </a:p>
        </p:txBody>
      </p:sp>
    </p:spTree>
    <p:extLst>
      <p:ext uri="{BB962C8B-B14F-4D97-AF65-F5344CB8AC3E}">
        <p14:creationId xmlns:p14="http://schemas.microsoft.com/office/powerpoint/2010/main" val="3328664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845126" y="670482"/>
            <a:ext cx="107600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2. Serum AST activity increases slower than serum activities of CK and LDH following muscle</a:t>
            </a:r>
          </a:p>
          <a:p>
            <a:r>
              <a:rPr lang="en-US" dirty="0" smtClean="0"/>
              <a:t>injury; increased serum AST activity may </a:t>
            </a:r>
            <a:r>
              <a:rPr lang="tr-TR" dirty="0" err="1" smtClean="0"/>
              <a:t>still</a:t>
            </a:r>
            <a:r>
              <a:rPr lang="tr-TR" dirty="0" smtClean="0"/>
              <a:t> </a:t>
            </a:r>
            <a:r>
              <a:rPr lang="en-US" dirty="0" smtClean="0"/>
              <a:t>persist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en-US" dirty="0" smtClean="0"/>
              <a:t>several days after muscle injury </a:t>
            </a:r>
            <a:r>
              <a:rPr lang="tr-TR" dirty="0" err="1" smtClean="0"/>
              <a:t>declines</a:t>
            </a:r>
            <a:r>
              <a:rPr lang="en-US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r>
              <a:rPr lang="en-US" dirty="0" smtClean="0"/>
              <a:t>3. Serum LDH activity increases following muscle injury </a:t>
            </a:r>
            <a:r>
              <a:rPr lang="tr-TR" dirty="0" smtClean="0"/>
              <a:t>is not </a:t>
            </a:r>
            <a:r>
              <a:rPr lang="tr-TR" dirty="0" err="1" smtClean="0"/>
              <a:t>apparent</a:t>
            </a:r>
            <a:r>
              <a:rPr lang="tr-TR" dirty="0" smtClean="0"/>
              <a:t> as</a:t>
            </a:r>
            <a:r>
              <a:rPr lang="en-US" dirty="0" smtClean="0"/>
              <a:t> CK and AST</a:t>
            </a:r>
            <a:r>
              <a:rPr lang="tr-TR" dirty="0" smtClean="0"/>
              <a:t> </a:t>
            </a:r>
            <a:r>
              <a:rPr lang="en-US" dirty="0" smtClean="0"/>
              <a:t>and more difficult to assess because of the broad tissue distribution of LDH.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860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964276" y="1028343"/>
            <a:ext cx="109894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Serum CK activity can be affected by minor muscle injuries unrelated to primary muscle disease.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r>
              <a:rPr lang="en-US" dirty="0" smtClean="0"/>
              <a:t>1. Placement of electrodes for electromyography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slightly</a:t>
            </a:r>
            <a:r>
              <a:rPr lang="tr-TR" dirty="0" smtClean="0"/>
              <a:t>  </a:t>
            </a:r>
            <a:r>
              <a:rPr lang="en-US" dirty="0" smtClean="0"/>
              <a:t>increases serum CK activity</a:t>
            </a:r>
          </a:p>
          <a:p>
            <a:endParaRPr lang="tr-TR" dirty="0"/>
          </a:p>
          <a:p>
            <a:r>
              <a:rPr lang="en-US" dirty="0" smtClean="0"/>
              <a:t>2. Intramuscular injections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increase serum CK activity. </a:t>
            </a:r>
          </a:p>
          <a:p>
            <a:endParaRPr lang="tr-TR" dirty="0" smtClean="0"/>
          </a:p>
          <a:p>
            <a:r>
              <a:rPr lang="en-US" dirty="0" smtClean="0"/>
              <a:t>3. Traumatic venipuncture, even in the absence of hemolysis, can increase serum CK activity. </a:t>
            </a:r>
          </a:p>
          <a:p>
            <a:endParaRPr lang="tr-TR" dirty="0" smtClean="0"/>
          </a:p>
          <a:p>
            <a:r>
              <a:rPr lang="en-US" dirty="0" smtClean="0"/>
              <a:t>4. Strenuous exercise in dogs and horses increases serum CK and LDH activities.</a:t>
            </a:r>
          </a:p>
          <a:p>
            <a:pPr marL="265113"/>
            <a:r>
              <a:rPr lang="en-US" dirty="0" smtClean="0"/>
              <a:t>a. Rarely more than three-fold baseline after light exercise</a:t>
            </a:r>
          </a:p>
          <a:p>
            <a:pPr marL="265113"/>
            <a:r>
              <a:rPr lang="en-US" dirty="0" smtClean="0"/>
              <a:t>b. Physical training minimizes post-exercise increases.</a:t>
            </a:r>
          </a:p>
          <a:p>
            <a:pPr marL="265113"/>
            <a:r>
              <a:rPr lang="en-US" dirty="0" smtClean="0"/>
              <a:t>5. Animal shipping may cause increased serum CK activity.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6941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48392" y="1147124"/>
            <a:ext cx="1187888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Cerebrospinal fluid (CSF) CK activity originates from the brain and may increase with central</a:t>
            </a:r>
          </a:p>
          <a:p>
            <a:r>
              <a:rPr lang="en-US" dirty="0" smtClean="0"/>
              <a:t>nervous system (CNS) disease.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r>
              <a:rPr lang="en-US" dirty="0" smtClean="0"/>
              <a:t>1. Increased CSF-CK activity does not </a:t>
            </a:r>
            <a:r>
              <a:rPr lang="tr-TR" dirty="0" err="1" smtClean="0"/>
              <a:t>contribute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en-US" dirty="0" smtClean="0"/>
              <a:t> serum CK activity.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r>
              <a:rPr lang="en-US" dirty="0" smtClean="0"/>
              <a:t>2. Increased serum CK activity associated with CNS disease likely originates from injury to muscle</a:t>
            </a:r>
          </a:p>
          <a:p>
            <a:r>
              <a:rPr lang="en-US" dirty="0" smtClean="0"/>
              <a:t>cells during convulsions or prolonged</a:t>
            </a:r>
            <a:r>
              <a:rPr lang="tr-TR" dirty="0" smtClean="0"/>
              <a:t> </a:t>
            </a:r>
            <a:r>
              <a:rPr lang="en-US" dirty="0" err="1" smtClean="0"/>
              <a:t>recumbency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0035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839587" y="969739"/>
            <a:ext cx="105654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Increased serum LDH activity has been associated with canine lymphoma.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smtClean="0"/>
              <a:t>Lymphoma in cattle is associated with high serum LDH activity in about 70% of affected animals.</a:t>
            </a:r>
          </a:p>
          <a:p>
            <a:r>
              <a:rPr lang="en-US" dirty="0" smtClean="0"/>
              <a:t>1. Serum LDH activities overlap between clinically healthy and affected cattle.</a:t>
            </a:r>
          </a:p>
          <a:p>
            <a:r>
              <a:rPr lang="en-US" dirty="0" smtClean="0"/>
              <a:t>2. Serum LDH activity is not elevated for cattle with persistent lymphocytosis.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4210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Laboratory</a:t>
            </a:r>
            <a:r>
              <a:rPr lang="tr-TR" dirty="0" smtClean="0"/>
              <a:t> </a:t>
            </a:r>
            <a:r>
              <a:rPr lang="tr-TR" dirty="0" err="1" smtClean="0"/>
              <a:t>Tests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31206" y="1510950"/>
            <a:ext cx="1075112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Troponins</a:t>
            </a:r>
          </a:p>
          <a:p>
            <a:r>
              <a:rPr lang="en-US" dirty="0" smtClean="0"/>
              <a:t>1. Troponins are globular proteins bound to tropomyosin that help modulate the interaction</a:t>
            </a:r>
            <a:r>
              <a:rPr lang="tr-TR" dirty="0" smtClean="0"/>
              <a:t> </a:t>
            </a:r>
            <a:r>
              <a:rPr lang="en-US" dirty="0" smtClean="0"/>
              <a:t>between actin and myosin within the myofibril of striated muscle.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pPr marL="444500"/>
            <a:r>
              <a:rPr lang="en-US" dirty="0" smtClean="0"/>
              <a:t>a. Three troponin proteins form a regulatory complex: troponin I, troponin T, and troponin C.</a:t>
            </a:r>
          </a:p>
          <a:p>
            <a:pPr marL="444500"/>
            <a:endParaRPr lang="tr-TR" dirty="0" smtClean="0"/>
          </a:p>
          <a:p>
            <a:pPr marL="444500"/>
            <a:r>
              <a:rPr lang="en-US" dirty="0" smtClean="0"/>
              <a:t>b. Troponin I and T have genetically distinct cardiac isoforms and are therefore useful for</a:t>
            </a:r>
            <a:r>
              <a:rPr lang="tr-TR" dirty="0" smtClean="0"/>
              <a:t> </a:t>
            </a:r>
            <a:r>
              <a:rPr lang="en-US" dirty="0" smtClean="0"/>
              <a:t>evaluating cardiac muscle injury.</a:t>
            </a:r>
          </a:p>
          <a:p>
            <a:pPr marL="444500"/>
            <a:endParaRPr lang="tr-TR" dirty="0" smtClean="0"/>
          </a:p>
          <a:p>
            <a:pPr marL="444500"/>
            <a:r>
              <a:rPr lang="en-US" dirty="0" smtClean="0"/>
              <a:t>c. Cardiac troponins I and T (</a:t>
            </a:r>
            <a:r>
              <a:rPr lang="en-US" dirty="0" err="1" smtClean="0"/>
              <a:t>cTnI</a:t>
            </a:r>
            <a:r>
              <a:rPr lang="en-US" dirty="0" smtClean="0"/>
              <a:t> and </a:t>
            </a:r>
            <a:r>
              <a:rPr lang="en-US" dirty="0" err="1" smtClean="0"/>
              <a:t>cTnT</a:t>
            </a:r>
            <a:r>
              <a:rPr lang="en-US" dirty="0" smtClean="0"/>
              <a:t>) are considered the markers of choice for acute</a:t>
            </a:r>
            <a:r>
              <a:rPr lang="tr-TR" dirty="0"/>
              <a:t> </a:t>
            </a:r>
            <a:r>
              <a:rPr lang="en-US" dirty="0" smtClean="0"/>
              <a:t>cardiac injury in humans, replacing CK-MB.</a:t>
            </a:r>
          </a:p>
          <a:p>
            <a:pPr marL="444500"/>
            <a:endParaRPr lang="tr-TR" dirty="0" smtClean="0"/>
          </a:p>
          <a:p>
            <a:pPr marL="444500"/>
            <a:r>
              <a:rPr lang="en-US" dirty="0" smtClean="0"/>
              <a:t>d. </a:t>
            </a:r>
            <a:r>
              <a:rPr lang="en-US" dirty="0" err="1" smtClean="0"/>
              <a:t>cTnI</a:t>
            </a:r>
            <a:r>
              <a:rPr lang="en-US" dirty="0" smtClean="0"/>
              <a:t> and </a:t>
            </a:r>
            <a:r>
              <a:rPr lang="en-US" dirty="0" err="1" smtClean="0"/>
              <a:t>cTnT</a:t>
            </a:r>
            <a:r>
              <a:rPr lang="en-US" dirty="0" smtClean="0"/>
              <a:t> are highly conserved in mammalian species and many human immunoassays</a:t>
            </a:r>
            <a:r>
              <a:rPr lang="tr-TR" dirty="0" smtClean="0"/>
              <a:t> </a:t>
            </a:r>
            <a:r>
              <a:rPr lang="en-US" dirty="0" smtClean="0"/>
              <a:t>cross-react with cardiac troponins in animals.</a:t>
            </a:r>
          </a:p>
          <a:p>
            <a:pPr marL="44450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2104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30435" y="765478"/>
            <a:ext cx="1135166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2. </a:t>
            </a:r>
            <a:r>
              <a:rPr lang="en-US" dirty="0" smtClean="0"/>
              <a:t>Cardiac troponins are released into blood by degenerating/necrotic cardiac muscle cells.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r>
              <a:rPr lang="en-US" dirty="0" smtClean="0"/>
              <a:t>3. Serum cardiac troponin concentrations are normally very low, and increases are apparent within</a:t>
            </a:r>
            <a:r>
              <a:rPr lang="tr-TR" dirty="0" smtClean="0"/>
              <a:t> </a:t>
            </a:r>
            <a:r>
              <a:rPr lang="en-US" dirty="0" smtClean="0"/>
              <a:t>a few hours of cardiac muscle injury.</a:t>
            </a:r>
          </a:p>
          <a:p>
            <a:endParaRPr lang="tr-TR" dirty="0" smtClean="0"/>
          </a:p>
          <a:p>
            <a:r>
              <a:rPr lang="en-US" dirty="0" smtClean="0"/>
              <a:t>4. Cardiac troponins have short half-lives (hours) so serum levels decrease quickly (one or two</a:t>
            </a:r>
            <a:r>
              <a:rPr lang="tr-TR" dirty="0" smtClean="0"/>
              <a:t> </a:t>
            </a:r>
            <a:r>
              <a:rPr lang="en-US" dirty="0" smtClean="0"/>
              <a:t>days) unless cardiac muscle injury is ongoing.</a:t>
            </a:r>
          </a:p>
          <a:p>
            <a:endParaRPr lang="tr-TR" dirty="0" smtClean="0"/>
          </a:p>
          <a:p>
            <a:r>
              <a:rPr lang="en-US" dirty="0" smtClean="0"/>
              <a:t>5. Increased serum cardiac troponin concentrations have also been observed with strenuous</a:t>
            </a:r>
            <a:r>
              <a:rPr lang="tr-TR" dirty="0" smtClean="0"/>
              <a:t> </a:t>
            </a:r>
            <a:r>
              <a:rPr lang="en-US" dirty="0" smtClean="0"/>
              <a:t>exercise in horses and renal failure.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14466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98206" y="967658"/>
            <a:ext cx="109386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Myoglobin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pPr marL="342900" indent="-342900">
              <a:buAutoNum type="arabicPeriod"/>
            </a:pPr>
            <a:r>
              <a:rPr lang="tr-TR" dirty="0" err="1" smtClean="0"/>
              <a:t>Myoglobin</a:t>
            </a:r>
            <a:r>
              <a:rPr lang="tr-TR" dirty="0" smtClean="0"/>
              <a:t> is a </a:t>
            </a:r>
            <a:r>
              <a:rPr lang="tr-TR" dirty="0" err="1" smtClean="0"/>
              <a:t>heme</a:t>
            </a:r>
            <a:r>
              <a:rPr lang="tr-TR" dirty="0" smtClean="0"/>
              <a:t> protein </a:t>
            </a:r>
            <a:r>
              <a:rPr lang="tr-TR" dirty="0" err="1" smtClean="0"/>
              <a:t>responsible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transporting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storing</a:t>
            </a:r>
            <a:r>
              <a:rPr lang="tr-TR" dirty="0" smtClean="0"/>
              <a:t> </a:t>
            </a:r>
            <a:r>
              <a:rPr lang="tr-TR" dirty="0" err="1" smtClean="0"/>
              <a:t>oxygen</a:t>
            </a:r>
            <a:r>
              <a:rPr lang="tr-TR" dirty="0" smtClean="0"/>
              <a:t>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muscle</a:t>
            </a:r>
            <a:r>
              <a:rPr lang="tr-TR" dirty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. </a:t>
            </a:r>
            <a:r>
              <a:rPr lang="tr-TR" dirty="0" err="1" smtClean="0"/>
              <a:t>Myoglobin</a:t>
            </a:r>
            <a:r>
              <a:rPr lang="tr-TR" dirty="0" smtClean="0"/>
              <a:t> is </a:t>
            </a:r>
            <a:r>
              <a:rPr lang="tr-TR" dirty="0" err="1" smtClean="0"/>
              <a:t>normally</a:t>
            </a:r>
            <a:r>
              <a:rPr lang="tr-TR" dirty="0" smtClean="0"/>
              <a:t> </a:t>
            </a:r>
            <a:r>
              <a:rPr lang="tr-TR" dirty="0" err="1" smtClean="0"/>
              <a:t>absent</a:t>
            </a:r>
            <a:r>
              <a:rPr lang="tr-TR" dirty="0" smtClean="0"/>
              <a:t> in serum.</a:t>
            </a:r>
          </a:p>
          <a:p>
            <a:pPr marL="342900" indent="-342900">
              <a:buAutoNum type="arabicPeriod"/>
            </a:pPr>
            <a:endParaRPr lang="tr-TR" dirty="0" smtClean="0"/>
          </a:p>
          <a:p>
            <a:r>
              <a:rPr lang="tr-TR" dirty="0" smtClean="0"/>
              <a:t>2. </a:t>
            </a:r>
            <a:r>
              <a:rPr lang="tr-TR" dirty="0" err="1" smtClean="0"/>
              <a:t>Myoglobin</a:t>
            </a:r>
            <a:r>
              <a:rPr lang="tr-TR" dirty="0" smtClean="0"/>
              <a:t> is </a:t>
            </a:r>
            <a:r>
              <a:rPr lang="tr-TR" dirty="0" err="1" smtClean="0"/>
              <a:t>considered</a:t>
            </a:r>
            <a:r>
              <a:rPr lang="tr-TR" dirty="0" smtClean="0"/>
              <a:t> a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sensitive</a:t>
            </a:r>
            <a:r>
              <a:rPr lang="tr-TR" dirty="0" smtClean="0"/>
              <a:t> </a:t>
            </a:r>
            <a:r>
              <a:rPr lang="tr-TR" dirty="0" err="1" smtClean="0"/>
              <a:t>indicator</a:t>
            </a:r>
            <a:r>
              <a:rPr lang="tr-TR" dirty="0" smtClean="0"/>
              <a:t> of </a:t>
            </a:r>
            <a:r>
              <a:rPr lang="tr-TR" dirty="0" err="1" smtClean="0"/>
              <a:t>muscle</a:t>
            </a:r>
            <a:r>
              <a:rPr lang="tr-TR" dirty="0" smtClean="0"/>
              <a:t> </a:t>
            </a:r>
            <a:r>
              <a:rPr lang="tr-TR" dirty="0" err="1" smtClean="0"/>
              <a:t>necrosis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pPr marL="444500"/>
            <a:r>
              <a:rPr lang="tr-TR" dirty="0" smtClean="0"/>
              <a:t>a. </a:t>
            </a:r>
            <a:r>
              <a:rPr lang="tr-TR" dirty="0" err="1" smtClean="0"/>
              <a:t>Myoglobin</a:t>
            </a:r>
            <a:r>
              <a:rPr lang="tr-TR" dirty="0" smtClean="0"/>
              <a:t> </a:t>
            </a:r>
            <a:r>
              <a:rPr lang="tr-TR" dirty="0" err="1" smtClean="0"/>
              <a:t>released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muscle</a:t>
            </a:r>
            <a:r>
              <a:rPr lang="tr-TR" dirty="0" smtClean="0"/>
              <a:t> </a:t>
            </a:r>
            <a:r>
              <a:rPr lang="tr-TR" dirty="0" err="1" smtClean="0"/>
              <a:t>enters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immediately</a:t>
            </a:r>
            <a:r>
              <a:rPr lang="tr-TR" dirty="0" smtClean="0"/>
              <a:t>.</a:t>
            </a:r>
          </a:p>
          <a:p>
            <a:pPr marL="444500"/>
            <a:r>
              <a:rPr lang="tr-TR" dirty="0" smtClean="0"/>
              <a:t>b. CK </a:t>
            </a:r>
            <a:r>
              <a:rPr lang="tr-TR" dirty="0" err="1" smtClean="0"/>
              <a:t>and</a:t>
            </a:r>
            <a:r>
              <a:rPr lang="tr-TR" dirty="0" smtClean="0"/>
              <a:t> AST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enter</a:t>
            </a:r>
            <a:r>
              <a:rPr lang="tr-TR" dirty="0" smtClean="0"/>
              <a:t> </a:t>
            </a:r>
            <a:r>
              <a:rPr lang="tr-TR" dirty="0" err="1" smtClean="0"/>
              <a:t>lymph</a:t>
            </a:r>
            <a:r>
              <a:rPr lang="tr-TR" dirty="0" smtClean="0"/>
              <a:t>, </a:t>
            </a:r>
            <a:r>
              <a:rPr lang="tr-TR" dirty="0" err="1" smtClean="0"/>
              <a:t>delaying</a:t>
            </a:r>
            <a:r>
              <a:rPr lang="tr-TR" dirty="0" smtClean="0"/>
              <a:t> </a:t>
            </a:r>
            <a:r>
              <a:rPr lang="tr-TR" dirty="0" err="1" smtClean="0"/>
              <a:t>increased</a:t>
            </a:r>
            <a:r>
              <a:rPr lang="tr-TR" dirty="0" smtClean="0"/>
              <a:t> serum </a:t>
            </a:r>
            <a:r>
              <a:rPr lang="tr-TR" dirty="0" err="1" smtClean="0"/>
              <a:t>activity</a:t>
            </a:r>
            <a:r>
              <a:rPr lang="tr-TR" dirty="0" smtClean="0"/>
              <a:t>.</a:t>
            </a:r>
          </a:p>
          <a:p>
            <a:pPr marL="444500"/>
            <a:r>
              <a:rPr lang="tr-TR" dirty="0" smtClean="0"/>
              <a:t>c. Serum </a:t>
            </a:r>
            <a:r>
              <a:rPr lang="tr-TR" dirty="0" err="1" smtClean="0"/>
              <a:t>myoglobin</a:t>
            </a:r>
            <a:r>
              <a:rPr lang="tr-TR" dirty="0" smtClean="0"/>
              <a:t> </a:t>
            </a:r>
            <a:r>
              <a:rPr lang="tr-TR" dirty="0" err="1" smtClean="0"/>
              <a:t>falls</a:t>
            </a:r>
            <a:r>
              <a:rPr lang="tr-TR" dirty="0" smtClean="0"/>
              <a:t> </a:t>
            </a:r>
            <a:r>
              <a:rPr lang="tr-TR" dirty="0" err="1" smtClean="0"/>
              <a:t>rapidly</a:t>
            </a:r>
            <a:r>
              <a:rPr lang="tr-TR" dirty="0" smtClean="0"/>
              <a:t> </a:t>
            </a:r>
            <a:r>
              <a:rPr lang="tr-TR" dirty="0" err="1" smtClean="0"/>
              <a:t>once</a:t>
            </a:r>
            <a:r>
              <a:rPr lang="tr-TR" dirty="0" smtClean="0"/>
              <a:t> </a:t>
            </a:r>
            <a:r>
              <a:rPr lang="tr-TR" dirty="0" err="1" smtClean="0"/>
              <a:t>muscle</a:t>
            </a:r>
            <a:r>
              <a:rPr lang="tr-TR" dirty="0" smtClean="0"/>
              <a:t> </a:t>
            </a:r>
            <a:r>
              <a:rPr lang="tr-TR" dirty="0" err="1" smtClean="0"/>
              <a:t>injury</a:t>
            </a:r>
            <a:r>
              <a:rPr lang="tr-TR" dirty="0" smtClean="0"/>
              <a:t> </a:t>
            </a:r>
            <a:r>
              <a:rPr lang="tr-TR" dirty="0" err="1" smtClean="0"/>
              <a:t>abates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dirty="0" smtClean="0"/>
              <a:t>3</a:t>
            </a:r>
            <a:r>
              <a:rPr lang="en-US" dirty="0"/>
              <a:t>. Myoglobin is a low-molecular-weight monomer that, unlike hemoglobin, does not </a:t>
            </a:r>
            <a:r>
              <a:rPr lang="en-US" dirty="0" smtClean="0"/>
              <a:t>bind</a:t>
            </a:r>
            <a:r>
              <a:rPr lang="tr-TR" dirty="0" smtClean="0"/>
              <a:t> </a:t>
            </a:r>
            <a:r>
              <a:rPr lang="tr-TR" dirty="0" err="1" smtClean="0"/>
              <a:t>significantly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plasma</a:t>
            </a:r>
            <a:r>
              <a:rPr lang="tr-TR" dirty="0"/>
              <a:t> </a:t>
            </a:r>
            <a:r>
              <a:rPr lang="tr-TR" dirty="0" err="1"/>
              <a:t>proteins</a:t>
            </a:r>
            <a:r>
              <a:rPr lang="tr-TR" dirty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87589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307649" y="1028343"/>
            <a:ext cx="115966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5. Both myoglobin and hemoglobin cause a positive urine occult blood reaction on urinalysis test</a:t>
            </a:r>
          </a:p>
          <a:p>
            <a:r>
              <a:rPr lang="en-US" dirty="0" smtClean="0"/>
              <a:t>strips and pink to red to brown urine depending on concentration and degradation/oxidation.</a:t>
            </a:r>
            <a:endParaRPr lang="tr-TR" dirty="0" smtClean="0"/>
          </a:p>
          <a:p>
            <a:endParaRPr lang="en-US" dirty="0" smtClean="0"/>
          </a:p>
          <a:p>
            <a:pPr marL="623888"/>
            <a:r>
              <a:rPr lang="en-US" dirty="0" smtClean="0"/>
              <a:t>a. An ammonium sulfate precipitation test to differentiate myoglobin from hemoglobin is</a:t>
            </a:r>
            <a:r>
              <a:rPr lang="tr-TR" dirty="0" smtClean="0"/>
              <a:t> </a:t>
            </a:r>
            <a:r>
              <a:rPr lang="en-US" dirty="0" smtClean="0"/>
              <a:t>unreliable (in theory, hemoglobin precipitates in an 80% ammonium sulfate solution, but</a:t>
            </a:r>
            <a:r>
              <a:rPr lang="tr-TR" dirty="0" smtClean="0"/>
              <a:t> </a:t>
            </a:r>
            <a:r>
              <a:rPr lang="en-US" dirty="0" smtClean="0"/>
              <a:t>myoglobin does not).</a:t>
            </a:r>
          </a:p>
          <a:p>
            <a:pPr marL="623888"/>
            <a:endParaRPr lang="tr-TR" dirty="0" smtClean="0"/>
          </a:p>
          <a:p>
            <a:pPr marL="623888"/>
            <a:r>
              <a:rPr lang="en-US" dirty="0" smtClean="0"/>
              <a:t>b. </a:t>
            </a:r>
            <a:r>
              <a:rPr lang="en-US" dirty="0" err="1" smtClean="0"/>
              <a:t>Myoglobinuria</a:t>
            </a:r>
            <a:r>
              <a:rPr lang="en-US" dirty="0" smtClean="0"/>
              <a:t> is typically associated with other evidence of muscle injury, normal plasma</a:t>
            </a:r>
            <a:r>
              <a:rPr lang="tr-TR" dirty="0" smtClean="0"/>
              <a:t> </a:t>
            </a:r>
            <a:r>
              <a:rPr lang="en-US" dirty="0" smtClean="0"/>
              <a:t>color, and normal hematocrit.</a:t>
            </a:r>
          </a:p>
          <a:p>
            <a:pPr marL="623888"/>
            <a:endParaRPr lang="tr-TR" dirty="0" smtClean="0"/>
          </a:p>
          <a:p>
            <a:pPr marL="623888"/>
            <a:r>
              <a:rPr lang="en-US" dirty="0" smtClean="0"/>
              <a:t>c. Hemoglobinuria is typically associated with other evidence of hemolysis (e.g., low hematocrit),</a:t>
            </a:r>
            <a:r>
              <a:rPr lang="tr-TR" dirty="0" smtClean="0"/>
              <a:t> </a:t>
            </a:r>
            <a:r>
              <a:rPr lang="en-US" dirty="0" smtClean="0"/>
              <a:t>pink to red plasma, and no supporting evidence for muscle injury.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1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5651" y="757401"/>
            <a:ext cx="10515600" cy="4351338"/>
          </a:xfrm>
        </p:spPr>
        <p:txBody>
          <a:bodyPr>
            <a:normAutofit/>
          </a:bodyPr>
          <a:lstStyle/>
          <a:p>
            <a:pPr>
              <a:tabLst>
                <a:tab pos="538163" algn="l"/>
              </a:tabLst>
            </a:pPr>
            <a:r>
              <a:rPr lang="en-US" sz="1800" dirty="0" smtClean="0"/>
              <a:t>Muscle diseases characterized by 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	</a:t>
            </a:r>
            <a:r>
              <a:rPr lang="en-US" sz="1800" dirty="0" smtClean="0"/>
              <a:t>degeneration, 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	n</a:t>
            </a:r>
            <a:r>
              <a:rPr lang="en-US" sz="1800" dirty="0" err="1" smtClean="0"/>
              <a:t>ecrosis</a:t>
            </a:r>
            <a:r>
              <a:rPr lang="tr-TR" sz="1800" dirty="0" smtClean="0"/>
              <a:t> </a:t>
            </a:r>
            <a:br>
              <a:rPr lang="tr-TR" sz="1800" dirty="0" smtClean="0"/>
            </a:br>
            <a:r>
              <a:rPr lang="tr-TR" sz="1800" dirty="0" smtClean="0"/>
              <a:t>	</a:t>
            </a:r>
            <a:r>
              <a:rPr lang="en-US" sz="1800" dirty="0" smtClean="0"/>
              <a:t>inflammation </a:t>
            </a:r>
            <a:endParaRPr lang="tr-TR" sz="1800" dirty="0" smtClean="0"/>
          </a:p>
          <a:p>
            <a:endParaRPr lang="tr-TR" sz="1800" dirty="0"/>
          </a:p>
          <a:p>
            <a:r>
              <a:rPr lang="tr-TR" sz="1800" dirty="0" err="1" smtClean="0"/>
              <a:t>The</a:t>
            </a:r>
            <a:r>
              <a:rPr lang="tr-TR" sz="1800" dirty="0" smtClean="0"/>
              <a:t> </a:t>
            </a:r>
            <a:r>
              <a:rPr lang="tr-TR" sz="1800" dirty="0" err="1" smtClean="0"/>
              <a:t>above</a:t>
            </a:r>
            <a:r>
              <a:rPr lang="tr-TR" sz="1800" dirty="0" smtClean="0"/>
              <a:t> </a:t>
            </a:r>
            <a:r>
              <a:rPr lang="tr-TR" sz="1800" dirty="0" err="1" smtClean="0"/>
              <a:t>conditions</a:t>
            </a:r>
            <a:r>
              <a:rPr lang="tr-TR" sz="1800" dirty="0" smtClean="0"/>
              <a:t> </a:t>
            </a:r>
            <a:r>
              <a:rPr lang="tr-TR" sz="1800" dirty="0" err="1" smtClean="0"/>
              <a:t>may</a:t>
            </a:r>
            <a:r>
              <a:rPr lang="tr-TR" sz="1800" dirty="0" smtClean="0"/>
              <a:t> </a:t>
            </a:r>
            <a:r>
              <a:rPr lang="tr-TR" sz="1800" dirty="0" err="1" smtClean="0"/>
              <a:t>result</a:t>
            </a:r>
            <a:r>
              <a:rPr lang="tr-TR" sz="1800" dirty="0" smtClean="0"/>
              <a:t> in </a:t>
            </a:r>
            <a:r>
              <a:rPr lang="tr-TR" sz="1800" dirty="0" err="1" smtClean="0"/>
              <a:t>disruption</a:t>
            </a:r>
            <a:r>
              <a:rPr lang="tr-TR" sz="1800" dirty="0" smtClean="0"/>
              <a:t> in </a:t>
            </a:r>
            <a:r>
              <a:rPr lang="en-US" sz="1800" dirty="0" smtClean="0"/>
              <a:t>muscle cell membranes and release of enzymes and cytoplasmic contents into surrounding blood and</a:t>
            </a:r>
            <a:r>
              <a:rPr lang="tr-TR" sz="1800" dirty="0" smtClean="0"/>
              <a:t> </a:t>
            </a:r>
            <a:r>
              <a:rPr lang="en-US" sz="1800" dirty="0" smtClean="0"/>
              <a:t>lymph. </a:t>
            </a:r>
            <a:endParaRPr lang="tr-TR" sz="1800" dirty="0" smtClean="0"/>
          </a:p>
          <a:p>
            <a:pPr marL="0" indent="0">
              <a:buNone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101173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50377" y="871984"/>
            <a:ext cx="113146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Creatine</a:t>
            </a:r>
            <a:r>
              <a:rPr lang="en-US" dirty="0" smtClean="0"/>
              <a:t> kinase (CK)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CK is </a:t>
            </a:r>
            <a:r>
              <a:rPr lang="tr-TR" dirty="0" err="1" smtClean="0"/>
              <a:t>central</a:t>
            </a:r>
            <a:r>
              <a:rPr lang="tr-TR" dirty="0" smtClean="0"/>
              <a:t> in </a:t>
            </a:r>
            <a:r>
              <a:rPr lang="en-US" dirty="0" smtClean="0"/>
              <a:t>muscle energy production.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2. CK is primarily </a:t>
            </a:r>
            <a:r>
              <a:rPr lang="tr-TR" dirty="0" err="1" smtClean="0"/>
              <a:t>found</a:t>
            </a:r>
            <a:r>
              <a:rPr lang="tr-TR" dirty="0" smtClean="0"/>
              <a:t> in </a:t>
            </a:r>
            <a:r>
              <a:rPr lang="en-US" dirty="0" smtClean="0"/>
              <a:t> cytosol</a:t>
            </a:r>
            <a:r>
              <a:rPr lang="tr-TR" dirty="0" smtClean="0"/>
              <a:t>e</a:t>
            </a:r>
            <a:r>
              <a:rPr lang="en-US" dirty="0" smtClean="0"/>
              <a:t> </a:t>
            </a:r>
            <a:r>
              <a:rPr lang="tr-TR" dirty="0" err="1" smtClean="0"/>
              <a:t>having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 highest activity in skeletal muscle, cardiac muscle, and</a:t>
            </a:r>
            <a:r>
              <a:rPr lang="tr-TR" dirty="0" smtClean="0"/>
              <a:t> </a:t>
            </a:r>
            <a:r>
              <a:rPr lang="en-US" dirty="0" smtClean="0"/>
              <a:t>brain. 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r>
              <a:rPr lang="en-US" dirty="0" smtClean="0"/>
              <a:t>3. CK is one of the most organ-specific clinical enzymes,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 most </a:t>
            </a:r>
            <a:r>
              <a:rPr lang="tr-TR" dirty="0" smtClean="0"/>
              <a:t>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serum CK activity is </a:t>
            </a:r>
            <a:r>
              <a:rPr lang="tr-TR" dirty="0" err="1" smtClean="0"/>
              <a:t>originated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en-US" dirty="0" smtClean="0"/>
              <a:t> muscle.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4. CK is a dimeric enzyme with two subunits, designated B for brain and M for muscle. Three</a:t>
            </a:r>
            <a:r>
              <a:rPr lang="tr-TR" dirty="0" smtClean="0"/>
              <a:t> </a:t>
            </a:r>
            <a:r>
              <a:rPr lang="en-US" dirty="0" smtClean="0"/>
              <a:t>principal </a:t>
            </a:r>
            <a:r>
              <a:rPr lang="en-US" dirty="0" err="1" smtClean="0"/>
              <a:t>isoenzyme</a:t>
            </a:r>
            <a:r>
              <a:rPr lang="en-US" dirty="0" smtClean="0"/>
              <a:t> types exist: CK-BB (CK1), CK-MB (CK2), and CK-MM (CK3).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1599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77667" y="767832"/>
            <a:ext cx="109017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CK </a:t>
            </a:r>
            <a:r>
              <a:rPr lang="en-US" dirty="0" err="1" smtClean="0"/>
              <a:t>isoenzymes</a:t>
            </a:r>
            <a:r>
              <a:rPr lang="en-US" dirty="0" smtClean="0"/>
              <a:t> can be separated </a:t>
            </a:r>
            <a:r>
              <a:rPr lang="en-US" dirty="0" err="1" smtClean="0"/>
              <a:t>electrophoretically</a:t>
            </a:r>
            <a:r>
              <a:rPr lang="en-US" dirty="0" smtClean="0"/>
              <a:t>, and the proportion of each determined.</a:t>
            </a:r>
          </a:p>
          <a:p>
            <a:pPr marL="358775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a. </a:t>
            </a:r>
            <a:r>
              <a:rPr lang="en-US" dirty="0" smtClean="0"/>
              <a:t>CK-BB is present in brain, peripheral nerves, cerebrospinal fluid, and viscera.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pPr marL="358775"/>
            <a:r>
              <a:rPr lang="tr-TR" dirty="0"/>
              <a:t>b</a:t>
            </a:r>
            <a:r>
              <a:rPr lang="en-US" dirty="0" smtClean="0"/>
              <a:t>. CK-MB is present in cardiac muscle with relatively low activity in other tissues.</a:t>
            </a:r>
          </a:p>
          <a:p>
            <a:pPr marL="358775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c</a:t>
            </a:r>
            <a:r>
              <a:rPr lang="en-US" dirty="0" smtClean="0"/>
              <a:t>. CK-MM is present in both skeletal and cardiac muscle.</a:t>
            </a:r>
          </a:p>
          <a:p>
            <a:pPr marL="358775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d.</a:t>
            </a:r>
            <a:r>
              <a:rPr lang="en-US" dirty="0" smtClean="0"/>
              <a:t> CK activity in serum is mostly CK-MM, followed by CK-BB, and very little, if any, CK-MB.</a:t>
            </a:r>
          </a:p>
        </p:txBody>
      </p:sp>
    </p:spTree>
    <p:extLst>
      <p:ext uri="{BB962C8B-B14F-4D97-AF65-F5344CB8AC3E}">
        <p14:creationId xmlns:p14="http://schemas.microsoft.com/office/powerpoint/2010/main" val="650398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83664" y="1116967"/>
            <a:ext cx="1112872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Specimens analyzed for CK activity should be processed </a:t>
            </a:r>
            <a:r>
              <a:rPr lang="tr-TR" dirty="0" smtClean="0"/>
              <a:t>as </a:t>
            </a:r>
            <a:r>
              <a:rPr lang="tr-TR" dirty="0" err="1" smtClean="0"/>
              <a:t>soon</a:t>
            </a:r>
            <a:r>
              <a:rPr lang="tr-TR" dirty="0" smtClean="0"/>
              <a:t> as </a:t>
            </a:r>
            <a:r>
              <a:rPr lang="tr-TR" dirty="0" err="1" smtClean="0"/>
              <a:t>possible</a:t>
            </a:r>
            <a:r>
              <a:rPr lang="en-US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pPr marL="358775"/>
            <a:r>
              <a:rPr lang="tr-TR" dirty="0"/>
              <a:t>a</a:t>
            </a:r>
            <a:r>
              <a:rPr lang="en-US" dirty="0" smtClean="0"/>
              <a:t>. CK activity may </a:t>
            </a:r>
            <a:r>
              <a:rPr lang="tr-TR" dirty="0" smtClean="0"/>
              <a:t>be </a:t>
            </a:r>
            <a:r>
              <a:rPr lang="tr-TR" dirty="0" err="1" smtClean="0"/>
              <a:t>lost</a:t>
            </a:r>
            <a:r>
              <a:rPr lang="en-US" dirty="0" smtClean="0"/>
              <a:t> if </a:t>
            </a:r>
            <a:r>
              <a:rPr lang="tr-TR" dirty="0" err="1" smtClean="0"/>
              <a:t>long</a:t>
            </a:r>
            <a:r>
              <a:rPr lang="tr-TR" dirty="0" smtClean="0"/>
              <a:t> </a:t>
            </a:r>
            <a:r>
              <a:rPr lang="en-US" dirty="0" smtClean="0"/>
              <a:t>delay</a:t>
            </a:r>
            <a:r>
              <a:rPr lang="tr-TR" dirty="0" smtClean="0"/>
              <a:t>s</a:t>
            </a:r>
            <a:r>
              <a:rPr lang="en-US" dirty="0" smtClean="0"/>
              <a:t> occurs between obtaining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sample</a:t>
            </a:r>
            <a:r>
              <a:rPr lang="tr-TR" dirty="0" smtClean="0"/>
              <a:t> </a:t>
            </a:r>
            <a:r>
              <a:rPr lang="en-US" dirty="0" smtClean="0"/>
              <a:t>and analyzing </a:t>
            </a:r>
            <a:r>
              <a:rPr lang="tr-TR" dirty="0" smtClean="0"/>
              <a:t>it </a:t>
            </a:r>
          </a:p>
          <a:p>
            <a:pPr marL="358775"/>
            <a:endParaRPr lang="tr-TR" dirty="0"/>
          </a:p>
          <a:p>
            <a:pPr marL="358775"/>
            <a:r>
              <a:rPr lang="tr-TR" dirty="0" smtClean="0"/>
              <a:t>b</a:t>
            </a:r>
            <a:r>
              <a:rPr lang="en-US" dirty="0" smtClean="0"/>
              <a:t>. If CK analysis </a:t>
            </a:r>
            <a:r>
              <a:rPr lang="tr-TR" dirty="0" err="1" smtClean="0"/>
              <a:t>expected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delay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en-US" dirty="0" smtClean="0"/>
              <a:t> 12 hours, serum or plasma should be </a:t>
            </a:r>
            <a:r>
              <a:rPr lang="tr-TR" dirty="0" err="1" smtClean="0"/>
              <a:t>stored</a:t>
            </a:r>
            <a:r>
              <a:rPr lang="tr-TR" dirty="0" smtClean="0"/>
              <a:t> at </a:t>
            </a:r>
            <a:r>
              <a:rPr lang="en-US" dirty="0" smtClean="0"/>
              <a:t>(−20°C) </a:t>
            </a:r>
            <a:r>
              <a:rPr lang="en-US" dirty="0" smtClean="0"/>
              <a:t>to</a:t>
            </a:r>
          </a:p>
          <a:p>
            <a:pPr marL="358775"/>
            <a:r>
              <a:rPr lang="en-US" dirty="0" smtClean="0"/>
              <a:t>minimize loss of activity.</a:t>
            </a:r>
          </a:p>
          <a:p>
            <a:pPr marL="358775"/>
            <a:endParaRPr lang="tr-TR" dirty="0" smtClean="0"/>
          </a:p>
          <a:p>
            <a:pPr marL="358775"/>
            <a:r>
              <a:rPr lang="tr-TR" dirty="0"/>
              <a:t>c</a:t>
            </a:r>
            <a:r>
              <a:rPr lang="en-US" dirty="0" smtClean="0"/>
              <a:t>. Serum CK activity is higher than plasma CK activity in the dog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possibly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release of CK from platelets during clot formation.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5379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7847" y="474345"/>
            <a:ext cx="113522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Aspartate aminotransferase (AST)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en-US" dirty="0" smtClean="0"/>
              <a:t>1. AST catalyzes the reversible</a:t>
            </a:r>
            <a:r>
              <a:rPr lang="tr-TR" dirty="0" smtClean="0"/>
              <a:t> </a:t>
            </a:r>
            <a:r>
              <a:rPr lang="tr-TR" dirty="0" err="1" smtClean="0"/>
              <a:t>transamination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  <a:p>
            <a:r>
              <a:rPr lang="en-US" dirty="0" smtClean="0"/>
              <a:t>2. AST has cytosolic and mitochondrial </a:t>
            </a:r>
            <a:r>
              <a:rPr lang="en-US" dirty="0" err="1" smtClean="0"/>
              <a:t>isoenzymes</a:t>
            </a:r>
            <a:r>
              <a:rPr lang="en-US" dirty="0" smtClean="0"/>
              <a:t>, and AST activity is present in almost all cells,</a:t>
            </a:r>
          </a:p>
          <a:p>
            <a:r>
              <a:rPr lang="en-US" dirty="0" smtClean="0"/>
              <a:t>including red blood cells.</a:t>
            </a:r>
          </a:p>
          <a:p>
            <a:endParaRPr lang="tr-TR" dirty="0" smtClean="0"/>
          </a:p>
          <a:p>
            <a:r>
              <a:rPr lang="en-US" dirty="0" smtClean="0"/>
              <a:t>3. Serum AST activity is </a:t>
            </a:r>
            <a:r>
              <a:rPr lang="tr-TR" dirty="0" smtClean="0"/>
              <a:t>not </a:t>
            </a:r>
            <a:r>
              <a:rPr lang="en-US" dirty="0" smtClean="0"/>
              <a:t>tissue-specific, but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r>
              <a:rPr lang="tr-TR" dirty="0" smtClean="0"/>
              <a:t> </a:t>
            </a:r>
            <a:r>
              <a:rPr lang="tr-TR" dirty="0" err="1" smtClean="0"/>
              <a:t>originates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muscle and liver.</a:t>
            </a:r>
          </a:p>
          <a:p>
            <a:endParaRPr lang="tr-TR" dirty="0" smtClean="0"/>
          </a:p>
          <a:p>
            <a:r>
              <a:rPr lang="en-US" dirty="0" smtClean="0"/>
              <a:t>4. Plasma AST half-life is less than 12 hours in cats, approximately 12 hours in dogs,</a:t>
            </a:r>
            <a:r>
              <a:rPr lang="tr-TR" dirty="0" smtClean="0"/>
              <a:t> </a:t>
            </a:r>
            <a:r>
              <a:rPr lang="en-US" dirty="0" smtClean="0"/>
              <a:t>and longer in horses and cattle.</a:t>
            </a:r>
          </a:p>
          <a:p>
            <a:endParaRPr lang="tr-TR" dirty="0" smtClean="0"/>
          </a:p>
          <a:p>
            <a:r>
              <a:rPr lang="en-US" dirty="0" smtClean="0"/>
              <a:t>5. Plasma AST half-life is longer than CK.</a:t>
            </a:r>
          </a:p>
          <a:p>
            <a:endParaRPr lang="tr-TR" dirty="0" smtClean="0"/>
          </a:p>
          <a:p>
            <a:r>
              <a:rPr lang="en-US" dirty="0" smtClean="0"/>
              <a:t>6. AST is stable at room, refrigerator, and freezer temperatures.</a:t>
            </a:r>
          </a:p>
          <a:p>
            <a:endParaRPr lang="tr-TR" dirty="0" smtClean="0"/>
          </a:p>
          <a:p>
            <a:r>
              <a:rPr lang="en-US" dirty="0" smtClean="0"/>
              <a:t>7. </a:t>
            </a:r>
            <a:r>
              <a:rPr lang="tr-TR" dirty="0"/>
              <a:t>S</a:t>
            </a:r>
            <a:r>
              <a:rPr lang="en-US" dirty="0" err="1" smtClean="0"/>
              <a:t>erum</a:t>
            </a:r>
            <a:r>
              <a:rPr lang="en-US" dirty="0" smtClean="0"/>
              <a:t> or plasma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separeted</a:t>
            </a:r>
            <a:r>
              <a:rPr lang="tr-TR" dirty="0" smtClean="0"/>
              <a:t> </a:t>
            </a:r>
            <a:r>
              <a:rPr lang="tr-TR" dirty="0" err="1" smtClean="0"/>
              <a:t>soon</a:t>
            </a:r>
            <a:r>
              <a:rPr lang="tr-TR" dirty="0" smtClean="0"/>
              <a:t> </a:t>
            </a:r>
            <a:r>
              <a:rPr lang="en-US" dirty="0" smtClean="0"/>
              <a:t>from cells because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invisible</a:t>
            </a:r>
            <a:r>
              <a:rPr lang="tr-TR" dirty="0" smtClean="0"/>
              <a:t> </a:t>
            </a:r>
            <a:r>
              <a:rPr lang="en-US" dirty="0" smtClean="0"/>
              <a:t>hemolysis may falsely</a:t>
            </a:r>
            <a:r>
              <a:rPr lang="tr-TR" dirty="0" smtClean="0"/>
              <a:t> </a:t>
            </a:r>
            <a:r>
              <a:rPr lang="tr-TR" dirty="0" err="1" smtClean="0"/>
              <a:t>elevate</a:t>
            </a:r>
            <a:r>
              <a:rPr lang="en-US" dirty="0" smtClean="0"/>
              <a:t> AST activity.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4886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3107" y="612845"/>
            <a:ext cx="113573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Alanine aminotransferase (ALT)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1. ALT catalyzes the reversible transamination </a:t>
            </a:r>
          </a:p>
          <a:p>
            <a:endParaRPr lang="tr-TR" dirty="0" smtClean="0"/>
          </a:p>
          <a:p>
            <a:r>
              <a:rPr lang="en-US" dirty="0" smtClean="0"/>
              <a:t>2. ALT is primarily a cytosolic enzyme considered liver-specific in dog and cat; however, increases</a:t>
            </a:r>
            <a:r>
              <a:rPr lang="tr-TR" dirty="0" smtClean="0"/>
              <a:t> </a:t>
            </a:r>
            <a:r>
              <a:rPr lang="en-US" dirty="0" smtClean="0"/>
              <a:t>in ALT activity have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en-US" dirty="0" smtClean="0"/>
              <a:t>been reported</a:t>
            </a:r>
            <a:r>
              <a:rPr lang="tr-TR" dirty="0" smtClean="0"/>
              <a:t> in</a:t>
            </a:r>
            <a:r>
              <a:rPr lang="en-US" dirty="0" smtClean="0"/>
              <a:t> muscle diseases.</a:t>
            </a:r>
          </a:p>
          <a:p>
            <a:endParaRPr lang="tr-TR" dirty="0" smtClean="0"/>
          </a:p>
          <a:p>
            <a:r>
              <a:rPr lang="en-US" dirty="0" smtClean="0"/>
              <a:t>3. ALT has been used as a muscle-specific enzyme in large animals because hepatic ALT activity in</a:t>
            </a:r>
            <a:r>
              <a:rPr lang="tr-TR" dirty="0" smtClean="0"/>
              <a:t> </a:t>
            </a:r>
            <a:r>
              <a:rPr lang="en-US" dirty="0" smtClean="0"/>
              <a:t>large animals is very low. Increased activity has been reported in myopathies of lambs, pigs, and</a:t>
            </a:r>
            <a:r>
              <a:rPr lang="tr-TR" dirty="0" smtClean="0"/>
              <a:t> </a:t>
            </a:r>
            <a:r>
              <a:rPr lang="en-US" dirty="0" smtClean="0"/>
              <a:t>horses.</a:t>
            </a:r>
          </a:p>
          <a:p>
            <a:endParaRPr lang="tr-TR" dirty="0" smtClean="0"/>
          </a:p>
          <a:p>
            <a:r>
              <a:rPr lang="en-US" dirty="0" smtClean="0"/>
              <a:t>4. Plasma ALT half-life in dogs is considered approximately two and a half days. Plasma ALT</a:t>
            </a:r>
            <a:r>
              <a:rPr lang="tr-TR" dirty="0" smtClean="0"/>
              <a:t> </a:t>
            </a:r>
            <a:r>
              <a:rPr lang="en-US" dirty="0" smtClean="0"/>
              <a:t>half-life is likely greater than that for AST or CK in most species.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2694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95657" y="859134"/>
            <a:ext cx="115282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Lactate dehydrogenase (LDH)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r>
              <a:rPr lang="en-US" dirty="0" smtClean="0"/>
              <a:t>1. LDH is a cytosolic enzyme present in all cells, and therefore all tissues, that catalyzes the</a:t>
            </a:r>
            <a:r>
              <a:rPr lang="tr-TR" dirty="0" smtClean="0"/>
              <a:t> r</a:t>
            </a:r>
            <a:r>
              <a:rPr lang="en-US" dirty="0" smtClean="0"/>
              <a:t>eversible conversion of L-lactate to pyruvate.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r>
              <a:rPr lang="en-US" dirty="0" smtClean="0"/>
              <a:t>2. Muscle, liver, and erythrocytes are usually the sources of high LDH activity in serum.</a:t>
            </a:r>
          </a:p>
          <a:p>
            <a:endParaRPr lang="tr-TR" dirty="0" smtClean="0"/>
          </a:p>
          <a:p>
            <a:r>
              <a:rPr lang="en-US" dirty="0" smtClean="0"/>
              <a:t>3. LDH </a:t>
            </a:r>
            <a:r>
              <a:rPr lang="tr-TR" dirty="0" err="1" smtClean="0"/>
              <a:t>specifity</a:t>
            </a:r>
            <a:r>
              <a:rPr lang="tr-TR" dirty="0" smtClean="0"/>
              <a:t> is </a:t>
            </a:r>
            <a:r>
              <a:rPr lang="tr-TR" dirty="0" err="1" smtClean="0"/>
              <a:t>low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en-US" dirty="0" smtClean="0"/>
              <a:t>CK and AST for determining muscle damage because </a:t>
            </a:r>
            <a:r>
              <a:rPr lang="tr-TR" dirty="0" smtClean="0"/>
              <a:t>it </a:t>
            </a:r>
            <a:r>
              <a:rPr lang="en-US" dirty="0" smtClean="0"/>
              <a:t>is significantly affected by even </a:t>
            </a:r>
            <a:r>
              <a:rPr lang="tr-TR" dirty="0" err="1" smtClean="0"/>
              <a:t>slight</a:t>
            </a:r>
            <a:r>
              <a:rPr lang="en-US" dirty="0" smtClean="0"/>
              <a:t> hemolysis.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18711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7694" y="663411"/>
            <a:ext cx="1174311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Increased serum CK, AST, and LDH activities occur with degenerative or necrotizing muscle injury.</a:t>
            </a:r>
          </a:p>
          <a:p>
            <a:endParaRPr lang="tr-TR" dirty="0" smtClean="0"/>
          </a:p>
          <a:p>
            <a:r>
              <a:rPr lang="en-US" dirty="0" smtClean="0"/>
              <a:t>1. CK is the most sensitive serum enzyme indicator of striated muscle damage.</a:t>
            </a:r>
          </a:p>
          <a:p>
            <a:endParaRPr lang="tr-TR" dirty="0" smtClean="0"/>
          </a:p>
          <a:p>
            <a:pPr marL="265113"/>
            <a:r>
              <a:rPr lang="en-US" dirty="0" smtClean="0"/>
              <a:t>a. CK is the enzyme of choice to detect skeletal muscle damage.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 smtClean="0"/>
          </a:p>
          <a:p>
            <a:pPr marL="265113"/>
            <a:r>
              <a:rPr lang="en-US" dirty="0" smtClean="0"/>
              <a:t>b. Serum CK activity increases within four to six hours after muscle injury, and typically reaches</a:t>
            </a:r>
            <a:r>
              <a:rPr lang="tr-TR" dirty="0" smtClean="0"/>
              <a:t> </a:t>
            </a:r>
            <a:r>
              <a:rPr lang="en-US" dirty="0" smtClean="0"/>
              <a:t>maximum levels in six to 12 hours.</a:t>
            </a:r>
          </a:p>
          <a:p>
            <a:pPr marL="265113"/>
            <a:endParaRPr lang="tr-TR" dirty="0" smtClean="0"/>
          </a:p>
          <a:p>
            <a:pPr marL="265113"/>
            <a:r>
              <a:rPr lang="en-US" dirty="0" smtClean="0"/>
              <a:t>c. Serum CK activity returns to the reference interval within 48 to 72 hours once muscle injury</a:t>
            </a:r>
            <a:r>
              <a:rPr lang="tr-TR" dirty="0" smtClean="0"/>
              <a:t> </a:t>
            </a:r>
            <a:r>
              <a:rPr lang="tr-TR" dirty="0" err="1" smtClean="0"/>
              <a:t>resolves</a:t>
            </a:r>
            <a:r>
              <a:rPr lang="en-US" dirty="0" smtClean="0"/>
              <a:t>.</a:t>
            </a:r>
          </a:p>
          <a:p>
            <a:pPr marL="265113"/>
            <a:endParaRPr lang="tr-TR" dirty="0" smtClean="0"/>
          </a:p>
          <a:p>
            <a:pPr marL="265113"/>
            <a:r>
              <a:rPr lang="en-US" dirty="0" smtClean="0"/>
              <a:t>d. Persistently high serum CK activity indicates continued muscle injury.</a:t>
            </a:r>
          </a:p>
          <a:p>
            <a:pPr marL="265113"/>
            <a:endParaRPr lang="tr-TR" dirty="0" smtClean="0"/>
          </a:p>
          <a:p>
            <a:pPr marL="265113"/>
            <a:r>
              <a:rPr lang="en-US" dirty="0" smtClean="0"/>
              <a:t>e. The magnitude of increased serum CK activity generally correlates with the extent of muscle</a:t>
            </a:r>
            <a:r>
              <a:rPr lang="tr-TR" dirty="0" smtClean="0"/>
              <a:t> </a:t>
            </a:r>
            <a:r>
              <a:rPr lang="en-US" dirty="0" smtClean="0"/>
              <a:t>injury, but exceptions occur. Only marked (e.g., greater than 5,000 IU/L) or moderate but</a:t>
            </a:r>
            <a:r>
              <a:rPr lang="tr-TR" dirty="0" smtClean="0"/>
              <a:t> </a:t>
            </a:r>
            <a:r>
              <a:rPr lang="en-US" dirty="0" smtClean="0"/>
              <a:t>persistent increases (e.g., greater than 2,000 IU/L) are considered clinically significant.</a:t>
            </a:r>
          </a:p>
          <a:p>
            <a:pPr marL="265113"/>
            <a:endParaRPr lang="tr-TR" dirty="0" smtClean="0"/>
          </a:p>
          <a:p>
            <a:pPr marL="265113"/>
            <a:r>
              <a:rPr lang="en-US" dirty="0" smtClean="0"/>
              <a:t>f. Minor increases of serum CK activity are considered more significant in cats because of smaller</a:t>
            </a:r>
            <a:r>
              <a:rPr lang="tr-TR" dirty="0" smtClean="0"/>
              <a:t> </a:t>
            </a:r>
            <a:r>
              <a:rPr lang="en-US" dirty="0" smtClean="0"/>
              <a:t>muscle mass and comparatively low CK activity in cat muscle. However, anorexic cats can exhibit</a:t>
            </a:r>
            <a:r>
              <a:rPr lang="tr-TR" dirty="0" smtClean="0"/>
              <a:t> </a:t>
            </a:r>
            <a:r>
              <a:rPr lang="en-US" dirty="0" smtClean="0"/>
              <a:t>increased serum CK activity in the absence of diseases directly affecting muscle.</a:t>
            </a:r>
          </a:p>
        </p:txBody>
      </p:sp>
    </p:spTree>
    <p:extLst>
      <p:ext uri="{BB962C8B-B14F-4D97-AF65-F5344CB8AC3E}">
        <p14:creationId xmlns:p14="http://schemas.microsoft.com/office/powerpoint/2010/main" val="3701071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537</Words>
  <Application>Microsoft Office PowerPoint</Application>
  <PresentationFormat>Geniş ekran</PresentationFormat>
  <Paragraphs>136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Muscle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Other Laboratory Tests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 Pekcan</dc:creator>
  <cp:lastModifiedBy>Mert Pekcan</cp:lastModifiedBy>
  <cp:revision>10</cp:revision>
  <dcterms:created xsi:type="dcterms:W3CDTF">2018-03-20T05:23:47Z</dcterms:created>
  <dcterms:modified xsi:type="dcterms:W3CDTF">2018-03-20T06:43:31Z</dcterms:modified>
</cp:coreProperties>
</file>