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A068F65-F3DE-48D1-B7C7-E3885567187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2033902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068F65-F3DE-48D1-B7C7-E3885567187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3040021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068F65-F3DE-48D1-B7C7-E3885567187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1960152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A068F65-F3DE-48D1-B7C7-E3885567187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414579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A068F65-F3DE-48D1-B7C7-E3885567187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2676750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A068F65-F3DE-48D1-B7C7-E3885567187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251094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A068F65-F3DE-48D1-B7C7-E38855671874}"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1735874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A068F65-F3DE-48D1-B7C7-E38855671874}"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1276022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A068F65-F3DE-48D1-B7C7-E38855671874}"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419822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068F65-F3DE-48D1-B7C7-E3885567187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2183101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A068F65-F3DE-48D1-B7C7-E3885567187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FB3815F-E9C0-48F8-A88A-1C6E40A6BB12}" type="slidenum">
              <a:rPr lang="tr-TR" smtClean="0"/>
              <a:t>‹#›</a:t>
            </a:fld>
            <a:endParaRPr lang="tr-TR"/>
          </a:p>
        </p:txBody>
      </p:sp>
    </p:spTree>
    <p:extLst>
      <p:ext uri="{BB962C8B-B14F-4D97-AF65-F5344CB8AC3E}">
        <p14:creationId xmlns:p14="http://schemas.microsoft.com/office/powerpoint/2010/main" val="36429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068F65-F3DE-48D1-B7C7-E38855671874}"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B3815F-E9C0-48F8-A88A-1C6E40A6BB12}" type="slidenum">
              <a:rPr lang="tr-TR" smtClean="0"/>
              <a:t>‹#›</a:t>
            </a:fld>
            <a:endParaRPr lang="tr-TR"/>
          </a:p>
        </p:txBody>
      </p:sp>
    </p:spTree>
    <p:extLst>
      <p:ext uri="{BB962C8B-B14F-4D97-AF65-F5344CB8AC3E}">
        <p14:creationId xmlns:p14="http://schemas.microsoft.com/office/powerpoint/2010/main" val="564358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marL="484632" indent="0" fontAlgn="auto">
              <a:spcAft>
                <a:spcPts val="0"/>
              </a:spcAft>
              <a:defRPr/>
            </a:pPr>
            <a:r>
              <a:rPr lang="tr-TR" b="1">
                <a:solidFill>
                  <a:schemeClr val="tx1"/>
                </a:solidFill>
              </a:rPr>
              <a:t>TÜRK EĞİTİM SİSTEMİ ve OKUL YÖNETİMİ</a:t>
            </a:r>
          </a:p>
        </p:txBody>
      </p:sp>
      <p:sp>
        <p:nvSpPr>
          <p:cNvPr id="921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59C3272-A65B-4E3C-88A6-F180352C91BF}" type="slidenum">
              <a:rPr lang="tr-TR">
                <a:solidFill>
                  <a:srgbClr val="FFFFFF"/>
                </a:solidFill>
              </a:rPr>
              <a:pPr eaLnBrk="1" hangingPunct="1"/>
              <a:t>1</a:t>
            </a:fld>
            <a:endParaRPr lang="tr-TR">
              <a:solidFill>
                <a:srgbClr val="FFFFFF"/>
              </a:solidFill>
            </a:endParaRPr>
          </a:p>
        </p:txBody>
      </p:sp>
      <p:sp>
        <p:nvSpPr>
          <p:cNvPr id="922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rIns="9144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dirty="0" smtClean="0"/>
              <a:t>Prof. </a:t>
            </a:r>
            <a:r>
              <a:rPr lang="tr-TR" dirty="0"/>
              <a:t>Dr. Semiyha TUNCEL</a:t>
            </a:r>
          </a:p>
        </p:txBody>
      </p:sp>
    </p:spTree>
    <p:extLst>
      <p:ext uri="{BB962C8B-B14F-4D97-AF65-F5344CB8AC3E}">
        <p14:creationId xmlns:p14="http://schemas.microsoft.com/office/powerpoint/2010/main" val="3569238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Rot="1" noChangeArrowheads="1"/>
          </p:cNvSpPr>
          <p:nvPr/>
        </p:nvSpPr>
        <p:spPr bwMode="auto">
          <a:xfrm>
            <a:off x="179388" y="1125538"/>
            <a:ext cx="8351837" cy="4319587"/>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tr-TR" sz="3200"/>
              <a:t>Örgütteki değişmelerden çalışanların etkilenmesi kaçınılmazdır. Örgüt üyeleri, örgütte meydana gelen değişmeleri fark ederler ve olumsuzdan olumluya doğru örgütten ayrılma, aktif direniş, karşı koyma, razı olma, şartlı kabullenme, kabullenme ve aktif destek verme tepkilerinde bulunurlar. </a:t>
            </a:r>
          </a:p>
        </p:txBody>
      </p:sp>
      <p:sp>
        <p:nvSpPr>
          <p:cNvPr id="6553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9885DFE8-68C5-4B57-9433-F07DB66CDC5B}" type="slidenum">
              <a:rPr lang="tr-TR"/>
              <a:pPr eaLnBrk="1" hangingPunct="1"/>
              <a:t>2</a:t>
            </a:fld>
            <a:endParaRPr lang="tr-TR"/>
          </a:p>
        </p:txBody>
      </p:sp>
      <p:sp>
        <p:nvSpPr>
          <p:cNvPr id="6554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845169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Rot="1" noChangeArrowheads="1"/>
          </p:cNvSpPr>
          <p:nvPr/>
        </p:nvSpPr>
        <p:spPr bwMode="auto">
          <a:xfrm>
            <a:off x="0" y="2636838"/>
            <a:ext cx="8394700"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FontTx/>
              <a:buChar char="•"/>
            </a:pPr>
            <a:r>
              <a:rPr lang="tr-TR" sz="3200"/>
              <a:t>Okullar, çağın gereklerine uymak, işlevlerini yerine getirebilmek için değişmek ve gelişmek zorundadırlar. Okullardaki örgütsel değişme sürecinde öğretmenlerin önemi yadsınamaz. </a:t>
            </a:r>
          </a:p>
        </p:txBody>
      </p:sp>
      <p:sp>
        <p:nvSpPr>
          <p:cNvPr id="66563"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4D4BD343-99EC-4937-9617-3371B348B808}" type="slidenum">
              <a:rPr lang="tr-TR"/>
              <a:pPr eaLnBrk="1" hangingPunct="1"/>
              <a:t>3</a:t>
            </a:fld>
            <a:endParaRPr lang="tr-TR"/>
          </a:p>
        </p:txBody>
      </p:sp>
      <p:sp>
        <p:nvSpPr>
          <p:cNvPr id="66564"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9551463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Rot="1" noChangeArrowheads="1"/>
          </p:cNvSpPr>
          <p:nvPr/>
        </p:nvSpPr>
        <p:spPr bwMode="auto">
          <a:xfrm>
            <a:off x="395288" y="692150"/>
            <a:ext cx="83947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tr-TR" sz="3600" b="1"/>
              <a:t>Örgütsel yapının temel kavramları</a:t>
            </a:r>
            <a:endParaRPr lang="tr-TR" sz="3600"/>
          </a:p>
          <a:p>
            <a:pPr marL="342900" indent="-342900">
              <a:spcBef>
                <a:spcPct val="20000"/>
              </a:spcBef>
            </a:pPr>
            <a:r>
              <a:rPr lang="tr-TR" sz="3200"/>
              <a:t>Bütün örgütler bazı ortak özellikleri paylaşırlar. </a:t>
            </a:r>
          </a:p>
          <a:p>
            <a:pPr marL="342900" indent="-342900">
              <a:spcBef>
                <a:spcPct val="20000"/>
              </a:spcBef>
              <a:buFontTx/>
              <a:buChar char="•"/>
            </a:pPr>
            <a:r>
              <a:rPr lang="tr-TR" sz="3200"/>
              <a:t>iş uzmanlaşması</a:t>
            </a:r>
          </a:p>
          <a:p>
            <a:pPr marL="342900" indent="-342900">
              <a:spcBef>
                <a:spcPct val="20000"/>
              </a:spcBef>
              <a:buFontTx/>
              <a:buChar char="•"/>
            </a:pPr>
            <a:r>
              <a:rPr lang="tr-TR" sz="3200"/>
              <a:t>bölümleşme</a:t>
            </a:r>
          </a:p>
          <a:p>
            <a:pPr marL="342900" indent="-342900">
              <a:spcBef>
                <a:spcPct val="20000"/>
              </a:spcBef>
              <a:buFontTx/>
              <a:buChar char="•"/>
            </a:pPr>
            <a:r>
              <a:rPr lang="tr-TR" sz="3200"/>
              <a:t>emir kumanda zinciri</a:t>
            </a:r>
          </a:p>
          <a:p>
            <a:pPr marL="342900" indent="-342900">
              <a:spcBef>
                <a:spcPct val="20000"/>
              </a:spcBef>
              <a:buFontTx/>
              <a:buChar char="•"/>
            </a:pPr>
            <a:r>
              <a:rPr lang="tr-TR" sz="3200"/>
              <a:t>yetki ve sorumluluk</a:t>
            </a:r>
          </a:p>
          <a:p>
            <a:pPr marL="342900" indent="-342900">
              <a:spcBef>
                <a:spcPct val="20000"/>
              </a:spcBef>
              <a:buFontTx/>
              <a:buChar char="•"/>
            </a:pPr>
            <a:r>
              <a:rPr lang="tr-TR" sz="3200"/>
              <a:t>yürütücü ve personel yetkisi</a:t>
            </a:r>
          </a:p>
          <a:p>
            <a:pPr marL="342900" indent="-342900">
              <a:spcBef>
                <a:spcPct val="20000"/>
              </a:spcBef>
              <a:buFontTx/>
              <a:buChar char="•"/>
            </a:pPr>
            <a:r>
              <a:rPr lang="tr-TR" sz="3200"/>
              <a:t>yönetim yelpazesi. </a:t>
            </a:r>
          </a:p>
        </p:txBody>
      </p:sp>
      <p:sp>
        <p:nvSpPr>
          <p:cNvPr id="67587"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913603FF-C476-4D28-BDB5-7A1F318CC21B}" type="slidenum">
              <a:rPr lang="tr-TR"/>
              <a:pPr eaLnBrk="1" hangingPunct="1"/>
              <a:t>4</a:t>
            </a:fld>
            <a:endParaRPr lang="tr-TR"/>
          </a:p>
        </p:txBody>
      </p:sp>
      <p:sp>
        <p:nvSpPr>
          <p:cNvPr id="67588"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5607058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341438"/>
            <a:ext cx="49530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1" name="Text Box 3"/>
          <p:cNvSpPr txBox="1">
            <a:spLocks noChangeArrowheads="1"/>
          </p:cNvSpPr>
          <p:nvPr/>
        </p:nvSpPr>
        <p:spPr bwMode="auto">
          <a:xfrm>
            <a:off x="1547813" y="476250"/>
            <a:ext cx="6048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a:spcBef>
                <a:spcPct val="50000"/>
              </a:spcBef>
            </a:pPr>
            <a:r>
              <a:rPr lang="tr-TR" sz="2400">
                <a:latin typeface="Times New Roman" pitchFamily="18" charset="0"/>
              </a:rPr>
              <a:t>Türk eğitim sistemini temel örgüt yapısı</a:t>
            </a:r>
          </a:p>
        </p:txBody>
      </p:sp>
      <p:sp>
        <p:nvSpPr>
          <p:cNvPr id="6861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E0A4451-A591-443E-A11D-EC814B0AE221}" type="slidenum">
              <a:rPr lang="tr-TR"/>
              <a:pPr eaLnBrk="1" hangingPunct="1"/>
              <a:t>5</a:t>
            </a:fld>
            <a:endParaRPr lang="tr-TR"/>
          </a:p>
        </p:txBody>
      </p:sp>
      <p:sp>
        <p:nvSpPr>
          <p:cNvPr id="6861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011688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395288" y="404813"/>
            <a:ext cx="8424862" cy="5630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800" b="1">
                <a:latin typeface="Times New Roman" pitchFamily="18" charset="0"/>
              </a:rPr>
              <a:t>Bir örgüt olarak Okulların özellikleri:</a:t>
            </a:r>
          </a:p>
          <a:p>
            <a:endParaRPr lang="tr-TR" sz="2400" b="1">
              <a:latin typeface="Times New Roman" pitchFamily="18" charset="0"/>
            </a:endParaRPr>
          </a:p>
          <a:p>
            <a:r>
              <a:rPr lang="tr-TR" sz="2400" b="1">
                <a:latin typeface="Times New Roman" pitchFamily="18" charset="0"/>
              </a:rPr>
              <a:t>Okulun gevşek yapılı doğası (</a:t>
            </a:r>
            <a:r>
              <a:rPr lang="tr-TR" sz="2400">
                <a:latin typeface="Times New Roman" pitchFamily="18" charset="0"/>
              </a:rPr>
              <a:t>yetki müdürler, öğretmenler, öğrenciler ve hatta aileler tarafından paylaşılır) </a:t>
            </a:r>
          </a:p>
          <a:p>
            <a:r>
              <a:rPr lang="tr-TR" sz="2400" b="1">
                <a:latin typeface="Times New Roman" pitchFamily="18" charset="0"/>
              </a:rPr>
              <a:t>Öğrencilerin (</a:t>
            </a:r>
            <a:r>
              <a:rPr lang="tr-TR" sz="2400">
                <a:latin typeface="Times New Roman" pitchFamily="18" charset="0"/>
              </a:rPr>
              <a:t>zorunlu ama) </a:t>
            </a:r>
            <a:r>
              <a:rPr lang="tr-TR" sz="2400" b="1">
                <a:latin typeface="Times New Roman" pitchFamily="18" charset="0"/>
              </a:rPr>
              <a:t>gönüllü olmayan üyeliği</a:t>
            </a:r>
          </a:p>
          <a:p>
            <a:r>
              <a:rPr lang="tr-TR" sz="2400" b="1">
                <a:latin typeface="Times New Roman" pitchFamily="18" charset="0"/>
              </a:rPr>
              <a:t>Finansman konuları </a:t>
            </a:r>
            <a:r>
              <a:rPr lang="tr-TR" sz="2400">
                <a:latin typeface="Times New Roman" pitchFamily="18" charset="0"/>
              </a:rPr>
              <a:t>(okul başarısız bir öğrenci yetiştirse bile, devletten aldığı bütçesiyle ilgili herhangi bir şey yapılmaz). </a:t>
            </a:r>
            <a:endParaRPr lang="tr-TR" sz="2400" b="1">
              <a:latin typeface="Times New Roman" pitchFamily="18" charset="0"/>
            </a:endParaRPr>
          </a:p>
          <a:p>
            <a:r>
              <a:rPr lang="tr-TR" sz="2400" b="1">
                <a:latin typeface="Times New Roman" pitchFamily="18" charset="0"/>
              </a:rPr>
              <a:t>Yarı tekelcilik </a:t>
            </a:r>
            <a:r>
              <a:rPr lang="tr-TR" sz="2400">
                <a:latin typeface="Times New Roman" pitchFamily="18" charset="0"/>
              </a:rPr>
              <a:t>(Tek rekabet özel okullardan gelir). </a:t>
            </a:r>
            <a:endParaRPr lang="tr-TR" sz="2400" b="1">
              <a:latin typeface="Times New Roman" pitchFamily="18" charset="0"/>
            </a:endParaRPr>
          </a:p>
          <a:p>
            <a:r>
              <a:rPr lang="tr-TR" sz="2400" b="1">
                <a:latin typeface="Times New Roman" pitchFamily="18" charset="0"/>
              </a:rPr>
              <a:t>Üyelik </a:t>
            </a:r>
            <a:r>
              <a:rPr lang="tr-TR" sz="2400">
                <a:latin typeface="Times New Roman" pitchFamily="18" charset="0"/>
              </a:rPr>
              <a:t>Öğrenciler örgütün bazen üyeleri bazen de müşterileri olarak işlem görürler. </a:t>
            </a:r>
            <a:endParaRPr lang="tr-TR" sz="2400" b="1">
              <a:latin typeface="Times New Roman" pitchFamily="18" charset="0"/>
            </a:endParaRPr>
          </a:p>
          <a:p>
            <a:r>
              <a:rPr lang="tr-TR" sz="2400" b="1">
                <a:latin typeface="Times New Roman" pitchFamily="18" charset="0"/>
              </a:rPr>
              <a:t>Geçirgenlik </a:t>
            </a:r>
            <a:r>
              <a:rPr lang="tr-TR" sz="2400">
                <a:latin typeface="Times New Roman" pitchFamily="18" charset="0"/>
              </a:rPr>
              <a:t>Okulları etkileyen pek çok özel çıkar grupları vardır. </a:t>
            </a:r>
            <a:endParaRPr lang="tr-TR" sz="2400" b="1">
              <a:latin typeface="Times New Roman" pitchFamily="18" charset="0"/>
            </a:endParaRPr>
          </a:p>
          <a:p>
            <a:r>
              <a:rPr lang="tr-TR" sz="2400" b="1">
                <a:latin typeface="Times New Roman" pitchFamily="18" charset="0"/>
              </a:rPr>
              <a:t>Çoklu veya açık olmayan amaçlar </a:t>
            </a:r>
            <a:r>
              <a:rPr lang="tr-TR" sz="2400">
                <a:latin typeface="Times New Roman" pitchFamily="18" charset="0"/>
              </a:rPr>
              <a:t>(eğitimin hedefleriyle ilgili farklı vizyonlar) </a:t>
            </a:r>
            <a:endParaRPr lang="tr-TR" sz="2400" b="1">
              <a:latin typeface="Times New Roman" pitchFamily="18" charset="0"/>
            </a:endParaRPr>
          </a:p>
          <a:p>
            <a:r>
              <a:rPr lang="tr-TR" sz="2400" b="1">
                <a:latin typeface="Times New Roman" pitchFamily="18" charset="0"/>
              </a:rPr>
              <a:t>Mal değil, Bilgi </a:t>
            </a:r>
            <a:r>
              <a:rPr lang="tr-TR" sz="2400">
                <a:latin typeface="Times New Roman" pitchFamily="18" charset="0"/>
              </a:rPr>
              <a:t>Okulun hemen hemen tüm işi bilgi ve onu.</a:t>
            </a:r>
          </a:p>
          <a:p>
            <a:r>
              <a:rPr lang="tr-TR" sz="2400">
                <a:latin typeface="Times New Roman" pitchFamily="18" charset="0"/>
              </a:rPr>
              <a:t>                </a:t>
            </a:r>
            <a:r>
              <a:rPr lang="tr-TR" sz="2400"/>
              <a:t>kullanan becerilerle uğraşmaktır</a:t>
            </a:r>
          </a:p>
        </p:txBody>
      </p:sp>
      <p:sp>
        <p:nvSpPr>
          <p:cNvPr id="69635"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E950C9D-F538-43CA-AE01-38F75D21CE22}" type="slidenum">
              <a:rPr lang="tr-TR"/>
              <a:pPr eaLnBrk="1" hangingPunct="1"/>
              <a:t>6</a:t>
            </a:fld>
            <a:endParaRPr lang="tr-TR"/>
          </a:p>
        </p:txBody>
      </p:sp>
      <p:sp>
        <p:nvSpPr>
          <p:cNvPr id="69636"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027459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457200" y="692150"/>
            <a:ext cx="8153400" cy="37528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r>
              <a:rPr lang="tr-TR" sz="2400" b="1">
                <a:latin typeface="Times New Roman" pitchFamily="18" charset="0"/>
              </a:rPr>
              <a:t>Mesleki örgütlere karşı bürokratik kurumlar olarak okullar</a:t>
            </a:r>
          </a:p>
          <a:p>
            <a:endParaRPr lang="tr-TR" sz="2400" b="1">
              <a:latin typeface="Times New Roman" pitchFamily="18" charset="0"/>
            </a:endParaRPr>
          </a:p>
          <a:p>
            <a:r>
              <a:rPr lang="tr-TR" sz="2400">
                <a:latin typeface="Times New Roman" pitchFamily="18" charset="0"/>
              </a:rPr>
              <a:t>Fakat bürokratik yapı ve yönetim problem çözmeyi ‘rutin hale getirmek’ için tasarımlanır. Örgütün süreçlerini rutin hale getirerek sistem üzerindeki çoklu rekabet halindeki istekler yerleşmiş standart işletme yolları aracılığıyla hızlı ve verimli bir şekilde ele alınabilir. </a:t>
            </a:r>
          </a:p>
          <a:p>
            <a:endParaRPr lang="tr-TR" sz="2400">
              <a:latin typeface="Times New Roman" pitchFamily="18" charset="0"/>
            </a:endParaRPr>
          </a:p>
          <a:p>
            <a:r>
              <a:rPr lang="tr-TR" sz="2400">
                <a:latin typeface="Times New Roman" pitchFamily="18" charset="0"/>
              </a:rPr>
              <a:t>Klasik bürokratik özellikler: işbölümü, kurallar, yetki hiyerarşisi, tarafsızlık ve yeterliği içerir.</a:t>
            </a:r>
          </a:p>
        </p:txBody>
      </p:sp>
      <p:sp>
        <p:nvSpPr>
          <p:cNvPr id="7065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0780841A-0F71-4B13-A7ED-74C74A143B0F}" type="slidenum">
              <a:rPr lang="tr-TR"/>
              <a:pPr eaLnBrk="1" hangingPunct="1"/>
              <a:t>7</a:t>
            </a:fld>
            <a:endParaRPr lang="tr-TR"/>
          </a:p>
        </p:txBody>
      </p:sp>
      <p:sp>
        <p:nvSpPr>
          <p:cNvPr id="7066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3668175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325</Words>
  <Application>Microsoft Office PowerPoint</Application>
  <PresentationFormat>Ekran Gösterisi (4:3)</PresentationFormat>
  <Paragraphs>42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TÜRK EĞİTİM SİSTEMİ ve OKUL YÖNETİMİ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 ve OKUL YÖNETİMİ</dc:title>
  <dc:creator>Öğretmenlik</dc:creator>
  <cp:lastModifiedBy>Öğretmenlik</cp:lastModifiedBy>
  <cp:revision>1</cp:revision>
  <dcterms:created xsi:type="dcterms:W3CDTF">2017-11-30T07:25:59Z</dcterms:created>
  <dcterms:modified xsi:type="dcterms:W3CDTF">2017-11-30T07:26:49Z</dcterms:modified>
</cp:coreProperties>
</file>