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sldIdLst>
    <p:sldId id="256" r:id="rId2"/>
    <p:sldId id="257" r:id="rId3"/>
    <p:sldId id="258" r:id="rId4"/>
    <p:sldId id="259" r:id="rId5"/>
    <p:sldId id="282" r:id="rId6"/>
    <p:sldId id="283" r:id="rId7"/>
    <p:sldId id="284" r:id="rId8"/>
    <p:sldId id="286" r:id="rId9"/>
    <p:sldId id="288" r:id="rId10"/>
    <p:sldId id="289" r:id="rId11"/>
    <p:sldId id="290" r:id="rId12"/>
    <p:sldId id="291" r:id="rId13"/>
    <p:sldId id="292" r:id="rId14"/>
    <p:sldId id="293" r:id="rId15"/>
    <p:sldId id="294" r:id="rId16"/>
    <p:sldId id="295" r:id="rId17"/>
    <p:sldId id="297" r:id="rId18"/>
    <p:sldId id="298" r:id="rId19"/>
    <p:sldId id="299" r:id="rId20"/>
    <p:sldId id="300" r:id="rId21"/>
    <p:sldId id="280" r:id="rId2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5" d="100"/>
          <a:sy n="75" d="100"/>
        </p:scale>
        <p:origin x="-1224" y="-2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2"/>
      </p:bgRef>
    </p:bg>
    <p:spTree>
      <p:nvGrpSpPr>
        <p:cNvPr id="1" name=""/>
        <p:cNvGrpSpPr/>
        <p:nvPr/>
      </p:nvGrpSpPr>
      <p:grpSpPr>
        <a:xfrm>
          <a:off x="0" y="0"/>
          <a:ext cx="0" cy="0"/>
          <a:chOff x="0" y="0"/>
          <a:chExt cx="0" cy="0"/>
        </a:xfrm>
      </p:grpSpPr>
      <p:sp>
        <p:nvSpPr>
          <p:cNvPr id="7" name="Serbest 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Serbest 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Başlık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17" name="Alt Başlık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Veri Yer Tutucusu 29"/>
          <p:cNvSpPr>
            <a:spLocks noGrp="1"/>
          </p:cNvSpPr>
          <p:nvPr>
            <p:ph type="dt" sz="half" idx="10"/>
          </p:nvPr>
        </p:nvSpPr>
        <p:spPr/>
        <p:txBody>
          <a:bodyPr/>
          <a:lstStyle/>
          <a:p>
            <a:fld id="{A23720DD-5B6D-40BF-8493-A6B52D484E6B}" type="datetimeFigureOut">
              <a:rPr lang="tr-TR" smtClean="0"/>
              <a:t>17.09.2020</a:t>
            </a:fld>
            <a:endParaRPr lang="tr-TR"/>
          </a:p>
        </p:txBody>
      </p:sp>
      <p:sp>
        <p:nvSpPr>
          <p:cNvPr id="19" name="Altbilgi Yer Tutucusu 18"/>
          <p:cNvSpPr>
            <a:spLocks noGrp="1"/>
          </p:cNvSpPr>
          <p:nvPr>
            <p:ph type="ftr" sz="quarter" idx="11"/>
          </p:nvPr>
        </p:nvSpPr>
        <p:spPr/>
        <p:txBody>
          <a:bodyPr/>
          <a:lstStyle/>
          <a:p>
            <a:endParaRPr lang="tr-TR"/>
          </a:p>
        </p:txBody>
      </p:sp>
      <p:sp>
        <p:nvSpPr>
          <p:cNvPr id="27" name="Slayt Numarası Yer Tutucusu 26"/>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lgn="l">
              <a:defRPr/>
            </a:lvl1pPr>
          </a:lstStyle>
          <a:p>
            <a:r>
              <a:rPr kumimoji="0" lang="tr-TR" smtClean="0"/>
              <a:t>Asıl başlık stili için tıklatın</a:t>
            </a:r>
            <a:endParaRPr kumimoji="0" lang="en-US"/>
          </a:p>
        </p:txBody>
      </p:sp>
      <p:sp>
        <p:nvSpPr>
          <p:cNvPr id="3" name="İçerik Yer Tutucusu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p>
            <a:fld id="{A23720DD-5B6D-40BF-8493-A6B52D484E6B}"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2">
        <a:schemeClr val="bg2"/>
      </p:bgRef>
    </p:bg>
    <p:spTree>
      <p:nvGrpSpPr>
        <p:cNvPr id="1" name=""/>
        <p:cNvGrpSpPr/>
        <p:nvPr/>
      </p:nvGrpSpPr>
      <p:grpSpPr>
        <a:xfrm>
          <a:off x="0" y="0"/>
          <a:ext cx="0" cy="0"/>
          <a:chOff x="0" y="0"/>
          <a:chExt cx="0" cy="0"/>
        </a:xfrm>
      </p:grpSpPr>
      <p:sp>
        <p:nvSpPr>
          <p:cNvPr id="7" name="Serbest 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Serbest 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Başlık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p:txBody>
          <a:bodyPr/>
          <a:lstStyle/>
          <a:p>
            <a:fld id="{A23720DD-5B6D-40BF-8493-A6B52D484E6B}" type="datetimeFigureOut">
              <a:rPr lang="tr-TR" smtClean="0"/>
              <a:t>17.09.2020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7467600" cy="1143000"/>
          </a:xfrm>
        </p:spPr>
        <p:txBody>
          <a:bodyPr/>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17.09.2020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8229600" cy="1143000"/>
          </a:xfrm>
        </p:spPr>
        <p:txBody>
          <a:bodyPr anchor="ctr"/>
          <a:lstStyle>
            <a:lvl1pPr>
              <a:defRPr/>
            </a:lvl1pPr>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17.09.2020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320"/>
            <a:ext cx="7470648" cy="1143000"/>
          </a:xfrm>
        </p:spPr>
        <p:txBody>
          <a:bodyPr anchor="ctr"/>
          <a:lstStyle>
            <a:lvl1pPr algn="l">
              <a:defRPr sz="4600"/>
            </a:lvl1pPr>
          </a:lstStyle>
          <a:p>
            <a:r>
              <a:rPr kumimoji="0" lang="tr-TR" smtClean="0"/>
              <a:t>Asıl başlık stili için tıklatın</a:t>
            </a:r>
            <a:endParaRPr kumimoji="0" lang="en-US"/>
          </a:p>
        </p:txBody>
      </p:sp>
      <p:sp>
        <p:nvSpPr>
          <p:cNvPr id="7" name="Veri Yer Tutucusu 6"/>
          <p:cNvSpPr>
            <a:spLocks noGrp="1"/>
          </p:cNvSpPr>
          <p:nvPr>
            <p:ph type="dt" sz="half" idx="10"/>
          </p:nvPr>
        </p:nvSpPr>
        <p:spPr/>
        <p:txBody>
          <a:bodyPr/>
          <a:lstStyle/>
          <a:p>
            <a:fld id="{A23720DD-5B6D-40BF-8493-A6B52D484E6B}" type="datetimeFigureOut">
              <a:rPr lang="tr-TR" smtClean="0"/>
              <a:t>17.09.2020</a:t>
            </a:fld>
            <a:endParaRPr lang="tr-TR"/>
          </a:p>
        </p:txBody>
      </p:sp>
      <p:sp>
        <p:nvSpPr>
          <p:cNvPr id="8" name="Slayt Numarası Yer Tutucusu 7"/>
          <p:cNvSpPr>
            <a:spLocks noGrp="1"/>
          </p:cNvSpPr>
          <p:nvPr>
            <p:ph type="sldNum" sz="quarter" idx="11"/>
          </p:nvPr>
        </p:nvSpPr>
        <p:spPr/>
        <p:txBody>
          <a:bodyPr/>
          <a:lstStyle/>
          <a:p>
            <a:fld id="{F302176B-0E47-46AC-8F43-DAB4B8A37D06}" type="slidenum">
              <a:rPr lang="tr-TR" smtClean="0"/>
              <a:t>‹#›</a:t>
            </a:fld>
            <a:endParaRPr lang="tr-TR"/>
          </a:p>
        </p:txBody>
      </p:sp>
      <p:sp>
        <p:nvSpPr>
          <p:cNvPr id="9" name="Altbilgi Yer Tutucusu 8"/>
          <p:cNvSpPr>
            <a:spLocks noGrp="1"/>
          </p:cNvSpPr>
          <p:nvPr>
            <p:ph type="ftr" sz="quarter" idx="12"/>
          </p:nvPr>
        </p:nvSpPr>
        <p:spPr/>
        <p:txBody>
          <a:bodyPr/>
          <a:lstStyle/>
          <a:p>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23720DD-5B6D-40BF-8493-A6B52D484E6B}" type="datetimeFigureOut">
              <a:rPr lang="tr-TR" smtClean="0"/>
              <a:t>17.09.2020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p>
            <a:fld id="{A23720DD-5B6D-40BF-8493-A6B52D484E6B}" type="datetimeFigureOut">
              <a:rPr lang="tr-TR" smtClean="0"/>
              <a:t>17.09.2020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a:xfrm>
            <a:off x="8156448" y="6422064"/>
            <a:ext cx="762000" cy="365125"/>
          </a:xfrm>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tr-TR" smtClean="0"/>
              <a:t>Asıl başlık stili için tıklatın</a:t>
            </a:r>
            <a:endParaRPr kumimoji="0" lang="en-US"/>
          </a:p>
        </p:txBody>
      </p:sp>
      <p:sp>
        <p:nvSpPr>
          <p:cNvPr id="3" name="Resim Yer Tutucusu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tr-TR" smtClean="0"/>
              <a:t>Resim eklemek için simgeyi tıklatın</a:t>
            </a:r>
            <a:endParaRPr kumimoji="0" lang="en-US" dirty="0"/>
          </a:p>
        </p:txBody>
      </p:sp>
      <p:sp>
        <p:nvSpPr>
          <p:cNvPr id="4" name="Metin Yer Tutucusu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smtClean="0"/>
              <a:t>Asıl metin stillerini düzenlemek için tıklatın</a:t>
            </a:r>
          </a:p>
        </p:txBody>
      </p:sp>
      <p:sp>
        <p:nvSpPr>
          <p:cNvPr id="5" name="Veri Yer Tutucusu 4"/>
          <p:cNvSpPr>
            <a:spLocks noGrp="1"/>
          </p:cNvSpPr>
          <p:nvPr>
            <p:ph type="dt" sz="half" idx="10"/>
          </p:nvPr>
        </p:nvSpPr>
        <p:spPr>
          <a:xfrm>
            <a:off x="457200" y="6422064"/>
            <a:ext cx="2133600" cy="365125"/>
          </a:xfrm>
        </p:spPr>
        <p:txBody>
          <a:bodyPr/>
          <a:lstStyle/>
          <a:p>
            <a:fld id="{A23720DD-5B6D-40BF-8493-A6B52D484E6B}" type="datetimeFigureOut">
              <a:rPr lang="tr-TR" smtClean="0"/>
              <a:t>17.09.2020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Serbest 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Serbest 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Başlık Yer Tutucusu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tr-TR" smtClean="0"/>
              <a:t>Asıl başlık stili için tıklatın</a:t>
            </a:r>
            <a:endParaRPr kumimoji="0" lang="en-US"/>
          </a:p>
        </p:txBody>
      </p:sp>
      <p:sp>
        <p:nvSpPr>
          <p:cNvPr id="30" name="Metin Yer Tutucusu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Veri Yer Tutucusu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A23720DD-5B6D-40BF-8493-A6B52D484E6B}" type="datetimeFigureOut">
              <a:rPr lang="tr-TR" smtClean="0"/>
              <a:t>17.09.2020</a:t>
            </a:fld>
            <a:endParaRPr lang="tr-TR"/>
          </a:p>
        </p:txBody>
      </p:sp>
      <p:sp>
        <p:nvSpPr>
          <p:cNvPr id="22" name="Altbilgi Yer Tutucusu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tr-TR"/>
          </a:p>
        </p:txBody>
      </p:sp>
      <p:sp>
        <p:nvSpPr>
          <p:cNvPr id="18" name="Slayt Numarası Yer Tutucusu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F302176B-0E47-46AC-8F43-DAB4B8A37D06}" type="slidenum">
              <a:rPr lang="tr-TR" smtClean="0"/>
              <a:t>‹#›</a:t>
            </a:fld>
            <a:endParaRPr lang="tr-TR"/>
          </a:p>
        </p:txBody>
      </p:sp>
    </p:spTree>
  </p:cSld>
  <p:clrMap bg1="dk1" tx1="lt1" bg2="dk2" tx2="lt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byclb.com/girisimcilik/Girisimciler_icin_is_plani_rehberi.pdf" TargetMode="External"/><Relationship Id="rId2" Type="http://schemas.openxmlformats.org/officeDocument/2006/relationships/hyperlink" Target="http://www.fortune.com.tr/isplani.as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043608" y="620688"/>
            <a:ext cx="7704856" cy="4896544"/>
          </a:xfrm>
        </p:spPr>
        <p:txBody>
          <a:bodyPr>
            <a:normAutofit/>
          </a:bodyPr>
          <a:lstStyle/>
          <a:p>
            <a:r>
              <a:rPr lang="tr-TR" sz="7200" b="0" dirty="0"/>
              <a:t>İş planı rehberi ile iş kurma süreci çalışmaları</a:t>
            </a:r>
            <a:endParaRPr lang="tr-TR" sz="7200" b="0" dirty="0"/>
          </a:p>
        </p:txBody>
      </p:sp>
    </p:spTree>
    <p:extLst>
      <p:ext uri="{BB962C8B-B14F-4D97-AF65-F5344CB8AC3E}">
        <p14:creationId xmlns:p14="http://schemas.microsoft.com/office/powerpoint/2010/main" val="1139108048"/>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pPr algn="just"/>
            <a:r>
              <a:rPr lang="tr-TR" dirty="0" smtClean="0"/>
              <a:t>İş </a:t>
            </a:r>
            <a:r>
              <a:rPr lang="tr-TR" dirty="0"/>
              <a:t>kurma sürecinin başında hazırlanan genel program, süreç içinde sürekli revizyon gereksinimi gösterecek ve her aşamada girişimcinin temel aktiviteleri ve yaklaşık süreleri görmesini sağlayacak, ayrıca planlı çalışmanın ilk alışkanlığını verecektir. Çalışma sürecinde ilerleyen girişimci, gerçekleşen aktiviteler ve giderek daha çok kontrol altına aldığı çalışma kapsamı ile detaylı ve doğru bir programa ulaşacaktır.</a:t>
            </a:r>
          </a:p>
        </p:txBody>
      </p:sp>
    </p:spTree>
    <p:extLst>
      <p:ext uri="{BB962C8B-B14F-4D97-AF65-F5344CB8AC3E}">
        <p14:creationId xmlns:p14="http://schemas.microsoft.com/office/powerpoint/2010/main" val="2763424852"/>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pPr algn="just"/>
            <a:r>
              <a:rPr lang="tr-TR" dirty="0"/>
              <a:t>Girişimci, iş kurma süreci genel programını hazırlarken iş kurma sürecinin temel yedi adımını kısaca ele almalı ve yaklaşık sürelerini tahmin etmeli ve bir sonraki sayfada girişimci adaylarına örnek olması amacıyla verilen "İş Programı" formuna kaydetmelidir. İş programı formu doldurulurken formun aktiviteler kısmına temel adımlar kaydedilmeli, süreler bölümüne ise aktivite için belirlenen tahmini süre işlenmelidir. </a:t>
            </a:r>
          </a:p>
        </p:txBody>
      </p:sp>
    </p:spTree>
    <p:extLst>
      <p:ext uri="{BB962C8B-B14F-4D97-AF65-F5344CB8AC3E}">
        <p14:creationId xmlns:p14="http://schemas.microsoft.com/office/powerpoint/2010/main" val="2263296407"/>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7931224" cy="4525963"/>
          </a:xfrm>
        </p:spPr>
        <p:txBody>
          <a:bodyPr/>
          <a:lstStyle/>
          <a:p>
            <a:pPr algn="just"/>
            <a:r>
              <a:rPr lang="tr-TR" dirty="0"/>
              <a:t>Girişimci, "Girişimciler İçin İş Planı Rehberi" </a:t>
            </a:r>
            <a:r>
              <a:rPr lang="tr-TR" dirty="0" err="1"/>
              <a:t>nin</a:t>
            </a:r>
            <a:r>
              <a:rPr lang="tr-TR" dirty="0"/>
              <a:t> yönlendirmesinde çalışmalarını derinleştirdikçe, aktivite programını daha fazla aktivite ile yenilemelidir. İş kurma süreci aktivitelerinin sürekli daha detaylı programlarla yönlendirilmesi sonucunda girişimci öncelikle planlı çalışma konusunda deneyim kazanacaktır. </a:t>
            </a:r>
          </a:p>
        </p:txBody>
      </p:sp>
    </p:spTree>
    <p:extLst>
      <p:ext uri="{BB962C8B-B14F-4D97-AF65-F5344CB8AC3E}">
        <p14:creationId xmlns:p14="http://schemas.microsoft.com/office/powerpoint/2010/main" val="3323073066"/>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a:t>Bunun yanında iş planı hazırlama aşamasına geldiğinde işin kurulması için yapılması gerekenlerin ne zaman yapılacağının planlamasını kolaylıkla yapabilecek, böylece hem yapılması gereken çalışmaları eksiksiz yerine getirecek hem de işin kurulması sürecinde zaman faktörünü gereken önemde ele almış olacaktır.</a:t>
            </a:r>
          </a:p>
        </p:txBody>
      </p:sp>
    </p:spTree>
    <p:extLst>
      <p:ext uri="{BB962C8B-B14F-4D97-AF65-F5344CB8AC3E}">
        <p14:creationId xmlns:p14="http://schemas.microsoft.com/office/powerpoint/2010/main" val="475137034"/>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435280" cy="4525963"/>
          </a:xfrm>
        </p:spPr>
        <p:txBody>
          <a:bodyPr>
            <a:normAutofit fontScale="85000" lnSpcReduction="20000"/>
          </a:bodyPr>
          <a:lstStyle/>
          <a:p>
            <a:pPr algn="just"/>
            <a:r>
              <a:rPr lang="tr-TR" dirty="0"/>
              <a:t>İş kurma sürecinde zaman faktörü çeşitli iş fikirlerinde özellikle önem kazanmaktadır. Örneğin, yıl içinde belirli dönemlerde çalışma gerektiren tarım-hayvancılık </a:t>
            </a:r>
            <a:r>
              <a:rPr lang="tr-TR" dirty="0" err="1"/>
              <a:t>v.b</a:t>
            </a:r>
            <a:r>
              <a:rPr lang="tr-TR" dirty="0"/>
              <a:t>. iş alanlarında girişimci işini kurmak için doğal zaman kısıtları ile karşı karşıyadır. Sera kurmak isteyen girişimci bütün iş kurma hazırlıklarını fide ekimlerinin yapılması gereken döneme yetiştirmek üzere yapmalıdır. Zamanlamada yapılacak bir hata bir sezonun boş geçirilmesine neden olabilir. Girişimci iş fikrinin özelliklerinden kaynaklanan bu tür sınırlamalar yanında kendi zamanını ve parasını ayırdığı bu süreçte hangi iş fikrinde olursa olsun baştan planlı olmak zorundadır.</a:t>
            </a:r>
          </a:p>
        </p:txBody>
      </p:sp>
    </p:spTree>
    <p:extLst>
      <p:ext uri="{BB962C8B-B14F-4D97-AF65-F5344CB8AC3E}">
        <p14:creationId xmlns:p14="http://schemas.microsoft.com/office/powerpoint/2010/main" val="646804959"/>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t>İş Fikrinin Ön Değerlendirmesi</a:t>
            </a:r>
            <a:endParaRPr lang="tr-TR" dirty="0"/>
          </a:p>
        </p:txBody>
      </p:sp>
      <p:sp>
        <p:nvSpPr>
          <p:cNvPr id="3" name="İçerik Yer Tutucusu 2"/>
          <p:cNvSpPr>
            <a:spLocks noGrp="1"/>
          </p:cNvSpPr>
          <p:nvPr>
            <p:ph idx="1"/>
          </p:nvPr>
        </p:nvSpPr>
        <p:spPr/>
        <p:txBody>
          <a:bodyPr>
            <a:normAutofit fontScale="92500"/>
          </a:bodyPr>
          <a:lstStyle/>
          <a:p>
            <a:pPr algn="just"/>
            <a:r>
              <a:rPr lang="tr-TR" dirty="0"/>
              <a:t>Girişimci başarı potansiyeline sahip olduğunu düşündüğü bir iş fikrini, uygulamaya geçmeden hatta detaylı olarak araştırmaya başlamadan önce genel olarak söz konusu iş fikrinin uygulanmasına engel temel bir faktörün olup olmadığını bilmek zorundadır. Bu amaçla aşağıda listesi verilen soruların cevapları aranmalıdır. Bu sorulardan bazıları çeşitli iş fikirlerinin özelliklerine göre ayrıca önem kazanabilir.</a:t>
            </a:r>
          </a:p>
        </p:txBody>
      </p:sp>
    </p:spTree>
    <p:extLst>
      <p:ext uri="{BB962C8B-B14F-4D97-AF65-F5344CB8AC3E}">
        <p14:creationId xmlns:p14="http://schemas.microsoft.com/office/powerpoint/2010/main" val="1859125713"/>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075240" cy="3917031"/>
          </a:xfrm>
        </p:spPr>
        <p:txBody>
          <a:bodyPr>
            <a:normAutofit/>
          </a:bodyPr>
          <a:lstStyle/>
          <a:p>
            <a:r>
              <a:rPr lang="tr-TR" dirty="0" smtClean="0">
                <a:latin typeface="Verdana"/>
              </a:rPr>
              <a:t>İş </a:t>
            </a:r>
            <a:r>
              <a:rPr lang="tr-TR" dirty="0">
                <a:latin typeface="Verdana"/>
              </a:rPr>
              <a:t>fikrinin uygulanmasında yerine getirilmesi mümkün olmayan yasal gereklilik, izin veya ruhsat var mı</a:t>
            </a:r>
            <a:r>
              <a:rPr lang="tr-TR" dirty="0" smtClean="0">
                <a:latin typeface="Verdana"/>
              </a:rPr>
              <a:t>?</a:t>
            </a:r>
          </a:p>
          <a:p>
            <a:pPr lvl="0">
              <a:buClr>
                <a:srgbClr val="6EA0B0"/>
              </a:buClr>
            </a:pPr>
            <a:r>
              <a:rPr lang="tr-TR" dirty="0">
                <a:solidFill>
                  <a:prstClr val="white"/>
                </a:solidFill>
              </a:rPr>
              <a:t>İş fikrinin uygulanması için zorunlu olan ve girişimcinin temin edemeyeceği bilgi, beceri, ustalık ve işgücü girdileri var mı?</a:t>
            </a:r>
          </a:p>
          <a:p>
            <a:endParaRPr lang="tr-TR" dirty="0"/>
          </a:p>
        </p:txBody>
      </p:sp>
    </p:spTree>
    <p:extLst>
      <p:ext uri="{BB962C8B-B14F-4D97-AF65-F5344CB8AC3E}">
        <p14:creationId xmlns:p14="http://schemas.microsoft.com/office/powerpoint/2010/main" val="3709016886"/>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İş fikrinin genel çalışma şekli veya çabaları, girişimcinin yerine getirememe ihtimali var mı?</a:t>
            </a:r>
          </a:p>
          <a:p>
            <a:endParaRPr lang="tr-TR" dirty="0"/>
          </a:p>
          <a:p>
            <a:r>
              <a:rPr lang="tr-TR" dirty="0"/>
              <a:t>İş için gerekli finansman büyüklüğü, karşılanması olanaksız boyutta mı?</a:t>
            </a:r>
          </a:p>
        </p:txBody>
      </p:sp>
    </p:spTree>
    <p:extLst>
      <p:ext uri="{BB962C8B-B14F-4D97-AF65-F5344CB8AC3E}">
        <p14:creationId xmlns:p14="http://schemas.microsoft.com/office/powerpoint/2010/main" val="133284654"/>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Ürünlerin üretiminde gerekli olan teknik ve idari süreçlerin yerine getirilmesi girişimci için olanaksız mı?</a:t>
            </a:r>
          </a:p>
          <a:p>
            <a:endParaRPr lang="tr-TR" dirty="0"/>
          </a:p>
          <a:p>
            <a:r>
              <a:rPr lang="tr-TR" dirty="0"/>
              <a:t>İş fikrinin temel başarı kriteri nedir?</a:t>
            </a:r>
          </a:p>
          <a:p>
            <a:endParaRPr lang="tr-TR" dirty="0"/>
          </a:p>
          <a:p>
            <a:r>
              <a:rPr lang="tr-TR" dirty="0"/>
              <a:t>Girişimcinin kuracağı işin başarı şansıyla ilgili değerlendirmesi nedir?</a:t>
            </a:r>
          </a:p>
        </p:txBody>
      </p:sp>
    </p:spTree>
    <p:extLst>
      <p:ext uri="{BB962C8B-B14F-4D97-AF65-F5344CB8AC3E}">
        <p14:creationId xmlns:p14="http://schemas.microsoft.com/office/powerpoint/2010/main" val="4283212186"/>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260648"/>
            <a:ext cx="8291264" cy="1143000"/>
          </a:xfrm>
        </p:spPr>
        <p:txBody>
          <a:bodyPr>
            <a:normAutofit fontScale="90000"/>
          </a:bodyPr>
          <a:lstStyle/>
          <a:p>
            <a:r>
              <a:rPr lang="tr-TR" dirty="0" smtClean="0"/>
              <a:t>İş Fikrinin Yapılabilirliğinin Araştırılması ve İş Planı Hazırlıkları</a:t>
            </a:r>
            <a:endParaRPr lang="tr-TR" dirty="0"/>
          </a:p>
        </p:txBody>
      </p:sp>
      <p:sp>
        <p:nvSpPr>
          <p:cNvPr id="3" name="İçerik Yer Tutucusu 2"/>
          <p:cNvSpPr>
            <a:spLocks noGrp="1"/>
          </p:cNvSpPr>
          <p:nvPr>
            <p:ph idx="1"/>
          </p:nvPr>
        </p:nvSpPr>
        <p:spPr>
          <a:xfrm>
            <a:off x="457200" y="2996952"/>
            <a:ext cx="7467600" cy="3129211"/>
          </a:xfrm>
        </p:spPr>
        <p:txBody>
          <a:bodyPr>
            <a:normAutofit/>
          </a:bodyPr>
          <a:lstStyle/>
          <a:p>
            <a:r>
              <a:rPr lang="tr-TR" dirty="0"/>
              <a:t>İş kurma sürecinde yeterli motivasyona sahip girişimciler belirledikleri iş fikirlerini ön değerlendirmeden geçirdikten sonra uygulama detaylarını araştıracakları kesin iş fikirlerine ulaşırlar. </a:t>
            </a:r>
            <a:endParaRPr lang="tr-TR" dirty="0" smtClean="0"/>
          </a:p>
        </p:txBody>
      </p:sp>
    </p:spTree>
    <p:extLst>
      <p:ext uri="{BB962C8B-B14F-4D97-AF65-F5344CB8AC3E}">
        <p14:creationId xmlns:p14="http://schemas.microsoft.com/office/powerpoint/2010/main" val="2020389534"/>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043608" y="1628800"/>
            <a:ext cx="7272808" cy="2664296"/>
          </a:xfrm>
        </p:spPr>
        <p:txBody>
          <a:bodyPr>
            <a:normAutofit/>
          </a:bodyPr>
          <a:lstStyle/>
          <a:p>
            <a:r>
              <a:rPr lang="tr-TR" dirty="0" smtClean="0"/>
              <a:t>İş kurma süreci çalışma planı hazırlamak</a:t>
            </a:r>
            <a:endParaRPr lang="tr-TR" dirty="0"/>
          </a:p>
        </p:txBody>
      </p:sp>
    </p:spTree>
    <p:extLst>
      <p:ext uri="{BB962C8B-B14F-4D97-AF65-F5344CB8AC3E}">
        <p14:creationId xmlns:p14="http://schemas.microsoft.com/office/powerpoint/2010/main" val="874397180"/>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lvl="0" algn="just">
              <a:buClr>
                <a:srgbClr val="6EA0B0"/>
              </a:buClr>
            </a:pPr>
            <a:r>
              <a:rPr lang="tr-TR" sz="2800" dirty="0">
                <a:solidFill>
                  <a:prstClr val="white"/>
                </a:solidFill>
              </a:rPr>
              <a:t>Bu noktadan sonra girişimciyi kendi işini kurma konusundaki kararlılığını test edecek zorlu bir aşama beklemektedir. Bu aşama iş fikrinin yapılabilirliğini araştırmak ve bu araştırmanın her adımına paralel olarak iş planını hazırlamaktır</a:t>
            </a:r>
          </a:p>
          <a:p>
            <a:pPr algn="just"/>
            <a:endParaRPr lang="tr-TR" dirty="0"/>
          </a:p>
        </p:txBody>
      </p:sp>
    </p:spTree>
    <p:extLst>
      <p:ext uri="{BB962C8B-B14F-4D97-AF65-F5344CB8AC3E}">
        <p14:creationId xmlns:p14="http://schemas.microsoft.com/office/powerpoint/2010/main" val="1683442167"/>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a:xfrm>
            <a:off x="457200" y="1600201"/>
            <a:ext cx="8507288" cy="3628999"/>
          </a:xfrm>
        </p:spPr>
        <p:txBody>
          <a:bodyPr/>
          <a:lstStyle/>
          <a:p>
            <a:r>
              <a:rPr lang="tr-TR" dirty="0" smtClean="0"/>
              <a:t>KOSGEB, Genç girişimci geliştirme projesi, Girişimciler için iş planı rehberi, Ankara, 2003.</a:t>
            </a:r>
          </a:p>
          <a:p>
            <a:r>
              <a:rPr lang="tr-TR" dirty="0">
                <a:hlinkClick r:id="rId2"/>
              </a:rPr>
              <a:t>http://</a:t>
            </a:r>
            <a:r>
              <a:rPr lang="tr-TR" dirty="0" smtClean="0">
                <a:hlinkClick r:id="rId2"/>
              </a:rPr>
              <a:t>www.fortune.com.tr/isplani.asp</a:t>
            </a:r>
            <a:endParaRPr lang="tr-TR" dirty="0" smtClean="0"/>
          </a:p>
          <a:p>
            <a:r>
              <a:rPr lang="tr-TR" dirty="0">
                <a:hlinkClick r:id="rId3"/>
              </a:rPr>
              <a:t>https://</a:t>
            </a:r>
            <a:r>
              <a:rPr lang="tr-TR" dirty="0" smtClean="0">
                <a:hlinkClick r:id="rId3"/>
              </a:rPr>
              <a:t>www.byclb.com/girisimcilik/Girisimciler_icin_is_plani_rehberi.pdf</a:t>
            </a:r>
            <a:endParaRPr lang="tr-TR" dirty="0" smtClean="0"/>
          </a:p>
          <a:p>
            <a:endParaRPr lang="tr-TR" dirty="0"/>
          </a:p>
        </p:txBody>
      </p:sp>
    </p:spTree>
    <p:extLst>
      <p:ext uri="{BB962C8B-B14F-4D97-AF65-F5344CB8AC3E}">
        <p14:creationId xmlns:p14="http://schemas.microsoft.com/office/powerpoint/2010/main" val="3056151788"/>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39552" y="1340768"/>
            <a:ext cx="8064896" cy="3312368"/>
          </a:xfrm>
        </p:spPr>
        <p:txBody>
          <a:bodyPr>
            <a:normAutofit fontScale="77500" lnSpcReduction="20000"/>
          </a:bodyPr>
          <a:lstStyle/>
          <a:p>
            <a:pPr algn="just"/>
            <a:r>
              <a:rPr lang="tr-TR" dirty="0"/>
              <a:t>Kendi işini kurma hedefiyle yola çıkan girişimcilerin </a:t>
            </a:r>
            <a:r>
              <a:rPr lang="tr-TR" dirty="0" smtClean="0"/>
              <a:t>başarılı olmalarının </a:t>
            </a:r>
            <a:r>
              <a:rPr lang="tr-TR" dirty="0"/>
              <a:t>temel şartlarından biri, iş kurma </a:t>
            </a:r>
            <a:r>
              <a:rPr lang="tr-TR" dirty="0" smtClean="0"/>
              <a:t>sürecinin planlanmasıdır</a:t>
            </a:r>
            <a:r>
              <a:rPr lang="tr-TR" dirty="0"/>
              <a:t>. Bir girişimci en baştan bir çalışma </a:t>
            </a:r>
            <a:r>
              <a:rPr lang="tr-TR" dirty="0" smtClean="0"/>
              <a:t>programı hazırlar </a:t>
            </a:r>
            <a:r>
              <a:rPr lang="tr-TR" dirty="0"/>
              <a:t>ise, ne zaman, hangi soruların </a:t>
            </a:r>
            <a:r>
              <a:rPr lang="tr-TR" dirty="0" smtClean="0"/>
              <a:t>cevaplarını araştıracağını</a:t>
            </a:r>
            <a:r>
              <a:rPr lang="tr-TR" dirty="0"/>
              <a:t>, hangi kurumlara başvuracağını, hangi </a:t>
            </a:r>
            <a:r>
              <a:rPr lang="tr-TR" dirty="0" smtClean="0"/>
              <a:t>çalışma için </a:t>
            </a:r>
            <a:r>
              <a:rPr lang="tr-TR" dirty="0"/>
              <a:t>kimlerden yardım isteyeceğini, tüm bu faaliyetler </a:t>
            </a:r>
            <a:r>
              <a:rPr lang="tr-TR" dirty="0" smtClean="0"/>
              <a:t>için yaklaşık </a:t>
            </a:r>
            <a:r>
              <a:rPr lang="tr-TR" dirty="0"/>
              <a:t>ne kadar zamana gereksinimi olduğunu bilir. </a:t>
            </a:r>
            <a:r>
              <a:rPr lang="tr-TR" dirty="0" smtClean="0"/>
              <a:t>Ancak bu </a:t>
            </a:r>
            <a:r>
              <a:rPr lang="tr-TR" dirty="0"/>
              <a:t>şekilde iş kurma hazırlıkları gereken detayda ve </a:t>
            </a:r>
            <a:r>
              <a:rPr lang="tr-TR" dirty="0" smtClean="0"/>
              <a:t>gereken zamanda </a:t>
            </a:r>
            <a:r>
              <a:rPr lang="tr-TR" dirty="0"/>
              <a:t>tamamlanabilir.</a:t>
            </a:r>
          </a:p>
          <a:p>
            <a:pPr algn="just"/>
            <a:endParaRPr lang="tr-TR" dirty="0"/>
          </a:p>
        </p:txBody>
      </p:sp>
    </p:spTree>
    <p:extLst>
      <p:ext uri="{BB962C8B-B14F-4D97-AF65-F5344CB8AC3E}">
        <p14:creationId xmlns:p14="http://schemas.microsoft.com/office/powerpoint/2010/main" val="2699391239"/>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11560" y="1124744"/>
            <a:ext cx="8280920" cy="4608512"/>
          </a:xfrm>
        </p:spPr>
        <p:txBody>
          <a:bodyPr>
            <a:normAutofit fontScale="92500" lnSpcReduction="20000"/>
          </a:bodyPr>
          <a:lstStyle/>
          <a:p>
            <a:pPr marL="36576" indent="0">
              <a:buNone/>
            </a:pPr>
            <a:endParaRPr lang="tr-TR" dirty="0"/>
          </a:p>
          <a:p>
            <a:pPr algn="just"/>
            <a:r>
              <a:rPr lang="tr-TR" dirty="0"/>
              <a:t>İş kurma süreci çalışma programı girişimcilerin hemen ilk aşamada sürecin genel kapsamını hazırlayacakları bir programdır. Çalışma programının amacı, iş kurma sürecinde yer alan ana aktiviteler için (iş fikirlerinin ön değerlendirmesi, kesin iş fikrinin belirlenmesi, yapılabilirlik araştırması, iş planı dosyasının tamamlanması, işin resmi kuruluşunun yapılması, işin teknik ve idari sisteminin kurulması) girişimcinin yaklaşık zamanlamaları belirlemesini sağlamaktır. </a:t>
            </a:r>
            <a:endParaRPr lang="tr-TR" dirty="0"/>
          </a:p>
        </p:txBody>
      </p:sp>
    </p:spTree>
    <p:extLst>
      <p:ext uri="{BB962C8B-B14F-4D97-AF65-F5344CB8AC3E}">
        <p14:creationId xmlns:p14="http://schemas.microsoft.com/office/powerpoint/2010/main" val="3411568588"/>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algn="just"/>
            <a:r>
              <a:rPr lang="tr-TR" dirty="0" smtClean="0"/>
              <a:t>Kendi işini kurmak dışında hayatını kazanma seçeneklerinin sınırlı olması,</a:t>
            </a:r>
          </a:p>
          <a:p>
            <a:pPr algn="just"/>
            <a:r>
              <a:rPr lang="tr-TR" dirty="0" smtClean="0"/>
              <a:t>Emekli vb. gruplarda olduğu gibi iş kurarak daha çok manevi tatmin sağlama çabası,</a:t>
            </a:r>
          </a:p>
          <a:p>
            <a:pPr algn="just"/>
            <a:r>
              <a:rPr lang="tr-TR" dirty="0" smtClean="0"/>
              <a:t>Bağımsız yada esnek bir iş ortamına sahip olmak,</a:t>
            </a:r>
          </a:p>
          <a:p>
            <a:pPr algn="just"/>
            <a:r>
              <a:rPr lang="tr-TR" dirty="0" smtClean="0"/>
              <a:t>İş fırsatlarını değerlendirme isteği.</a:t>
            </a:r>
            <a:endParaRPr lang="tr-TR" dirty="0"/>
          </a:p>
        </p:txBody>
      </p:sp>
    </p:spTree>
    <p:extLst>
      <p:ext uri="{BB962C8B-B14F-4D97-AF65-F5344CB8AC3E}">
        <p14:creationId xmlns:p14="http://schemas.microsoft.com/office/powerpoint/2010/main" val="1407703249"/>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Başarılı bir iş fikri belirlemek</a:t>
            </a:r>
            <a:endParaRPr lang="tr-TR" dirty="0"/>
          </a:p>
        </p:txBody>
      </p:sp>
      <p:sp>
        <p:nvSpPr>
          <p:cNvPr id="3" name="İçerik Yer Tutucusu 2"/>
          <p:cNvSpPr>
            <a:spLocks noGrp="1"/>
          </p:cNvSpPr>
          <p:nvPr>
            <p:ph idx="1"/>
          </p:nvPr>
        </p:nvSpPr>
        <p:spPr>
          <a:xfrm>
            <a:off x="467544" y="2636912"/>
            <a:ext cx="8208912" cy="2088232"/>
          </a:xfrm>
        </p:spPr>
        <p:txBody>
          <a:bodyPr/>
          <a:lstStyle/>
          <a:p>
            <a:pPr algn="just"/>
            <a:r>
              <a:rPr lang="tr-TR" dirty="0" smtClean="0"/>
              <a:t>Kendi işini kurma motivasyonuna sahip girişimci için başarının ilk koşulu başarı potansiyeli yüksek bir iş fikrine sahip olmaktır.</a:t>
            </a:r>
            <a:endParaRPr lang="tr-TR" dirty="0"/>
          </a:p>
        </p:txBody>
      </p:sp>
    </p:spTree>
    <p:extLst>
      <p:ext uri="{BB962C8B-B14F-4D97-AF65-F5344CB8AC3E}">
        <p14:creationId xmlns:p14="http://schemas.microsoft.com/office/powerpoint/2010/main" val="1620269103"/>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Çalışma Programı Hazırlamak</a:t>
            </a:r>
            <a:endParaRPr lang="tr-TR" dirty="0"/>
          </a:p>
        </p:txBody>
      </p:sp>
      <p:sp>
        <p:nvSpPr>
          <p:cNvPr id="3" name="İçerik Yer Tutucusu 2"/>
          <p:cNvSpPr>
            <a:spLocks noGrp="1"/>
          </p:cNvSpPr>
          <p:nvPr>
            <p:ph idx="1"/>
          </p:nvPr>
        </p:nvSpPr>
        <p:spPr/>
        <p:txBody>
          <a:bodyPr/>
          <a:lstStyle/>
          <a:p>
            <a:pPr algn="just"/>
            <a:r>
              <a:rPr lang="tr-TR" dirty="0" smtClean="0"/>
              <a:t>Kurulacak işi hayata geçirmek için plan hazırlanmalı, yapılacaklar not edilmeli ve plan dahilinde hareket ederek iş kurma çalışmaları yapılmalıdır. </a:t>
            </a:r>
            <a:endParaRPr lang="tr-TR" dirty="0"/>
          </a:p>
        </p:txBody>
      </p:sp>
    </p:spTree>
    <p:extLst>
      <p:ext uri="{BB962C8B-B14F-4D97-AF65-F5344CB8AC3E}">
        <p14:creationId xmlns:p14="http://schemas.microsoft.com/office/powerpoint/2010/main" val="344505352"/>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0200"/>
            <a:ext cx="8075240" cy="4525963"/>
          </a:xfrm>
        </p:spPr>
        <p:txBody>
          <a:bodyPr>
            <a:normAutofit fontScale="92500"/>
          </a:bodyPr>
          <a:lstStyle/>
          <a:p>
            <a:pPr algn="just"/>
            <a:r>
              <a:rPr lang="tr-TR" dirty="0"/>
              <a:t>Bir girişimcinin iş kurma hedefine ulaşabilmesi için belli başlı konularda düzenli ve yoğun bir çalışma içine girmesi gerekmektedir. İş fikrinin belirlenmesinden kurulmasına ve ilk müşteriye kadarki süreçte birbirinden farklı; ama birbirine bağlı çalışmalar yapılmalıdır. İş kurma aşamasına ulaşabilmek için çalışma programı hazırlık sürecinde en başından sonuna kadar planlı bir şekilde eksiksiz ve geniş kapsamlı bir şekilde hareket edilmelidir.</a:t>
            </a:r>
          </a:p>
        </p:txBody>
      </p:sp>
    </p:spTree>
    <p:extLst>
      <p:ext uri="{BB962C8B-B14F-4D97-AF65-F5344CB8AC3E}">
        <p14:creationId xmlns:p14="http://schemas.microsoft.com/office/powerpoint/2010/main" val="465818236"/>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9512" y="1600200"/>
            <a:ext cx="8712968" cy="4525963"/>
          </a:xfrm>
        </p:spPr>
        <p:txBody>
          <a:bodyPr>
            <a:normAutofit/>
          </a:bodyPr>
          <a:lstStyle/>
          <a:p>
            <a:pPr algn="just"/>
            <a:r>
              <a:rPr lang="tr-TR" dirty="0"/>
              <a:t>Ön değerlendirme çalışması, iş fikrinin genel özelliklerinin belirlenmesini ve kendi özellikleri ile genel bir karşılaştırma yapılmasını sağlamaktadır. Bu çalışma, kısa ve hızlı olması nedeniyle girişimcinin zaman kaybetmesini engellemektedir. Aynı zamanda birden fazla iş fikri söz konusu olduğu zaman da ön değerlendirme çalışmasının yapılması oldukça faydalı olacaktır.</a:t>
            </a:r>
          </a:p>
        </p:txBody>
      </p:sp>
    </p:spTree>
    <p:extLst>
      <p:ext uri="{BB962C8B-B14F-4D97-AF65-F5344CB8AC3E}">
        <p14:creationId xmlns:p14="http://schemas.microsoft.com/office/powerpoint/2010/main" val="177372940"/>
      </p:ext>
    </p:extLst>
  </p:cSld>
  <p:clrMapOvr>
    <a:masterClrMapping/>
  </p:clrMapOvr>
  <mc:AlternateContent xmlns:mc="http://schemas.openxmlformats.org/markup-compatibility/2006" xmlns:p14="http://schemas.microsoft.com/office/powerpoint/2010/main">
    <mc:Choice Requires="p14">
      <p:transition spd="slow" p14:dur="1250">
        <p:randomBar dir="vert"/>
      </p:transition>
    </mc:Choice>
    <mc:Fallback xmlns="">
      <p:transition spd="slow">
        <p:randomBar dir="vert"/>
      </p:transition>
    </mc:Fallback>
  </mc:AlternateContent>
</p:sld>
</file>

<file path=ppt/theme/theme1.xml><?xml version="1.0" encoding="utf-8"?>
<a:theme xmlns:a="http://schemas.openxmlformats.org/drawingml/2006/main" name="Teknik">
  <a:themeElements>
    <a:clrScheme name="Teknik">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knik">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knik">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135</TotalTime>
  <Words>877</Words>
  <Application>Microsoft Office PowerPoint</Application>
  <PresentationFormat>Ekran Gösterisi (4:3)</PresentationFormat>
  <Paragraphs>39</Paragraphs>
  <Slides>21</Slides>
  <Notes>0</Notes>
  <HiddenSlides>0</HiddenSlides>
  <MMClips>0</MMClips>
  <ScaleCrop>false</ScaleCrop>
  <HeadingPairs>
    <vt:vector size="4" baseType="variant">
      <vt:variant>
        <vt:lpstr>Tema</vt:lpstr>
      </vt:variant>
      <vt:variant>
        <vt:i4>1</vt:i4>
      </vt:variant>
      <vt:variant>
        <vt:lpstr>Slayt Başlıkları</vt:lpstr>
      </vt:variant>
      <vt:variant>
        <vt:i4>21</vt:i4>
      </vt:variant>
    </vt:vector>
  </HeadingPairs>
  <TitlesOfParts>
    <vt:vector size="22" baseType="lpstr">
      <vt:lpstr>Teknik</vt:lpstr>
      <vt:lpstr>İş planı rehberi ile iş kurma süreci çalışmaları</vt:lpstr>
      <vt:lpstr>İş kurma süreci çalışma planı hazırlamak</vt:lpstr>
      <vt:lpstr>PowerPoint Sunusu</vt:lpstr>
      <vt:lpstr>PowerPoint Sunusu</vt:lpstr>
      <vt:lpstr>PowerPoint Sunusu</vt:lpstr>
      <vt:lpstr>Başarılı bir iş fikri belirlemek</vt:lpstr>
      <vt:lpstr>Çalışma Programı Hazırlamak</vt:lpstr>
      <vt:lpstr>PowerPoint Sunusu</vt:lpstr>
      <vt:lpstr>PowerPoint Sunusu</vt:lpstr>
      <vt:lpstr>PowerPoint Sunusu</vt:lpstr>
      <vt:lpstr>PowerPoint Sunusu</vt:lpstr>
      <vt:lpstr>PowerPoint Sunusu</vt:lpstr>
      <vt:lpstr>PowerPoint Sunusu</vt:lpstr>
      <vt:lpstr>PowerPoint Sunusu</vt:lpstr>
      <vt:lpstr>İş Fikrinin Ön Değerlendirmesi</vt:lpstr>
      <vt:lpstr>PowerPoint Sunusu</vt:lpstr>
      <vt:lpstr>PowerPoint Sunusu</vt:lpstr>
      <vt:lpstr>PowerPoint Sunusu</vt:lpstr>
      <vt:lpstr>İş Fikrinin Yapılabilirliğinin Araştırılması ve İş Planı Hazırlıkları</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empresyonizm</dc:title>
  <dc:creator>Dağ</dc:creator>
  <cp:lastModifiedBy>hatice</cp:lastModifiedBy>
  <cp:revision>20</cp:revision>
  <dcterms:created xsi:type="dcterms:W3CDTF">2018-02-16T19:20:16Z</dcterms:created>
  <dcterms:modified xsi:type="dcterms:W3CDTF">2020-09-17T11:33:51Z</dcterms:modified>
</cp:coreProperties>
</file>