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68"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266"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45" autoAdjust="0"/>
    <p:restoredTop sz="94660"/>
  </p:normalViewPr>
  <p:slideViewPr>
    <p:cSldViewPr snapToGrid="0">
      <p:cViewPr varScale="1">
        <p:scale>
          <a:sx n="87" d="100"/>
          <a:sy n="87" d="100"/>
        </p:scale>
        <p:origin x="1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768713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763606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4275270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547913" y="1299507"/>
            <a:ext cx="105156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547913" y="370118"/>
            <a:ext cx="105156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562579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773086785"/>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09" y="381000"/>
            <a:ext cx="9832360"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idx="1"/>
          </p:nvPr>
        </p:nvSpPr>
        <p:spPr>
          <a:xfrm>
            <a:off x="1522809" y="1981204"/>
            <a:ext cx="9832360" cy="4187825"/>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Veri Yer Tutucusu 3"/>
          <p:cNvSpPr>
            <a:spLocks noGrp="1"/>
          </p:cNvSpPr>
          <p:nvPr>
            <p:ph type="dt" sz="half" idx="10"/>
          </p:nvPr>
        </p:nvSpPr>
        <p:spPr>
          <a:xfrm>
            <a:off x="8230157" y="6400800"/>
            <a:ext cx="1549063" cy="276228"/>
          </a:xfrm>
          <a:prstGeom prst="rect">
            <a:avLst/>
          </a:prstGeom>
        </p:spPr>
        <p:txBody>
          <a:bodyPr/>
          <a:lstStyle/>
          <a:p>
            <a:fld id="{D7305B69-F4B6-46CD-AF62-FD4ECA08B47D}" type="datetime1">
              <a:rPr lang="tr-TR">
                <a:solidFill>
                  <a:prstClr val="black"/>
                </a:solidFill>
              </a:rPr>
              <a:pPr/>
              <a:t>27.2.2020</a:t>
            </a:fld>
            <a:endParaRPr lang="tr-TR" dirty="0">
              <a:solidFill>
                <a:prstClr val="black"/>
              </a:solidFill>
            </a:endParaRPr>
          </a:p>
        </p:txBody>
      </p:sp>
      <p:sp>
        <p:nvSpPr>
          <p:cNvPr id="5" name="Altbilgi Yer Tutucusu 4"/>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6" name="Slayt Numarası Yer Tutucusu 5"/>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7" name="Düz Bağlayıcı 6"/>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6328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8230157" y="6400800"/>
            <a:ext cx="1549063" cy="276228"/>
          </a:xfrm>
          <a:prstGeom prst="rect">
            <a:avLst/>
          </a:prstGeom>
        </p:spPr>
        <p:txBody>
          <a:bodyPr/>
          <a:lstStyle/>
          <a:p>
            <a:fld id="{7040B08B-C352-47BE-9B06-0A188FAADA31}" type="datetime1">
              <a:rPr lang="tr-TR">
                <a:solidFill>
                  <a:prstClr val="black"/>
                </a:solidFill>
              </a:rPr>
              <a:pPr/>
              <a:t>27.2.2020</a:t>
            </a:fld>
            <a:endParaRPr lang="tr-TR" dirty="0">
              <a:solidFill>
                <a:prstClr val="black"/>
              </a:solidFill>
            </a:endParaRPr>
          </a:p>
        </p:txBody>
      </p:sp>
      <p:sp>
        <p:nvSpPr>
          <p:cNvPr id="3" name="Altbilgi Yer Tutucusu 2"/>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4" name="Slayt Numarası Yer Tutucusu 3"/>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spTree>
    <p:extLst>
      <p:ext uri="{BB962C8B-B14F-4D97-AF65-F5344CB8AC3E}">
        <p14:creationId xmlns:p14="http://schemas.microsoft.com/office/powerpoint/2010/main" val="933454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811" y="381000"/>
            <a:ext cx="9832359" cy="1219200"/>
          </a:xfrm>
          <a:prstGeom prst="rect">
            <a:avLst/>
          </a:prstGeom>
        </p:spPr>
        <p:txBody>
          <a:bodyPr/>
          <a:lstStyle/>
          <a:p>
            <a:r>
              <a:rPr lang="tr-TR"/>
              <a:t>Asıl başlık stili için tıklayın</a:t>
            </a:r>
            <a:endParaRPr lang="tr-TR" dirty="0"/>
          </a:p>
        </p:txBody>
      </p:sp>
      <p:sp>
        <p:nvSpPr>
          <p:cNvPr id="3" name="İçerik Yer Tutucusu 2"/>
          <p:cNvSpPr>
            <a:spLocks noGrp="1"/>
          </p:cNvSpPr>
          <p:nvPr>
            <p:ph sz="half" idx="1"/>
          </p:nvPr>
        </p:nvSpPr>
        <p:spPr>
          <a:xfrm>
            <a:off x="1488556" y="1984248"/>
            <a:ext cx="4801851"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4" name="İçerik Yer Tutucusu 3"/>
          <p:cNvSpPr>
            <a:spLocks noGrp="1"/>
          </p:cNvSpPr>
          <p:nvPr>
            <p:ph sz="half" idx="2"/>
          </p:nvPr>
        </p:nvSpPr>
        <p:spPr>
          <a:xfrm>
            <a:off x="6553319" y="1984248"/>
            <a:ext cx="4801852" cy="4187952"/>
          </a:xfrm>
          <a:prstGeom prst="rect">
            <a:avLst/>
          </a:prstGeom>
        </p:spPr>
        <p:txBody>
          <a:bodyPr>
            <a:normAutofit/>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tr-TR" dirty="0"/>
          </a:p>
        </p:txBody>
      </p:sp>
      <p:sp>
        <p:nvSpPr>
          <p:cNvPr id="5" name="Veri Yer Tutucusu 4"/>
          <p:cNvSpPr>
            <a:spLocks noGrp="1"/>
          </p:cNvSpPr>
          <p:nvPr>
            <p:ph type="dt" sz="half" idx="10"/>
          </p:nvPr>
        </p:nvSpPr>
        <p:spPr>
          <a:xfrm>
            <a:off x="8230157" y="6400800"/>
            <a:ext cx="1549063" cy="276228"/>
          </a:xfrm>
          <a:prstGeom prst="rect">
            <a:avLst/>
          </a:prstGeom>
        </p:spPr>
        <p:txBody>
          <a:bodyPr/>
          <a:lstStyle/>
          <a:p>
            <a:fld id="{20538472-C768-438E-A504-E09C6DD853BD}" type="datetime1">
              <a:rPr lang="tr-TR">
                <a:solidFill>
                  <a:prstClr val="black"/>
                </a:solidFill>
              </a:rPr>
              <a:pPr/>
              <a:t>27.2.2020</a:t>
            </a:fld>
            <a:endParaRPr lang="tr-TR" dirty="0">
              <a:solidFill>
                <a:prstClr val="black"/>
              </a:solidFill>
            </a:endParaRPr>
          </a:p>
        </p:txBody>
      </p:sp>
      <p:sp>
        <p:nvSpPr>
          <p:cNvPr id="6" name="Altbilgi Yer Tutucusu 5"/>
          <p:cNvSpPr>
            <a:spLocks noGrp="1"/>
          </p:cNvSpPr>
          <p:nvPr>
            <p:ph type="ftr" sz="quarter" idx="11"/>
          </p:nvPr>
        </p:nvSpPr>
        <p:spPr>
          <a:xfrm>
            <a:off x="1522812" y="6400800"/>
            <a:ext cx="5956385" cy="276228"/>
          </a:xfrm>
          <a:prstGeom prst="rect">
            <a:avLst/>
          </a:prstGeom>
        </p:spPr>
        <p:txBody>
          <a:bodyPr/>
          <a:lstStyle/>
          <a:p>
            <a:endParaRPr lang="tr-TR" dirty="0">
              <a:solidFill>
                <a:prstClr val="black"/>
              </a:solidFill>
            </a:endParaRPr>
          </a:p>
        </p:txBody>
      </p:sp>
      <p:sp>
        <p:nvSpPr>
          <p:cNvPr id="7" name="Slayt Numarası Yer Tutucusu 6"/>
          <p:cNvSpPr>
            <a:spLocks noGrp="1"/>
          </p:cNvSpPr>
          <p:nvPr>
            <p:ph type="sldNum" sz="quarter" idx="12"/>
          </p:nvPr>
        </p:nvSpPr>
        <p:spPr>
          <a:xfrm>
            <a:off x="10288091" y="6400800"/>
            <a:ext cx="1067080" cy="276228"/>
          </a:xfrm>
          <a:prstGeom prst="rect">
            <a:avLst/>
          </a:prstGeom>
        </p:spPr>
        <p:txBody>
          <a:bodyPr/>
          <a:lstStyle/>
          <a:p>
            <a:fld id="{2A013F82-EE5E-44EE-A61D-E31C6657F26F}" type="slidenum">
              <a:rPr lang="tr-TR">
                <a:solidFill>
                  <a:prstClr val="black"/>
                </a:solidFill>
              </a:rPr>
              <a:pPr/>
              <a:t>‹#›</a:t>
            </a:fld>
            <a:endParaRPr lang="tr-TR" dirty="0">
              <a:solidFill>
                <a:prstClr val="black"/>
              </a:solidFill>
            </a:endParaRPr>
          </a:p>
        </p:txBody>
      </p:sp>
      <p:cxnSp>
        <p:nvCxnSpPr>
          <p:cNvPr id="8" name="Düz Bağlayıcı 7"/>
          <p:cNvCxnSpPr/>
          <p:nvPr/>
        </p:nvCxnSpPr>
        <p:spPr>
          <a:xfrm>
            <a:off x="1659368" y="1709058"/>
            <a:ext cx="9619581" cy="0"/>
          </a:xfrm>
          <a:prstGeom prst="line">
            <a:avLst/>
          </a:prstGeom>
          <a:ln w="12700">
            <a:solidFill>
              <a:schemeClr val="accent1"/>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12409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1018714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723C1ED-4BAF-48E3-8A77-0F79AE13E1D3}" type="datetimeFigureOut">
              <a:rPr lang="tr-TR" smtClean="0"/>
              <a:t>27.2.2020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764920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723C1ED-4BAF-48E3-8A77-0F79AE13E1D3}" type="datetimeFigureOut">
              <a:rPr lang="tr-TR" smtClean="0"/>
              <a:t>27.2.2020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636218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723C1ED-4BAF-48E3-8A77-0F79AE13E1D3}" type="datetimeFigureOut">
              <a:rPr lang="tr-TR" smtClean="0"/>
              <a:t>27.2.2020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1383902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723C1ED-4BAF-48E3-8A77-0F79AE13E1D3}" type="datetimeFigureOut">
              <a:rPr lang="tr-TR" smtClean="0"/>
              <a:t>27.2.2020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1872681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723C1ED-4BAF-48E3-8A77-0F79AE13E1D3}" type="datetimeFigureOut">
              <a:rPr lang="tr-TR" smtClean="0"/>
              <a:t>27.2.2020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911964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723C1ED-4BAF-48E3-8A77-0F79AE13E1D3}" type="datetimeFigureOut">
              <a:rPr lang="tr-TR" smtClean="0"/>
              <a:t>27.2.2020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2220171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723C1ED-4BAF-48E3-8A77-0F79AE13E1D3}" type="datetimeFigureOut">
              <a:rPr lang="tr-TR" smtClean="0"/>
              <a:t>27.2.2020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C9C1B0-BA33-40BC-8CA7-4B7506848D88}" type="slidenum">
              <a:rPr lang="tr-TR" smtClean="0"/>
              <a:t>‹#›</a:t>
            </a:fld>
            <a:endParaRPr lang="tr-TR"/>
          </a:p>
        </p:txBody>
      </p:sp>
    </p:spTree>
    <p:extLst>
      <p:ext uri="{BB962C8B-B14F-4D97-AF65-F5344CB8AC3E}">
        <p14:creationId xmlns:p14="http://schemas.microsoft.com/office/powerpoint/2010/main" val="425758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jpe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23C1ED-4BAF-48E3-8A77-0F79AE13E1D3}" type="datetimeFigureOut">
              <a:rPr lang="tr-TR" smtClean="0"/>
              <a:t>27.2.2020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C9C1B0-BA33-40BC-8CA7-4B7506848D88}" type="slidenum">
              <a:rPr lang="tr-TR" smtClean="0"/>
              <a:t>‹#›</a:t>
            </a:fld>
            <a:endParaRPr lang="tr-TR"/>
          </a:p>
        </p:txBody>
      </p:sp>
    </p:spTree>
    <p:extLst>
      <p:ext uri="{BB962C8B-B14F-4D97-AF65-F5344CB8AC3E}">
        <p14:creationId xmlns:p14="http://schemas.microsoft.com/office/powerpoint/2010/main" val="2667487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0" y="3"/>
            <a:ext cx="12192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49981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Tüketicinin </a:t>
            </a:r>
            <a:r>
              <a:rPr lang="tr-TR" sz="2800" dirty="0" err="1">
                <a:latin typeface="Times New Roman" panose="02020603050405020304" pitchFamily="18" charset="0"/>
                <a:cs typeface="Times New Roman" panose="02020603050405020304" pitchFamily="18" charset="0"/>
              </a:rPr>
              <a:t>satınalma</a:t>
            </a:r>
            <a:r>
              <a:rPr lang="tr-TR" sz="2800" dirty="0">
                <a:latin typeface="Times New Roman" panose="02020603050405020304" pitchFamily="18" charset="0"/>
                <a:cs typeface="Times New Roman" panose="02020603050405020304" pitchFamily="18" charset="0"/>
              </a:rPr>
              <a:t> davranışı…</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a:t>
            </a:fld>
            <a:endParaRPr lang="tr-TR" dirty="0">
              <a:solidFill>
                <a:prstClr val="black"/>
              </a:solidFill>
            </a:endParaRPr>
          </a:p>
        </p:txBody>
      </p:sp>
      <p:pic>
        <p:nvPicPr>
          <p:cNvPr id="6" name="İçerik Yer Tutucusu 3">
            <a:extLst>
              <a:ext uri="{FF2B5EF4-FFF2-40B4-BE49-F238E27FC236}">
                <a16:creationId xmlns:a16="http://schemas.microsoft.com/office/drawing/2014/main" xmlns="" id="{4962E02C-DE41-4FC9-8E5C-3B15A16D7991}"/>
              </a:ext>
            </a:extLst>
          </p:cNvPr>
          <p:cNvPicPr>
            <a:picLocks noGrp="1" noChangeAspect="1"/>
          </p:cNvPicPr>
          <p:nvPr>
            <p:ph idx="1"/>
          </p:nvPr>
        </p:nvPicPr>
        <p:blipFill>
          <a:blip r:embed="rId2"/>
          <a:stretch>
            <a:fillRect/>
          </a:stretch>
        </p:blipFill>
        <p:spPr>
          <a:xfrm>
            <a:off x="2472408" y="1736674"/>
            <a:ext cx="6877878" cy="4068417"/>
          </a:xfrm>
          <a:prstGeom prst="rect">
            <a:avLst/>
          </a:prstGeom>
        </p:spPr>
      </p:pic>
    </p:spTree>
    <p:extLst>
      <p:ext uri="{BB962C8B-B14F-4D97-AF65-F5344CB8AC3E}">
        <p14:creationId xmlns:p14="http://schemas.microsoft.com/office/powerpoint/2010/main" val="5012768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638" y="233167"/>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Aracılar pazarı ve özellikleri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10</a:t>
            </a:fld>
            <a:endParaRPr lang="tr-TR" dirty="0">
              <a:solidFill>
                <a:prstClr val="black"/>
              </a:solidFill>
            </a:endParaRPr>
          </a:p>
        </p:txBody>
      </p:sp>
      <p:sp>
        <p:nvSpPr>
          <p:cNvPr id="3" name="İçerik Yer Tutucusu 2"/>
          <p:cNvSpPr>
            <a:spLocks noGrp="1"/>
          </p:cNvSpPr>
          <p:nvPr>
            <p:ph idx="1"/>
          </p:nvPr>
        </p:nvSpPr>
        <p:spPr>
          <a:xfrm>
            <a:off x="1610944" y="1738833"/>
            <a:ext cx="9832360" cy="4187825"/>
          </a:xfrm>
        </p:spPr>
        <p:txBody>
          <a:bodyPr/>
          <a:lstStyle/>
          <a:p>
            <a:pPr algn="just">
              <a:lnSpc>
                <a:spcPct val="100000"/>
              </a:lnSpc>
              <a:spcBef>
                <a:spcPts val="0"/>
              </a:spcBef>
              <a:buFont typeface="Wingdings" panose="05000000000000000000" pitchFamily="2" charset="2"/>
              <a:buChar char="ü"/>
            </a:pPr>
            <a:r>
              <a:rPr lang="tr-TR" sz="2000" dirty="0">
                <a:solidFill>
                  <a:srgbClr val="7030A0"/>
                </a:solidFill>
                <a:latin typeface="Times New Roman" panose="02020603050405020304" pitchFamily="18" charset="0"/>
                <a:cs typeface="Times New Roman" panose="02020603050405020304" pitchFamily="18" charset="0"/>
              </a:rPr>
              <a:t>Aracılar,</a:t>
            </a:r>
            <a:r>
              <a:rPr lang="tr-TR" sz="2000" dirty="0">
                <a:latin typeface="Times New Roman" panose="02020603050405020304" pitchFamily="18" charset="0"/>
                <a:cs typeface="Times New Roman" panose="02020603050405020304" pitchFamily="18" charset="0"/>
              </a:rPr>
              <a:t> </a:t>
            </a:r>
            <a:r>
              <a:rPr lang="tr-TR" sz="2000" b="1" dirty="0">
                <a:latin typeface="Times New Roman" panose="02020603050405020304" pitchFamily="18" charset="0"/>
                <a:cs typeface="Times New Roman" panose="02020603050405020304" pitchFamily="18" charset="0"/>
              </a:rPr>
              <a:t>belli bir karla </a:t>
            </a:r>
            <a:r>
              <a:rPr lang="tr-TR" sz="2000" dirty="0">
                <a:latin typeface="Times New Roman" panose="02020603050405020304" pitchFamily="18" charset="0"/>
                <a:cs typeface="Times New Roman" panose="02020603050405020304" pitchFamily="18" charset="0"/>
              </a:rPr>
              <a:t>başkalarına </a:t>
            </a:r>
            <a:r>
              <a:rPr lang="tr-TR" sz="2000" b="1" dirty="0">
                <a:latin typeface="Times New Roman" panose="02020603050405020304" pitchFamily="18" charset="0"/>
                <a:cs typeface="Times New Roman" panose="02020603050405020304" pitchFamily="18" charset="0"/>
              </a:rPr>
              <a:t>kiralamak</a:t>
            </a:r>
            <a:r>
              <a:rPr lang="tr-TR" sz="2000" dirty="0">
                <a:latin typeface="Times New Roman" panose="02020603050405020304" pitchFamily="18" charset="0"/>
                <a:cs typeface="Times New Roman" panose="02020603050405020304" pitchFamily="18" charset="0"/>
              </a:rPr>
              <a:t> veya </a:t>
            </a:r>
            <a:r>
              <a:rPr lang="tr-TR" sz="2000" b="1" dirty="0">
                <a:latin typeface="Times New Roman" panose="02020603050405020304" pitchFamily="18" charset="0"/>
                <a:cs typeface="Times New Roman" panose="02020603050405020304" pitchFamily="18" charset="0"/>
              </a:rPr>
              <a:t>satmak</a:t>
            </a:r>
            <a:r>
              <a:rPr lang="tr-TR" sz="2000" dirty="0">
                <a:latin typeface="Times New Roman" panose="02020603050405020304" pitchFamily="18" charset="0"/>
                <a:cs typeface="Times New Roman" panose="02020603050405020304" pitchFamily="18" charset="0"/>
              </a:rPr>
              <a:t> üzere malları alan kişi ve kurumlardır.</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tr-TR" sz="2000" dirty="0">
                <a:latin typeface="Times New Roman" panose="02020603050405020304" pitchFamily="18" charset="0"/>
                <a:cs typeface="Times New Roman" panose="02020603050405020304" pitchFamily="18" charset="0"/>
              </a:rPr>
              <a:t>Aracılar bu faaliyetleri sonucu </a:t>
            </a:r>
            <a:r>
              <a:rPr lang="tr-TR" sz="2000" b="1" dirty="0">
                <a:latin typeface="Times New Roman" panose="02020603050405020304" pitchFamily="18" charset="0"/>
                <a:cs typeface="Times New Roman" panose="02020603050405020304" pitchFamily="18" charset="0"/>
              </a:rPr>
              <a:t>yer</a:t>
            </a:r>
            <a:r>
              <a:rPr lang="tr-TR" sz="2000" dirty="0">
                <a:latin typeface="Times New Roman" panose="02020603050405020304" pitchFamily="18" charset="0"/>
                <a:cs typeface="Times New Roman" panose="02020603050405020304" pitchFamily="18" charset="0"/>
              </a:rPr>
              <a:t>, </a:t>
            </a:r>
            <a:r>
              <a:rPr lang="tr-TR" sz="2000" b="1" dirty="0">
                <a:latin typeface="Times New Roman" panose="02020603050405020304" pitchFamily="18" charset="0"/>
                <a:cs typeface="Times New Roman" panose="02020603050405020304" pitchFamily="18" charset="0"/>
              </a:rPr>
              <a:t>zaman</a:t>
            </a:r>
            <a:r>
              <a:rPr lang="tr-TR" sz="2000" dirty="0">
                <a:latin typeface="Times New Roman" panose="02020603050405020304" pitchFamily="18" charset="0"/>
                <a:cs typeface="Times New Roman" panose="02020603050405020304" pitchFamily="18" charset="0"/>
              </a:rPr>
              <a:t> ve </a:t>
            </a:r>
            <a:r>
              <a:rPr lang="tr-TR" sz="2000" b="1" dirty="0">
                <a:latin typeface="Times New Roman" panose="02020603050405020304" pitchFamily="18" charset="0"/>
                <a:cs typeface="Times New Roman" panose="02020603050405020304" pitchFamily="18" charset="0"/>
              </a:rPr>
              <a:t>mülkiyet</a:t>
            </a:r>
            <a:r>
              <a:rPr lang="tr-TR" sz="2000" dirty="0">
                <a:latin typeface="Times New Roman" panose="02020603050405020304" pitchFamily="18" charset="0"/>
                <a:cs typeface="Times New Roman" panose="02020603050405020304" pitchFamily="18" charset="0"/>
              </a:rPr>
              <a:t> faydası sağlarlar.</a:t>
            </a:r>
          </a:p>
          <a:p>
            <a:pPr algn="just">
              <a:lnSpc>
                <a:spcPct val="100000"/>
              </a:lnSpc>
              <a:spcBef>
                <a:spcPts val="0"/>
              </a:spcBef>
              <a:buFont typeface="Wingdings" panose="05000000000000000000" pitchFamily="2" charset="2"/>
              <a:buChar char="ü"/>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Aracılar pazarında faaliyet gösteren işletmeler </a:t>
            </a:r>
            <a:r>
              <a:rPr lang="tr-TR" sz="2000" b="1" dirty="0" err="1">
                <a:latin typeface="Times New Roman" panose="02020603050405020304" pitchFamily="18" charset="0"/>
                <a:cs typeface="Times New Roman" panose="02020603050405020304" pitchFamily="18" charset="0"/>
              </a:rPr>
              <a:t>satınalma</a:t>
            </a:r>
            <a:r>
              <a:rPr lang="tr-TR" sz="2000" b="1" dirty="0">
                <a:latin typeface="Times New Roman" panose="02020603050405020304" pitchFamily="18" charset="0"/>
                <a:cs typeface="Times New Roman" panose="02020603050405020304" pitchFamily="18" charset="0"/>
              </a:rPr>
              <a:t> davranışlarına</a:t>
            </a:r>
            <a:r>
              <a:rPr lang="tr-TR" sz="2000" dirty="0">
                <a:latin typeface="Times New Roman" panose="02020603050405020304" pitchFamily="18" charset="0"/>
                <a:cs typeface="Times New Roman" panose="02020603050405020304" pitchFamily="18" charset="0"/>
              </a:rPr>
              <a:t> göre şöyle gruplanır;</a:t>
            </a:r>
          </a:p>
          <a:p>
            <a:pPr marL="0" indent="0" algn="just">
              <a:lnSpc>
                <a:spcPct val="100000"/>
              </a:lnSpc>
              <a:spcBef>
                <a:spcPts val="0"/>
              </a:spcBef>
              <a:buNone/>
            </a:pPr>
            <a:r>
              <a:rPr lang="tr-TR" sz="2000" dirty="0" smtClean="0">
                <a:latin typeface="Times New Roman" panose="02020603050405020304" pitchFamily="18" charset="0"/>
                <a:cs typeface="Times New Roman" panose="02020603050405020304" pitchFamily="18" charset="0"/>
              </a:rPr>
              <a:t>1- </a:t>
            </a:r>
            <a:r>
              <a:rPr lang="tr-TR" sz="2000" dirty="0">
                <a:solidFill>
                  <a:srgbClr val="7030A0"/>
                </a:solidFill>
                <a:latin typeface="Times New Roman" panose="02020603050405020304" pitchFamily="18" charset="0"/>
                <a:cs typeface="Times New Roman" panose="02020603050405020304" pitchFamily="18" charset="0"/>
              </a:rPr>
              <a:t>Sürekli bağlılar </a:t>
            </a:r>
            <a:r>
              <a:rPr lang="tr-TR" sz="2000" dirty="0">
                <a:latin typeface="Times New Roman" panose="02020603050405020304" pitchFamily="18" charset="0"/>
                <a:cs typeface="Times New Roman" panose="02020603050405020304" pitchFamily="18" charset="0"/>
              </a:rPr>
              <a:t>(sadece bir veya birkaç kaynaktan mal alırlar)</a:t>
            </a: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2- </a:t>
            </a:r>
            <a:r>
              <a:rPr lang="tr-TR" sz="2000" dirty="0">
                <a:solidFill>
                  <a:srgbClr val="7030A0"/>
                </a:solidFill>
                <a:latin typeface="Times New Roman" panose="02020603050405020304" pitchFamily="18" charset="0"/>
                <a:cs typeface="Times New Roman" panose="02020603050405020304" pitchFamily="18" charset="0"/>
              </a:rPr>
              <a:t>Fırsatçılar</a:t>
            </a:r>
            <a:r>
              <a:rPr lang="tr-TR" sz="2000" dirty="0">
                <a:latin typeface="Times New Roman" panose="02020603050405020304" pitchFamily="18" charset="0"/>
                <a:cs typeface="Times New Roman" panose="02020603050405020304" pitchFamily="18" charset="0"/>
              </a:rPr>
              <a:t> (çıkarlarına en uygun satıcıları belirler ve arasından seçim yaparlar)</a:t>
            </a: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3- </a:t>
            </a:r>
            <a:r>
              <a:rPr lang="tr-TR" sz="2000" dirty="0">
                <a:solidFill>
                  <a:srgbClr val="7030A0"/>
                </a:solidFill>
                <a:latin typeface="Times New Roman" panose="02020603050405020304" pitchFamily="18" charset="0"/>
                <a:cs typeface="Times New Roman" panose="02020603050405020304" pitchFamily="18" charset="0"/>
              </a:rPr>
              <a:t>En iyi koşullarda </a:t>
            </a:r>
            <a:r>
              <a:rPr lang="tr-TR" sz="2000" dirty="0" err="1">
                <a:solidFill>
                  <a:srgbClr val="7030A0"/>
                </a:solidFill>
                <a:latin typeface="Times New Roman" panose="02020603050405020304" pitchFamily="18" charset="0"/>
                <a:cs typeface="Times New Roman" panose="02020603050405020304" pitchFamily="18" charset="0"/>
              </a:rPr>
              <a:t>satınalanlar</a:t>
            </a:r>
            <a:r>
              <a:rPr lang="tr-TR" sz="2000" dirty="0">
                <a:solidFill>
                  <a:srgbClr val="7030A0"/>
                </a:solidFill>
                <a:latin typeface="Times New Roman" panose="02020603050405020304" pitchFamily="18" charset="0"/>
                <a:cs typeface="Times New Roman" panose="02020603050405020304" pitchFamily="18" charset="0"/>
              </a:rPr>
              <a:t> </a:t>
            </a:r>
            <a:r>
              <a:rPr lang="tr-TR" sz="2000" dirty="0">
                <a:latin typeface="Times New Roman" panose="02020603050405020304" pitchFamily="18" charset="0"/>
                <a:cs typeface="Times New Roman" panose="02020603050405020304" pitchFamily="18" charset="0"/>
              </a:rPr>
              <a:t>(en iyi koşulları sağlayan satıcıları takip ederler)</a:t>
            </a: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4- </a:t>
            </a:r>
            <a:r>
              <a:rPr lang="tr-TR" sz="2000" dirty="0">
                <a:solidFill>
                  <a:srgbClr val="7030A0"/>
                </a:solidFill>
                <a:latin typeface="Times New Roman" panose="02020603050405020304" pitchFamily="18" charset="0"/>
                <a:cs typeface="Times New Roman" panose="02020603050405020304" pitchFamily="18" charset="0"/>
              </a:rPr>
              <a:t>Yaratıcılar </a:t>
            </a:r>
            <a:r>
              <a:rPr lang="tr-TR" sz="2000" dirty="0">
                <a:latin typeface="Times New Roman" panose="02020603050405020304" pitchFamily="18" charset="0"/>
                <a:cs typeface="Times New Roman" panose="02020603050405020304" pitchFamily="18" charset="0"/>
              </a:rPr>
              <a:t>(kendilerine özgü yöntemleri kullanarak pazarı elde tutmaya çalışırlar)</a:t>
            </a: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5- </a:t>
            </a:r>
            <a:r>
              <a:rPr lang="tr-TR" sz="2000" dirty="0">
                <a:solidFill>
                  <a:srgbClr val="7030A0"/>
                </a:solidFill>
                <a:latin typeface="Times New Roman" panose="02020603050405020304" pitchFamily="18" charset="0"/>
                <a:cs typeface="Times New Roman" panose="02020603050405020304" pitchFamily="18" charset="0"/>
              </a:rPr>
              <a:t>Sıkı pazarlık edenler </a:t>
            </a:r>
            <a:r>
              <a:rPr lang="tr-TR" sz="2000" dirty="0">
                <a:latin typeface="Times New Roman" panose="02020603050405020304" pitchFamily="18" charset="0"/>
                <a:cs typeface="Times New Roman" panose="02020603050405020304" pitchFamily="18" charset="0"/>
              </a:rPr>
              <a:t>(Sıkı pazarlık ederek ek çıkarlar sağlarlar)</a:t>
            </a: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6- </a:t>
            </a:r>
            <a:r>
              <a:rPr lang="tr-TR" sz="2000" dirty="0">
                <a:solidFill>
                  <a:srgbClr val="7030A0"/>
                </a:solidFill>
                <a:latin typeface="Times New Roman" panose="02020603050405020304" pitchFamily="18" charset="0"/>
                <a:cs typeface="Times New Roman" panose="02020603050405020304" pitchFamily="18" charset="0"/>
              </a:rPr>
              <a:t>Malın fiziksel yapısını önemseyenler </a:t>
            </a:r>
            <a:r>
              <a:rPr lang="tr-TR" sz="2000" dirty="0">
                <a:latin typeface="Times New Roman" panose="02020603050405020304" pitchFamily="18" charset="0"/>
                <a:cs typeface="Times New Roman" panose="02020603050405020304" pitchFamily="18" charset="0"/>
              </a:rPr>
              <a:t>(fiziksel özellikleri en iyi olan malı seçerek pazarda saygınlık sağlama çabası içine girerler)</a:t>
            </a:r>
          </a:p>
          <a:p>
            <a:endParaRPr lang="tr-TR" dirty="0"/>
          </a:p>
        </p:txBody>
      </p:sp>
    </p:spTree>
    <p:extLst>
      <p:ext uri="{BB962C8B-B14F-4D97-AF65-F5344CB8AC3E}">
        <p14:creationId xmlns:p14="http://schemas.microsoft.com/office/powerpoint/2010/main" val="1739241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638" y="233167"/>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Devlet pazarının özellikleri nelerdir?</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11</a:t>
            </a:fld>
            <a:endParaRPr lang="tr-TR" dirty="0">
              <a:solidFill>
                <a:prstClr val="black"/>
              </a:solidFill>
            </a:endParaRPr>
          </a:p>
        </p:txBody>
      </p:sp>
      <p:sp>
        <p:nvSpPr>
          <p:cNvPr id="3" name="İçerik Yer Tutucusu 2"/>
          <p:cNvSpPr>
            <a:spLocks noGrp="1"/>
          </p:cNvSpPr>
          <p:nvPr>
            <p:ph idx="1"/>
          </p:nvPr>
        </p:nvSpPr>
        <p:spPr>
          <a:xfrm>
            <a:off x="1632977" y="1959172"/>
            <a:ext cx="9832360" cy="3152656"/>
          </a:xfrm>
        </p:spPr>
        <p:txBody>
          <a:bodyPr/>
          <a:lstStyle/>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Devlet, bünyesindeki birçok kuruluş ile ayrı bir pazar oluşturan en garanti pazardır.</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dirty="0">
                <a:latin typeface="Times New Roman" panose="02020603050405020304" pitchFamily="18" charset="0"/>
                <a:cs typeface="Times New Roman" panose="02020603050405020304" pitchFamily="18" charset="0"/>
              </a:rPr>
              <a:t>Devletin tüketim ve kullanım için aldığı mal ve hizmetler şunlardır;</a:t>
            </a:r>
          </a:p>
          <a:p>
            <a:pPr marL="0" indent="0" algn="just">
              <a:lnSpc>
                <a:spcPct val="100000"/>
              </a:lnSpc>
              <a:spcBef>
                <a:spcPts val="0"/>
              </a:spcBef>
              <a:buNone/>
            </a:pPr>
            <a:endParaRPr lang="tr-TR" sz="20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1-</a:t>
            </a:r>
            <a:r>
              <a:rPr lang="tr-TR" sz="2000" dirty="0">
                <a:latin typeface="Times New Roman" panose="02020603050405020304" pitchFamily="18" charset="0"/>
                <a:cs typeface="Times New Roman" panose="02020603050405020304" pitchFamily="18" charset="0"/>
              </a:rPr>
              <a:t> </a:t>
            </a:r>
            <a:r>
              <a:rPr lang="tr-TR" sz="2000" b="1" dirty="0">
                <a:latin typeface="Times New Roman" panose="02020603050405020304" pitchFamily="18" charset="0"/>
                <a:cs typeface="Times New Roman" panose="02020603050405020304" pitchFamily="18" charset="0"/>
              </a:rPr>
              <a:t>Savunma sanayii </a:t>
            </a:r>
            <a:r>
              <a:rPr lang="tr-TR" sz="2000" dirty="0">
                <a:latin typeface="Times New Roman" panose="02020603050405020304" pitchFamily="18" charset="0"/>
                <a:cs typeface="Times New Roman" panose="02020603050405020304" pitchFamily="18" charset="0"/>
              </a:rPr>
              <a:t>araç ve gereçleri,</a:t>
            </a: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2-</a:t>
            </a:r>
            <a:r>
              <a:rPr lang="tr-TR" sz="2000" dirty="0">
                <a:latin typeface="Times New Roman" panose="02020603050405020304" pitchFamily="18" charset="0"/>
                <a:cs typeface="Times New Roman" panose="02020603050405020304" pitchFamily="18" charset="0"/>
              </a:rPr>
              <a:t> </a:t>
            </a:r>
            <a:r>
              <a:rPr lang="tr-TR" sz="2000" b="1" dirty="0">
                <a:latin typeface="Times New Roman" panose="02020603050405020304" pitchFamily="18" charset="0"/>
                <a:cs typeface="Times New Roman" panose="02020603050405020304" pitchFamily="18" charset="0"/>
              </a:rPr>
              <a:t>Ulaştırma ve haberleşme </a:t>
            </a:r>
            <a:r>
              <a:rPr lang="tr-TR" sz="2000" dirty="0">
                <a:latin typeface="Times New Roman" panose="02020603050405020304" pitchFamily="18" charset="0"/>
                <a:cs typeface="Times New Roman" panose="02020603050405020304" pitchFamily="18" charset="0"/>
              </a:rPr>
              <a:t>araç, gereç ve hizmetleri,</a:t>
            </a: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3-</a:t>
            </a:r>
            <a:r>
              <a:rPr lang="tr-TR" sz="2000" dirty="0">
                <a:latin typeface="Times New Roman" panose="02020603050405020304" pitchFamily="18" charset="0"/>
                <a:cs typeface="Times New Roman" panose="02020603050405020304" pitchFamily="18" charset="0"/>
              </a:rPr>
              <a:t> Döşeme ve </a:t>
            </a:r>
            <a:r>
              <a:rPr lang="tr-TR" sz="2000" b="1" dirty="0">
                <a:latin typeface="Times New Roman" panose="02020603050405020304" pitchFamily="18" charset="0"/>
                <a:cs typeface="Times New Roman" panose="02020603050405020304" pitchFamily="18" charset="0"/>
              </a:rPr>
              <a:t>demirbaşlar,</a:t>
            </a:r>
          </a:p>
          <a:p>
            <a:pPr marL="0" indent="0" algn="just">
              <a:lnSpc>
                <a:spcPct val="100000"/>
              </a:lnSpc>
              <a:spcBef>
                <a:spcPts val="0"/>
              </a:spcBef>
              <a:buNone/>
            </a:pPr>
            <a:r>
              <a:rPr lang="tr-TR" sz="2000" b="1" dirty="0">
                <a:latin typeface="Times New Roman" panose="02020603050405020304" pitchFamily="18" charset="0"/>
                <a:cs typeface="Times New Roman" panose="02020603050405020304" pitchFamily="18" charset="0"/>
              </a:rPr>
              <a:t>4-</a:t>
            </a:r>
            <a:r>
              <a:rPr lang="tr-TR" sz="2000" dirty="0">
                <a:latin typeface="Times New Roman" panose="02020603050405020304" pitchFamily="18" charset="0"/>
                <a:cs typeface="Times New Roman" panose="02020603050405020304" pitchFamily="18" charset="0"/>
              </a:rPr>
              <a:t> </a:t>
            </a:r>
            <a:r>
              <a:rPr lang="tr-TR" sz="2000" b="1" dirty="0">
                <a:latin typeface="Times New Roman" panose="02020603050405020304" pitchFamily="18" charset="0"/>
                <a:cs typeface="Times New Roman" panose="02020603050405020304" pitchFamily="18" charset="0"/>
              </a:rPr>
              <a:t>Bakım ve onarım </a:t>
            </a:r>
            <a:r>
              <a:rPr lang="tr-TR" sz="2000" dirty="0">
                <a:latin typeface="Times New Roman" panose="02020603050405020304" pitchFamily="18" charset="0"/>
                <a:cs typeface="Times New Roman" panose="02020603050405020304" pitchFamily="18" charset="0"/>
              </a:rPr>
              <a:t>hizmetleri.</a:t>
            </a:r>
          </a:p>
          <a:p>
            <a:endParaRPr lang="tr-TR" dirty="0"/>
          </a:p>
        </p:txBody>
      </p:sp>
    </p:spTree>
    <p:extLst>
      <p:ext uri="{BB962C8B-B14F-4D97-AF65-F5344CB8AC3E}">
        <p14:creationId xmlns:p14="http://schemas.microsoft.com/office/powerpoint/2010/main" val="3075725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638" y="233167"/>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Devlet pazarının özellikleri nelerdir?</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12</a:t>
            </a:fld>
            <a:endParaRPr lang="tr-TR" dirty="0">
              <a:solidFill>
                <a:prstClr val="black"/>
              </a:solidFill>
            </a:endParaRPr>
          </a:p>
        </p:txBody>
      </p:sp>
      <p:sp>
        <p:nvSpPr>
          <p:cNvPr id="3" name="İçerik Yer Tutucusu 2"/>
          <p:cNvSpPr>
            <a:spLocks noGrp="1"/>
          </p:cNvSpPr>
          <p:nvPr>
            <p:ph idx="1"/>
          </p:nvPr>
        </p:nvSpPr>
        <p:spPr>
          <a:xfrm>
            <a:off x="1632977" y="1959172"/>
            <a:ext cx="9832360" cy="3152656"/>
          </a:xfrm>
        </p:spPr>
        <p:txBody>
          <a:bodyPr/>
          <a:lstStyle/>
          <a:p>
            <a:pPr marL="0" indent="0" algn="just">
              <a:lnSpc>
                <a:spcPct val="100000"/>
              </a:lnSpc>
              <a:spcBef>
                <a:spcPts val="0"/>
              </a:spcBef>
              <a:buNone/>
            </a:pPr>
            <a:r>
              <a:rPr lang="tr-TR" sz="2200" dirty="0">
                <a:latin typeface="Times New Roman" panose="02020603050405020304" pitchFamily="18" charset="0"/>
                <a:cs typeface="Times New Roman" panose="02020603050405020304" pitchFamily="18" charset="0"/>
              </a:rPr>
              <a:t>Devlet pazarını diğer Pazar türlerinden ayıran en önemli özellikler şunlardır;</a:t>
            </a:r>
          </a:p>
          <a:p>
            <a:pPr marL="0" indent="0" algn="just">
              <a:lnSpc>
                <a:spcPct val="100000"/>
              </a:lnSpc>
              <a:spcBef>
                <a:spcPts val="0"/>
              </a:spcBef>
              <a:buNone/>
            </a:pPr>
            <a:endParaRPr lang="tr-TR" sz="22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200" b="1" dirty="0">
                <a:latin typeface="Times New Roman" panose="02020603050405020304" pitchFamily="18" charset="0"/>
                <a:cs typeface="Times New Roman" panose="02020603050405020304" pitchFamily="18" charset="0"/>
              </a:rPr>
              <a:t>1-</a:t>
            </a:r>
            <a:r>
              <a:rPr lang="tr-TR" sz="2200" dirty="0">
                <a:latin typeface="Times New Roman" panose="02020603050405020304" pitchFamily="18" charset="0"/>
                <a:cs typeface="Times New Roman" panose="02020603050405020304" pitchFamily="18" charset="0"/>
              </a:rPr>
              <a:t> Alımlar büyük miktarda olduğu için standartlaştırmanın özel bir yeri vardır.</a:t>
            </a:r>
          </a:p>
          <a:p>
            <a:pPr marL="0" indent="0" algn="just">
              <a:lnSpc>
                <a:spcPct val="100000"/>
              </a:lnSpc>
              <a:spcBef>
                <a:spcPts val="0"/>
              </a:spcBef>
              <a:buNone/>
            </a:pPr>
            <a:endParaRPr lang="tr-TR" sz="22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2200" b="1" dirty="0">
                <a:latin typeface="Times New Roman" panose="02020603050405020304" pitchFamily="18" charset="0"/>
                <a:cs typeface="Times New Roman" panose="02020603050405020304" pitchFamily="18" charset="0"/>
              </a:rPr>
              <a:t>2-</a:t>
            </a:r>
            <a:r>
              <a:rPr lang="tr-TR" sz="2200" dirty="0">
                <a:latin typeface="Times New Roman" panose="02020603050405020304" pitchFamily="18" charset="0"/>
                <a:cs typeface="Times New Roman" panose="02020603050405020304" pitchFamily="18" charset="0"/>
              </a:rPr>
              <a:t> Mal ve hizmet alımında ihale yöntemi kullanılır.</a:t>
            </a:r>
          </a:p>
          <a:p>
            <a:endParaRPr lang="tr-TR" dirty="0"/>
          </a:p>
        </p:txBody>
      </p:sp>
    </p:spTree>
    <p:extLst>
      <p:ext uri="{BB962C8B-B14F-4D97-AF65-F5344CB8AC3E}">
        <p14:creationId xmlns:p14="http://schemas.microsoft.com/office/powerpoint/2010/main" val="3280256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638" y="233167"/>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Devlet pazarında satın alma yöntemleri nelerdir?</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13</a:t>
            </a:fld>
            <a:endParaRPr lang="tr-TR" dirty="0">
              <a:solidFill>
                <a:prstClr val="black"/>
              </a:solidFill>
            </a:endParaRPr>
          </a:p>
        </p:txBody>
      </p:sp>
      <p:sp>
        <p:nvSpPr>
          <p:cNvPr id="3" name="İçerik Yer Tutucusu 2"/>
          <p:cNvSpPr>
            <a:spLocks noGrp="1"/>
          </p:cNvSpPr>
          <p:nvPr>
            <p:ph idx="1"/>
          </p:nvPr>
        </p:nvSpPr>
        <p:spPr>
          <a:xfrm>
            <a:off x="2359640" y="1871037"/>
            <a:ext cx="7423338" cy="3152656"/>
          </a:xfrm>
        </p:spPr>
        <p:txBody>
          <a:bodyPr/>
          <a:lstStyle/>
          <a:p>
            <a:pPr marL="0" indent="0">
              <a:buNone/>
            </a:pPr>
            <a:r>
              <a:rPr lang="tr-TR" sz="2200" b="1" dirty="0">
                <a:latin typeface="Times New Roman" panose="02020603050405020304" pitchFamily="18" charset="0"/>
                <a:cs typeface="Times New Roman" panose="02020603050405020304" pitchFamily="18" charset="0"/>
              </a:rPr>
              <a:t>1- Açık İhale Usulü</a:t>
            </a:r>
          </a:p>
          <a:p>
            <a:pPr marL="0" indent="0">
              <a:buNone/>
            </a:pPr>
            <a:r>
              <a:rPr lang="tr-TR" sz="2200" dirty="0">
                <a:latin typeface="Times New Roman" panose="02020603050405020304" pitchFamily="18" charset="0"/>
                <a:cs typeface="Times New Roman" panose="02020603050405020304" pitchFamily="18" charset="0"/>
              </a:rPr>
              <a:t>    a) Eksiltme yöntemi</a:t>
            </a:r>
          </a:p>
          <a:p>
            <a:pPr marL="0" indent="0">
              <a:buNone/>
            </a:pPr>
            <a:r>
              <a:rPr lang="tr-TR" sz="2200" dirty="0">
                <a:latin typeface="Times New Roman" panose="02020603050405020304" pitchFamily="18" charset="0"/>
                <a:cs typeface="Times New Roman" panose="02020603050405020304" pitchFamily="18" charset="0"/>
              </a:rPr>
              <a:t>    b) Arttırma yöntemi</a:t>
            </a:r>
          </a:p>
          <a:p>
            <a:pPr marL="0" indent="0">
              <a:buNone/>
            </a:pPr>
            <a:r>
              <a:rPr lang="tr-TR" sz="2200" b="1" dirty="0">
                <a:latin typeface="Times New Roman" panose="02020603050405020304" pitchFamily="18" charset="0"/>
                <a:cs typeface="Times New Roman" panose="02020603050405020304" pitchFamily="18" charset="0"/>
              </a:rPr>
              <a:t>2- Belli İstekliler Arasında İhale Usulü</a:t>
            </a:r>
          </a:p>
          <a:p>
            <a:pPr marL="0" indent="0">
              <a:buNone/>
            </a:pPr>
            <a:r>
              <a:rPr lang="tr-TR" sz="2200" b="1" dirty="0">
                <a:latin typeface="Times New Roman" panose="02020603050405020304" pitchFamily="18" charset="0"/>
                <a:cs typeface="Times New Roman" panose="02020603050405020304" pitchFamily="18" charset="0"/>
              </a:rPr>
              <a:t>3- Pazarlık Usulü</a:t>
            </a:r>
          </a:p>
          <a:p>
            <a:pPr marL="0" indent="0">
              <a:buNone/>
            </a:pPr>
            <a:r>
              <a:rPr lang="tr-TR" sz="2200" b="1" dirty="0">
                <a:latin typeface="Times New Roman" panose="02020603050405020304" pitchFamily="18" charset="0"/>
                <a:cs typeface="Times New Roman" panose="02020603050405020304" pitchFamily="18" charset="0"/>
              </a:rPr>
              <a:t>4- Doğrudan Temin</a:t>
            </a:r>
          </a:p>
          <a:p>
            <a:pPr marL="0" indent="0">
              <a:buNone/>
            </a:pPr>
            <a:r>
              <a:rPr lang="tr-TR" sz="2200" b="1" dirty="0">
                <a:latin typeface="Times New Roman" panose="02020603050405020304" pitchFamily="18" charset="0"/>
                <a:cs typeface="Times New Roman" panose="02020603050405020304" pitchFamily="18" charset="0"/>
              </a:rPr>
              <a:t>5- Tasarım Yarışmaları</a:t>
            </a:r>
          </a:p>
          <a:p>
            <a:endParaRPr lang="tr-TR" dirty="0"/>
          </a:p>
        </p:txBody>
      </p:sp>
    </p:spTree>
    <p:extLst>
      <p:ext uri="{BB962C8B-B14F-4D97-AF65-F5344CB8AC3E}">
        <p14:creationId xmlns:p14="http://schemas.microsoft.com/office/powerpoint/2010/main" val="1399907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638" y="233167"/>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Devlet pazarının özellikleri nelerdir?</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14</a:t>
            </a:fld>
            <a:endParaRPr lang="tr-TR" dirty="0">
              <a:solidFill>
                <a:prstClr val="black"/>
              </a:solidFill>
            </a:endParaRPr>
          </a:p>
        </p:txBody>
      </p:sp>
      <p:sp>
        <p:nvSpPr>
          <p:cNvPr id="3" name="İçerik Yer Tutucusu 2"/>
          <p:cNvSpPr>
            <a:spLocks noGrp="1"/>
          </p:cNvSpPr>
          <p:nvPr>
            <p:ph idx="1"/>
          </p:nvPr>
        </p:nvSpPr>
        <p:spPr>
          <a:xfrm>
            <a:off x="1522811" y="1187992"/>
            <a:ext cx="9832360" cy="4683998"/>
          </a:xfrm>
        </p:spPr>
        <p:txBody>
          <a:bodyPr/>
          <a:lstStyle/>
          <a:p>
            <a:pPr marL="0" indent="0" algn="just">
              <a:lnSpc>
                <a:spcPct val="120000"/>
              </a:lnSpc>
              <a:spcBef>
                <a:spcPts val="0"/>
              </a:spcBef>
              <a:buNone/>
            </a:pPr>
            <a:r>
              <a:rPr lang="tr-TR" sz="1800" b="1" dirty="0">
                <a:solidFill>
                  <a:srgbClr val="FF0000"/>
                </a:solidFill>
                <a:latin typeface="Times New Roman" panose="02020603050405020304" pitchFamily="18" charset="0"/>
                <a:cs typeface="Times New Roman" panose="02020603050405020304" pitchFamily="18" charset="0"/>
              </a:rPr>
              <a:t>4734 Sayılı KAMU İHALE KANUNU</a:t>
            </a:r>
          </a:p>
          <a:p>
            <a:pPr marL="0" indent="0" algn="just">
              <a:lnSpc>
                <a:spcPct val="120000"/>
              </a:lnSpc>
              <a:spcBef>
                <a:spcPts val="0"/>
              </a:spcBef>
              <a:buNone/>
            </a:pPr>
            <a:endParaRPr lang="tr-TR" sz="1800" b="1" dirty="0">
              <a:latin typeface="Times New Roman" panose="02020603050405020304" pitchFamily="18" charset="0"/>
              <a:cs typeface="Times New Roman" panose="02020603050405020304" pitchFamily="18" charset="0"/>
            </a:endParaRPr>
          </a:p>
          <a:p>
            <a:pPr marL="0" indent="0" algn="just">
              <a:lnSpc>
                <a:spcPct val="120000"/>
              </a:lnSpc>
              <a:spcBef>
                <a:spcPts val="0"/>
              </a:spcBef>
              <a:buNone/>
            </a:pPr>
            <a:r>
              <a:rPr lang="tr-TR" sz="1800" b="1" dirty="0">
                <a:latin typeface="Times New Roman" panose="02020603050405020304" pitchFamily="18" charset="0"/>
                <a:cs typeface="Times New Roman" panose="02020603050405020304" pitchFamily="18" charset="0"/>
              </a:rPr>
              <a:t>Madde 18- </a:t>
            </a:r>
            <a:r>
              <a:rPr lang="tr-TR" sz="1800" dirty="0">
                <a:latin typeface="Times New Roman" panose="02020603050405020304" pitchFamily="18" charset="0"/>
                <a:cs typeface="Times New Roman" panose="02020603050405020304" pitchFamily="18" charset="0"/>
              </a:rPr>
              <a:t>İdarelerce mal veya hizmet alımları ile yapım işlerinin ihalelerinde aşağıdaki usullerden biri uygulanır:</a:t>
            </a:r>
          </a:p>
          <a:p>
            <a:pPr marL="0" indent="0" algn="just">
              <a:lnSpc>
                <a:spcPct val="120000"/>
              </a:lnSpc>
              <a:spcBef>
                <a:spcPts val="0"/>
              </a:spcBef>
              <a:buNone/>
            </a:pPr>
            <a:r>
              <a:rPr lang="tr-TR" sz="1800" dirty="0">
                <a:latin typeface="Times New Roman" panose="02020603050405020304" pitchFamily="18" charset="0"/>
                <a:cs typeface="Times New Roman" panose="02020603050405020304" pitchFamily="18" charset="0"/>
              </a:rPr>
              <a:t>a) Açık ihale usulü.</a:t>
            </a:r>
          </a:p>
          <a:p>
            <a:pPr marL="0" indent="0" algn="just">
              <a:lnSpc>
                <a:spcPct val="120000"/>
              </a:lnSpc>
              <a:spcBef>
                <a:spcPts val="0"/>
              </a:spcBef>
              <a:buNone/>
            </a:pPr>
            <a:r>
              <a:rPr lang="tr-TR" sz="1800" dirty="0">
                <a:latin typeface="Times New Roman" panose="02020603050405020304" pitchFamily="18" charset="0"/>
                <a:cs typeface="Times New Roman" panose="02020603050405020304" pitchFamily="18" charset="0"/>
              </a:rPr>
              <a:t>b) Belli istekliler arasında ihale usulü.</a:t>
            </a:r>
          </a:p>
          <a:p>
            <a:pPr marL="0" indent="0" algn="just">
              <a:lnSpc>
                <a:spcPct val="120000"/>
              </a:lnSpc>
              <a:spcBef>
                <a:spcPts val="0"/>
              </a:spcBef>
              <a:buNone/>
            </a:pPr>
            <a:r>
              <a:rPr lang="tr-TR" sz="1800" dirty="0">
                <a:latin typeface="Times New Roman" panose="02020603050405020304" pitchFamily="18" charset="0"/>
                <a:cs typeface="Times New Roman" panose="02020603050405020304" pitchFamily="18" charset="0"/>
              </a:rPr>
              <a:t>c) Pazarlık usulü.</a:t>
            </a:r>
          </a:p>
          <a:p>
            <a:pPr marL="0" indent="0" algn="just">
              <a:lnSpc>
                <a:spcPct val="120000"/>
              </a:lnSpc>
              <a:spcBef>
                <a:spcPts val="0"/>
              </a:spcBef>
              <a:buNone/>
            </a:pPr>
            <a:r>
              <a:rPr lang="tr-TR" sz="1800" b="1" dirty="0" smtClean="0">
                <a:latin typeface="Times New Roman" panose="02020603050405020304" pitchFamily="18" charset="0"/>
                <a:cs typeface="Times New Roman" panose="02020603050405020304" pitchFamily="18" charset="0"/>
              </a:rPr>
              <a:t>Madde </a:t>
            </a:r>
            <a:r>
              <a:rPr lang="tr-TR" sz="1800" b="1" dirty="0">
                <a:latin typeface="Times New Roman" panose="02020603050405020304" pitchFamily="18" charset="0"/>
                <a:cs typeface="Times New Roman" panose="02020603050405020304" pitchFamily="18" charset="0"/>
              </a:rPr>
              <a:t>22- Doğrudan temin: </a:t>
            </a:r>
            <a:r>
              <a:rPr lang="tr-TR" sz="1800" dirty="0">
                <a:latin typeface="Times New Roman" panose="02020603050405020304" pitchFamily="18" charset="0"/>
                <a:cs typeface="Times New Roman" panose="02020603050405020304" pitchFamily="18" charset="0"/>
              </a:rPr>
              <a:t>Aşağıda belirtilen hallerde ihtiyaçların ilân yapılmaksızın ve teminat alınmaksızın doğrudan temini usulüne başvurulabilir.</a:t>
            </a:r>
          </a:p>
          <a:p>
            <a:pPr marL="0" indent="0" algn="just">
              <a:lnSpc>
                <a:spcPct val="120000"/>
              </a:lnSpc>
              <a:spcBef>
                <a:spcPts val="0"/>
              </a:spcBef>
              <a:buNone/>
            </a:pPr>
            <a:r>
              <a:rPr lang="tr-TR" sz="1800" b="1" dirty="0" smtClean="0">
                <a:latin typeface="Times New Roman" panose="02020603050405020304" pitchFamily="18" charset="0"/>
                <a:cs typeface="Times New Roman" panose="02020603050405020304" pitchFamily="18" charset="0"/>
              </a:rPr>
              <a:t>Madde </a:t>
            </a:r>
            <a:r>
              <a:rPr lang="tr-TR" sz="1800" b="1" dirty="0">
                <a:latin typeface="Times New Roman" panose="02020603050405020304" pitchFamily="18" charset="0"/>
                <a:cs typeface="Times New Roman" panose="02020603050405020304" pitchFamily="18" charset="0"/>
              </a:rPr>
              <a:t>23-Tasarım yarışmaları: </a:t>
            </a:r>
            <a:r>
              <a:rPr lang="tr-TR" sz="1800" dirty="0">
                <a:latin typeface="Times New Roman" panose="02020603050405020304" pitchFamily="18" charset="0"/>
                <a:cs typeface="Times New Roman" panose="02020603050405020304" pitchFamily="18" charset="0"/>
              </a:rPr>
              <a:t>İdareler gerekli gördükleri mimarlık, peyzaj mimarlığı, mühendislik, kentsel tasarım projeleri, şehir ve bölge plânlama ve güzel sanat eserleri ile ilgili bir plân veya tasarım projesi elde edilmesine yönelik olarak, ilgili mevzuatında belirlenecek usul ve esaslara göre rekabeti sağlayacak şekilde ilân yapılmak suretiyle, jüri tarafından değerlendirme yapılmak üzere ödüllü veya ödülsüz yarışma yaptırabilir. </a:t>
            </a:r>
          </a:p>
          <a:p>
            <a:pPr marL="0" indent="0">
              <a:buNone/>
            </a:pPr>
            <a:endParaRPr lang="tr-TR" dirty="0"/>
          </a:p>
        </p:txBody>
      </p:sp>
    </p:spTree>
    <p:extLst>
      <p:ext uri="{BB962C8B-B14F-4D97-AF65-F5344CB8AC3E}">
        <p14:creationId xmlns:p14="http://schemas.microsoft.com/office/powerpoint/2010/main" val="2613278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638" y="233167"/>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Uluslararası pazarın özellikleri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15</a:t>
            </a:fld>
            <a:endParaRPr lang="tr-TR" dirty="0">
              <a:solidFill>
                <a:prstClr val="black"/>
              </a:solidFill>
            </a:endParaRPr>
          </a:p>
        </p:txBody>
      </p:sp>
      <p:sp>
        <p:nvSpPr>
          <p:cNvPr id="3" name="İçerik Yer Tutucusu 2"/>
          <p:cNvSpPr>
            <a:spLocks noGrp="1"/>
          </p:cNvSpPr>
          <p:nvPr>
            <p:ph idx="1"/>
          </p:nvPr>
        </p:nvSpPr>
        <p:spPr>
          <a:xfrm>
            <a:off x="1522811" y="1529515"/>
            <a:ext cx="9832360" cy="4683998"/>
          </a:xfrm>
        </p:spPr>
        <p:txBody>
          <a:bodyPr/>
          <a:lstStyle/>
          <a:p>
            <a:pPr marL="0" indent="0" algn="just">
              <a:lnSpc>
                <a:spcPct val="120000"/>
              </a:lnSpc>
              <a:spcBef>
                <a:spcPts val="0"/>
              </a:spcBef>
              <a:buNone/>
            </a:pPr>
            <a:endParaRPr lang="tr-TR" sz="1800" b="1" dirty="0">
              <a:latin typeface="Times New Roman" panose="02020603050405020304" pitchFamily="18" charset="0"/>
              <a:cs typeface="Times New Roman" panose="02020603050405020304" pitchFamily="18" charset="0"/>
            </a:endParaRPr>
          </a:p>
          <a:p>
            <a:pPr algn="just">
              <a:lnSpc>
                <a:spcPct val="120000"/>
              </a:lnSpc>
              <a:spcBef>
                <a:spcPts val="0"/>
              </a:spcBef>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Ait oldukları ülkelerin </a:t>
            </a:r>
            <a:r>
              <a:rPr lang="tr-TR" sz="1800" b="1" dirty="0">
                <a:latin typeface="Times New Roman" panose="02020603050405020304" pitchFamily="18" charset="0"/>
                <a:cs typeface="Times New Roman" panose="02020603050405020304" pitchFamily="18" charset="0"/>
              </a:rPr>
              <a:t>gelişmişlik düzeyine </a:t>
            </a:r>
            <a:r>
              <a:rPr lang="tr-TR" sz="1800" dirty="0">
                <a:latin typeface="Times New Roman" panose="02020603050405020304" pitchFamily="18" charset="0"/>
                <a:cs typeface="Times New Roman" panose="02020603050405020304" pitchFamily="18" charset="0"/>
              </a:rPr>
              <a:t>göre değişik özellikler taşır </a:t>
            </a:r>
            <a:r>
              <a:rPr lang="tr-TR" sz="1800" i="1" dirty="0">
                <a:latin typeface="Times New Roman" panose="02020603050405020304" pitchFamily="18" charset="0"/>
                <a:cs typeface="Times New Roman" panose="02020603050405020304" pitchFamily="18" charset="0"/>
              </a:rPr>
              <a:t>(yemek türlerimizin ABD’de satılamaması), </a:t>
            </a:r>
          </a:p>
          <a:p>
            <a:pPr algn="just">
              <a:lnSpc>
                <a:spcPct val="120000"/>
              </a:lnSpc>
              <a:spcBef>
                <a:spcPts val="0"/>
              </a:spcBef>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Tüketicilerin </a:t>
            </a:r>
            <a:r>
              <a:rPr lang="tr-TR" sz="1800" b="1" dirty="0">
                <a:latin typeface="Times New Roman" panose="02020603050405020304" pitchFamily="18" charset="0"/>
                <a:cs typeface="Times New Roman" panose="02020603050405020304" pitchFamily="18" charset="0"/>
              </a:rPr>
              <a:t>kültürel özelliklerine </a:t>
            </a:r>
            <a:r>
              <a:rPr lang="tr-TR" sz="1800" dirty="0">
                <a:latin typeface="Times New Roman" panose="02020603050405020304" pitchFamily="18" charset="0"/>
                <a:cs typeface="Times New Roman" panose="02020603050405020304" pitchFamily="18" charset="0"/>
              </a:rPr>
              <a:t>göre değişiklik gösterir,</a:t>
            </a:r>
          </a:p>
          <a:p>
            <a:pPr algn="just">
              <a:lnSpc>
                <a:spcPct val="120000"/>
              </a:lnSpc>
              <a:spcBef>
                <a:spcPts val="0"/>
              </a:spcBef>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Mal çeşitleri ve arz kaynakları </a:t>
            </a:r>
            <a:r>
              <a:rPr lang="tr-TR" sz="1800" b="1" dirty="0">
                <a:latin typeface="Times New Roman" panose="02020603050405020304" pitchFamily="18" charset="0"/>
                <a:cs typeface="Times New Roman" panose="02020603050405020304" pitchFamily="18" charset="0"/>
              </a:rPr>
              <a:t>fazla</a:t>
            </a:r>
            <a:r>
              <a:rPr lang="tr-TR" sz="1800" dirty="0">
                <a:latin typeface="Times New Roman" panose="02020603050405020304" pitchFamily="18" charset="0"/>
                <a:cs typeface="Times New Roman" panose="02020603050405020304" pitchFamily="18" charset="0"/>
              </a:rPr>
              <a:t>dır,</a:t>
            </a:r>
          </a:p>
          <a:p>
            <a:pPr algn="just">
              <a:lnSpc>
                <a:spcPct val="120000"/>
              </a:lnSpc>
              <a:spcBef>
                <a:spcPts val="0"/>
              </a:spcBef>
              <a:buFont typeface="Wingdings" panose="05000000000000000000" pitchFamily="2" charset="2"/>
              <a:buChar char="ü"/>
            </a:pPr>
            <a:r>
              <a:rPr lang="tr-TR" sz="1800" b="1" dirty="0">
                <a:latin typeface="Times New Roman" panose="02020603050405020304" pitchFamily="18" charset="0"/>
                <a:cs typeface="Times New Roman" panose="02020603050405020304" pitchFamily="18" charset="0"/>
              </a:rPr>
              <a:t>Rekabet </a:t>
            </a:r>
            <a:r>
              <a:rPr lang="tr-TR" sz="1800" dirty="0">
                <a:latin typeface="Times New Roman" panose="02020603050405020304" pitchFamily="18" charset="0"/>
                <a:cs typeface="Times New Roman" panose="02020603050405020304" pitchFamily="18" charset="0"/>
              </a:rPr>
              <a:t>çok yoğundur,</a:t>
            </a:r>
          </a:p>
          <a:p>
            <a:pPr algn="just">
              <a:lnSpc>
                <a:spcPct val="120000"/>
              </a:lnSpc>
              <a:spcBef>
                <a:spcPts val="0"/>
              </a:spcBef>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İç pazara göre </a:t>
            </a:r>
            <a:r>
              <a:rPr lang="tr-TR" sz="1800" b="1" dirty="0">
                <a:latin typeface="Times New Roman" panose="02020603050405020304" pitchFamily="18" charset="0"/>
                <a:cs typeface="Times New Roman" panose="02020603050405020304" pitchFamily="18" charset="0"/>
              </a:rPr>
              <a:t>fiyatlar </a:t>
            </a:r>
            <a:r>
              <a:rPr lang="tr-TR" sz="1800" dirty="0">
                <a:latin typeface="Times New Roman" panose="02020603050405020304" pitchFamily="18" charset="0"/>
                <a:cs typeface="Times New Roman" panose="02020603050405020304" pitchFamily="18" charset="0"/>
              </a:rPr>
              <a:t>daha </a:t>
            </a:r>
            <a:r>
              <a:rPr lang="tr-TR" sz="1800" b="1" dirty="0">
                <a:latin typeface="Times New Roman" panose="02020603050405020304" pitchFamily="18" charset="0"/>
                <a:cs typeface="Times New Roman" panose="02020603050405020304" pitchFamily="18" charset="0"/>
              </a:rPr>
              <a:t>düşük</a:t>
            </a:r>
            <a:r>
              <a:rPr lang="tr-TR" sz="1800" dirty="0">
                <a:latin typeface="Times New Roman" panose="02020603050405020304" pitchFamily="18" charset="0"/>
                <a:cs typeface="Times New Roman" panose="02020603050405020304" pitchFamily="18" charset="0"/>
              </a:rPr>
              <a:t>tür,</a:t>
            </a:r>
          </a:p>
          <a:p>
            <a:pPr algn="just">
              <a:lnSpc>
                <a:spcPct val="120000"/>
              </a:lnSpc>
              <a:spcBef>
                <a:spcPts val="0"/>
              </a:spcBef>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Bazı dış pazarlarda rekabetin yerli işletmeleri olumsuz yönde etkilememesi için ülkeler, </a:t>
            </a:r>
            <a:r>
              <a:rPr lang="tr-TR" sz="1800" b="1" dirty="0">
                <a:latin typeface="Times New Roman" panose="02020603050405020304" pitchFamily="18" charset="0"/>
                <a:cs typeface="Times New Roman" panose="02020603050405020304" pitchFamily="18" charset="0"/>
              </a:rPr>
              <a:t>pazara girişi </a:t>
            </a:r>
            <a:r>
              <a:rPr lang="tr-TR" sz="1800" dirty="0">
                <a:latin typeface="Times New Roman" panose="02020603050405020304" pitchFamily="18" charset="0"/>
                <a:cs typeface="Times New Roman" panose="02020603050405020304" pitchFamily="18" charset="0"/>
              </a:rPr>
              <a:t>gümrük tarifeleri, fon, vergi vb. şekilde güçleştirirler.</a:t>
            </a:r>
          </a:p>
          <a:p>
            <a:pPr algn="just">
              <a:lnSpc>
                <a:spcPct val="120000"/>
              </a:lnSpc>
              <a:spcBef>
                <a:spcPts val="0"/>
              </a:spcBef>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Kalite, ambalajlama ve </a:t>
            </a:r>
            <a:r>
              <a:rPr lang="tr-TR" sz="1800" b="1" dirty="0">
                <a:latin typeface="Times New Roman" panose="02020603050405020304" pitchFamily="18" charset="0"/>
                <a:cs typeface="Times New Roman" panose="02020603050405020304" pitchFamily="18" charset="0"/>
              </a:rPr>
              <a:t>standartlaştırma</a:t>
            </a:r>
            <a:r>
              <a:rPr lang="tr-TR" sz="1800" dirty="0">
                <a:latin typeface="Times New Roman" panose="02020603050405020304" pitchFamily="18" charset="0"/>
                <a:cs typeface="Times New Roman" panose="02020603050405020304" pitchFamily="18" charset="0"/>
              </a:rPr>
              <a:t> önemlidir,</a:t>
            </a:r>
          </a:p>
          <a:p>
            <a:pPr algn="just">
              <a:lnSpc>
                <a:spcPct val="120000"/>
              </a:lnSpc>
              <a:spcBef>
                <a:spcPts val="0"/>
              </a:spcBef>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Bilgi toplama, </a:t>
            </a:r>
            <a:r>
              <a:rPr lang="tr-TR" sz="1800" b="1" dirty="0">
                <a:latin typeface="Times New Roman" panose="02020603050405020304" pitchFamily="18" charset="0"/>
                <a:cs typeface="Times New Roman" panose="02020603050405020304" pitchFamily="18" charset="0"/>
              </a:rPr>
              <a:t>pazarlama araştırması </a:t>
            </a:r>
            <a:r>
              <a:rPr lang="tr-TR" sz="1800" dirty="0">
                <a:latin typeface="Times New Roman" panose="02020603050405020304" pitchFamily="18" charset="0"/>
                <a:cs typeface="Times New Roman" panose="02020603050405020304" pitchFamily="18" charset="0"/>
              </a:rPr>
              <a:t>yapmak oldukça masraflıdır,</a:t>
            </a:r>
          </a:p>
          <a:p>
            <a:pPr algn="just">
              <a:lnSpc>
                <a:spcPct val="120000"/>
              </a:lnSpc>
              <a:spcBef>
                <a:spcPts val="0"/>
              </a:spcBef>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Dış pazarlarda </a:t>
            </a:r>
            <a:r>
              <a:rPr lang="tr-TR" sz="1800" b="1" dirty="0">
                <a:latin typeface="Times New Roman" panose="02020603050405020304" pitchFamily="18" charset="0"/>
                <a:cs typeface="Times New Roman" panose="02020603050405020304" pitchFamily="18" charset="0"/>
              </a:rPr>
              <a:t>politik ve kurumsal </a:t>
            </a:r>
            <a:r>
              <a:rPr lang="tr-TR" sz="1800" dirty="0">
                <a:latin typeface="Times New Roman" panose="02020603050405020304" pitchFamily="18" charset="0"/>
                <a:cs typeface="Times New Roman" panose="02020603050405020304" pitchFamily="18" charset="0"/>
              </a:rPr>
              <a:t>etkenler rol oynar.</a:t>
            </a:r>
          </a:p>
          <a:p>
            <a:pPr marL="0" indent="0">
              <a:buNone/>
            </a:pPr>
            <a:endParaRPr lang="tr-TR" dirty="0"/>
          </a:p>
        </p:txBody>
      </p:sp>
    </p:spTree>
    <p:extLst>
      <p:ext uri="{BB962C8B-B14F-4D97-AF65-F5344CB8AC3E}">
        <p14:creationId xmlns:p14="http://schemas.microsoft.com/office/powerpoint/2010/main" val="3934891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71413" y="467038"/>
            <a:ext cx="7374270" cy="599728"/>
          </a:xfrm>
        </p:spPr>
        <p:txBody>
          <a:bodyPr>
            <a:normAutofit/>
          </a:bodyPr>
          <a:lstStyle/>
          <a:p>
            <a:pPr algn="ctr"/>
            <a:r>
              <a:rPr lang="tr-TR" sz="2800" dirty="0">
                <a:latin typeface="Times New Roman" panose="02020603050405020304" pitchFamily="18" charset="0"/>
                <a:cs typeface="Times New Roman" panose="02020603050405020304" pitchFamily="18" charset="0"/>
              </a:rPr>
              <a:t>Kaynaklar</a:t>
            </a: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16</a:t>
            </a:fld>
            <a:endParaRPr lang="tr-TR" dirty="0">
              <a:solidFill>
                <a:prstClr val="black"/>
              </a:solidFill>
            </a:endParaRPr>
          </a:p>
        </p:txBody>
      </p:sp>
      <p:sp>
        <p:nvSpPr>
          <p:cNvPr id="6" name="İçerik Yer Tutucusu 2"/>
          <p:cNvSpPr>
            <a:spLocks noGrp="1"/>
          </p:cNvSpPr>
          <p:nvPr>
            <p:ph idx="1"/>
          </p:nvPr>
        </p:nvSpPr>
        <p:spPr>
          <a:xfrm>
            <a:off x="2018068" y="1408182"/>
            <a:ext cx="8270023" cy="4351338"/>
          </a:xfrm>
        </p:spPr>
        <p:txBody>
          <a:bodyPr>
            <a:normAutofit/>
          </a:bodyPr>
          <a:lstStyle/>
          <a:p>
            <a:endParaRPr lang="tr-TR" dirty="0"/>
          </a:p>
          <a:p>
            <a:endParaRPr lang="tr-TR" dirty="0"/>
          </a:p>
          <a:p>
            <a:r>
              <a:rPr lang="tr-TR" sz="1000" dirty="0" smtClean="0">
                <a:latin typeface="Times New Roman" panose="02020603050405020304" pitchFamily="18" charset="0"/>
                <a:cs typeface="Times New Roman" panose="02020603050405020304" pitchFamily="18" charset="0"/>
              </a:rPr>
              <a:t>.</a:t>
            </a:r>
            <a:endParaRPr lang="tr-TR" sz="10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tr-TR" sz="1000" dirty="0">
              <a:latin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tr-TR" sz="1000" dirty="0">
              <a:latin typeface="Times New Roman" panose="02020603050405020304" pitchFamily="18" charset="0"/>
              <a:cs typeface="Times New Roman" panose="02020603050405020304" pitchFamily="18" charset="0"/>
            </a:endParaRPr>
          </a:p>
          <a:p>
            <a:pPr marL="0" indent="0">
              <a:buNone/>
            </a:pPr>
            <a:endParaRPr lang="tr-TR" sz="1000" dirty="0">
              <a:latin typeface="Times New Roman" panose="02020603050405020304" pitchFamily="18" charset="0"/>
              <a:cs typeface="Times New Roman" panose="02020603050405020304" pitchFamily="18" charset="0"/>
            </a:endParaRPr>
          </a:p>
          <a:p>
            <a:pPr marL="0" indent="0">
              <a:buNone/>
            </a:pPr>
            <a:r>
              <a:rPr lang="tr-TR" sz="1000" dirty="0">
                <a:latin typeface="Times New Roman" panose="02020603050405020304" pitchFamily="18" charset="0"/>
                <a:cs typeface="Times New Roman" panose="02020603050405020304" pitchFamily="18" charset="0"/>
              </a:rPr>
              <a:t>                                                                                                                 </a:t>
            </a:r>
          </a:p>
        </p:txBody>
      </p:sp>
      <p:sp>
        <p:nvSpPr>
          <p:cNvPr id="12" name="İçerik Yer Tutucusu 2">
            <a:extLst>
              <a:ext uri="{FF2B5EF4-FFF2-40B4-BE49-F238E27FC236}">
                <a16:creationId xmlns="" xmlns:a16="http://schemas.microsoft.com/office/drawing/2014/main" id="{841BE76F-8D30-4BBE-8A5C-0A1424934755}"/>
              </a:ext>
            </a:extLst>
          </p:cNvPr>
          <p:cNvSpPr txBox="1">
            <a:spLocks/>
          </p:cNvSpPr>
          <p:nvPr/>
        </p:nvSpPr>
        <p:spPr>
          <a:xfrm>
            <a:off x="1237136" y="1662988"/>
            <a:ext cx="10118035" cy="3841726"/>
          </a:xfrm>
          <a:prstGeom prst="rect">
            <a:avLst/>
          </a:prstGeom>
        </p:spPr>
        <p:txBody>
          <a:bodyPr>
            <a:noAutofit/>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tr-TR" sz="2200" dirty="0">
                <a:latin typeface="Times New Roman" panose="02020603050405020304" pitchFamily="18" charset="0"/>
                <a:cs typeface="Times New Roman" panose="02020603050405020304" pitchFamily="18" charset="0"/>
              </a:rPr>
              <a:t>Makro Pazarlama, 2. Baskı. Birol </a:t>
            </a:r>
            <a:r>
              <a:rPr lang="tr-TR" sz="2200" dirty="0" err="1">
                <a:latin typeface="Times New Roman" panose="02020603050405020304" pitchFamily="18" charset="0"/>
                <a:cs typeface="Times New Roman" panose="02020603050405020304" pitchFamily="18" charset="0"/>
              </a:rPr>
              <a:t>Tenekecioğlu</a:t>
            </a:r>
            <a:r>
              <a:rPr lang="tr-TR" sz="2200" dirty="0">
                <a:latin typeface="Times New Roman" panose="02020603050405020304" pitchFamily="18" charset="0"/>
                <a:cs typeface="Times New Roman" panose="02020603050405020304" pitchFamily="18" charset="0"/>
              </a:rPr>
              <a:t> ve </a:t>
            </a:r>
            <a:r>
              <a:rPr lang="tr-TR" sz="2200" dirty="0" err="1">
                <a:latin typeface="Times New Roman" panose="02020603050405020304" pitchFamily="18" charset="0"/>
                <a:cs typeface="Times New Roman" panose="02020603050405020304" pitchFamily="18" charset="0"/>
              </a:rPr>
              <a:t>N.Figen</a:t>
            </a:r>
            <a:r>
              <a:rPr lang="tr-TR" sz="2200" dirty="0">
                <a:latin typeface="Times New Roman" panose="02020603050405020304" pitchFamily="18" charset="0"/>
                <a:cs typeface="Times New Roman" panose="02020603050405020304" pitchFamily="18" charset="0"/>
              </a:rPr>
              <a:t> Ersoy, Birlik Ofset, Eskişehir, 2000.</a:t>
            </a:r>
          </a:p>
          <a:p>
            <a:r>
              <a:rPr lang="tr-TR" sz="2200" dirty="0">
                <a:latin typeface="Times New Roman" panose="02020603050405020304" pitchFamily="18" charset="0"/>
                <a:cs typeface="Times New Roman" panose="02020603050405020304" pitchFamily="18" charset="0"/>
              </a:rPr>
              <a:t>Pazarlama İlkeleri, </a:t>
            </a:r>
            <a:r>
              <a:rPr lang="tr-TR" sz="2200" dirty="0" err="1">
                <a:latin typeface="Times New Roman" panose="02020603050405020304" pitchFamily="18" charset="0"/>
                <a:cs typeface="Times New Roman" panose="02020603050405020304" pitchFamily="18" charset="0"/>
              </a:rPr>
              <a:t>Jim</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Blythe</a:t>
            </a:r>
            <a:r>
              <a:rPr lang="tr-TR" sz="2200" dirty="0">
                <a:latin typeface="Times New Roman" panose="02020603050405020304" pitchFamily="18" charset="0"/>
                <a:cs typeface="Times New Roman" panose="02020603050405020304" pitchFamily="18" charset="0"/>
              </a:rPr>
              <a:t> (Türkçesi: </a:t>
            </a:r>
            <a:r>
              <a:rPr lang="tr-TR" sz="2200" dirty="0" err="1">
                <a:latin typeface="Times New Roman" panose="02020603050405020304" pitchFamily="18" charset="0"/>
                <a:cs typeface="Times New Roman" panose="02020603050405020304" pitchFamily="18" charset="0"/>
              </a:rPr>
              <a:t>Prof.Dr</a:t>
            </a:r>
            <a:r>
              <a:rPr lang="tr-TR" sz="2200" dirty="0">
                <a:latin typeface="Times New Roman" panose="02020603050405020304" pitchFamily="18" charset="0"/>
                <a:cs typeface="Times New Roman" panose="02020603050405020304" pitchFamily="18" charset="0"/>
              </a:rPr>
              <a:t>. Yavuz Odabaşı), </a:t>
            </a:r>
            <a:r>
              <a:rPr lang="tr-TR" sz="2200" dirty="0" err="1">
                <a:latin typeface="Times New Roman" panose="02020603050405020304" pitchFamily="18" charset="0"/>
                <a:cs typeface="Times New Roman" panose="02020603050405020304" pitchFamily="18" charset="0"/>
              </a:rPr>
              <a:t>Prentice</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Hall</a:t>
            </a:r>
            <a:r>
              <a:rPr lang="tr-TR" sz="2200" dirty="0">
                <a:latin typeface="Times New Roman" panose="02020603050405020304" pitchFamily="18" charset="0"/>
                <a:cs typeface="Times New Roman" panose="02020603050405020304" pitchFamily="18" charset="0"/>
              </a:rPr>
              <a:t>, Bilim-Teknik Kitabevi, Eskişehir, 2001.</a:t>
            </a:r>
          </a:p>
          <a:p>
            <a:r>
              <a:rPr lang="tr-TR" sz="2200" dirty="0">
                <a:latin typeface="Times New Roman" panose="02020603050405020304" pitchFamily="18" charset="0"/>
                <a:cs typeface="Times New Roman" panose="02020603050405020304" pitchFamily="18" charset="0"/>
              </a:rPr>
              <a:t>Pazarlama İlkeleri, Türkiye Uygulamaları: Global Yönetimsel Yaklaşım, Ömer Baybars Tek, Beta, İstanbul, 1999.</a:t>
            </a:r>
          </a:p>
          <a:p>
            <a:r>
              <a:rPr lang="tr-TR" sz="2200" dirty="0">
                <a:latin typeface="Times New Roman" panose="02020603050405020304" pitchFamily="18" charset="0"/>
                <a:cs typeface="Times New Roman" panose="02020603050405020304" pitchFamily="18" charset="0"/>
              </a:rPr>
              <a:t>Pazarlama Yönetimi, </a:t>
            </a:r>
            <a:r>
              <a:rPr lang="tr-TR" sz="2200" dirty="0" err="1">
                <a:latin typeface="Times New Roman" panose="02020603050405020304" pitchFamily="18" charset="0"/>
                <a:cs typeface="Times New Roman" panose="02020603050405020304" pitchFamily="18" charset="0"/>
              </a:rPr>
              <a:t>B.Tenekecioğlu</a:t>
            </a:r>
            <a:r>
              <a:rPr lang="tr-TR" sz="2200" dirty="0">
                <a:latin typeface="Times New Roman" panose="02020603050405020304" pitchFamily="18" charset="0"/>
                <a:cs typeface="Times New Roman" panose="02020603050405020304" pitchFamily="18" charset="0"/>
              </a:rPr>
              <a:t> ve </a:t>
            </a:r>
            <a:r>
              <a:rPr lang="tr-TR" sz="2200" dirty="0" err="1">
                <a:latin typeface="Times New Roman" panose="02020603050405020304" pitchFamily="18" charset="0"/>
                <a:cs typeface="Times New Roman" panose="02020603050405020304" pitchFamily="18" charset="0"/>
              </a:rPr>
              <a:t>F.Esoy</a:t>
            </a:r>
            <a:r>
              <a:rPr lang="tr-TR" sz="2200" dirty="0">
                <a:latin typeface="Times New Roman" panose="02020603050405020304" pitchFamily="18" charset="0"/>
                <a:cs typeface="Times New Roman" panose="02020603050405020304" pitchFamily="18" charset="0"/>
              </a:rPr>
              <a:t>, Birlik Ofset, Eskişehir, 2000.</a:t>
            </a:r>
          </a:p>
          <a:p>
            <a:r>
              <a:rPr lang="tr-TR" sz="2200" dirty="0" smtClean="0">
                <a:latin typeface="Times New Roman" panose="02020603050405020304" pitchFamily="18" charset="0"/>
                <a:cs typeface="Times New Roman" panose="02020603050405020304" pitchFamily="18" charset="0"/>
              </a:rPr>
              <a:t>Pazarlama </a:t>
            </a:r>
            <a:r>
              <a:rPr lang="tr-TR" sz="2200" dirty="0">
                <a:latin typeface="Times New Roman" panose="02020603050405020304" pitchFamily="18" charset="0"/>
                <a:cs typeface="Times New Roman" panose="02020603050405020304" pitchFamily="18" charset="0"/>
              </a:rPr>
              <a:t>Yönetimi, Philip </a:t>
            </a:r>
            <a:r>
              <a:rPr lang="tr-TR" sz="2200" dirty="0" err="1">
                <a:latin typeface="Times New Roman" panose="02020603050405020304" pitchFamily="18" charset="0"/>
                <a:cs typeface="Times New Roman" panose="02020603050405020304" pitchFamily="18" charset="0"/>
              </a:rPr>
              <a:t>Kotler</a:t>
            </a:r>
            <a:r>
              <a:rPr lang="tr-TR" sz="2200" dirty="0">
                <a:latin typeface="Times New Roman" panose="02020603050405020304" pitchFamily="18" charset="0"/>
                <a:cs typeface="Times New Roman" panose="02020603050405020304" pitchFamily="18" charset="0"/>
              </a:rPr>
              <a:t>, (Çeviri: Nejat </a:t>
            </a:r>
            <a:r>
              <a:rPr lang="tr-TR" sz="2200" dirty="0" err="1">
                <a:latin typeface="Times New Roman" panose="02020603050405020304" pitchFamily="18" charset="0"/>
                <a:cs typeface="Times New Roman" panose="02020603050405020304" pitchFamily="18" charset="0"/>
              </a:rPr>
              <a:t>Muallimoğlu</a:t>
            </a:r>
            <a:r>
              <a:rPr lang="tr-TR" sz="2200" dirty="0">
                <a:latin typeface="Times New Roman" panose="02020603050405020304" pitchFamily="18" charset="0"/>
                <a:cs typeface="Times New Roman" panose="02020603050405020304" pitchFamily="18" charset="0"/>
              </a:rPr>
              <a:t>), Milenyum Baskısı, Beta Yayın Dağıtım A.Ş, İstanbul, 2000.</a:t>
            </a:r>
          </a:p>
          <a:p>
            <a:r>
              <a:rPr lang="tr-TR" sz="2200" dirty="0" smtClean="0">
                <a:latin typeface="Times New Roman" panose="02020603050405020304" pitchFamily="18" charset="0"/>
                <a:cs typeface="Times New Roman" panose="02020603050405020304" pitchFamily="18" charset="0"/>
              </a:rPr>
              <a:t>Pazarlama-İlkeler</a:t>
            </a:r>
            <a:r>
              <a:rPr lang="tr-TR" sz="2200" dirty="0">
                <a:latin typeface="Times New Roman" panose="02020603050405020304" pitchFamily="18" charset="0"/>
                <a:cs typeface="Times New Roman" panose="02020603050405020304" pitchFamily="18" charset="0"/>
              </a:rPr>
              <a:t>, Yönetim, Cemal Yükselen, Detay Yayıncılık Ankara, 2001.</a:t>
            </a:r>
          </a:p>
        </p:txBody>
      </p:sp>
    </p:spTree>
    <p:extLst>
      <p:ext uri="{BB962C8B-B14F-4D97-AF65-F5344CB8AC3E}">
        <p14:creationId xmlns:p14="http://schemas.microsoft.com/office/powerpoint/2010/main" val="3747580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Tüketicinin </a:t>
            </a:r>
            <a:r>
              <a:rPr lang="tr-TR" sz="2800" dirty="0" err="1">
                <a:latin typeface="Times New Roman" panose="02020603050405020304" pitchFamily="18" charset="0"/>
                <a:cs typeface="Times New Roman" panose="02020603050405020304" pitchFamily="18" charset="0"/>
              </a:rPr>
              <a:t>satınalma</a:t>
            </a:r>
            <a:r>
              <a:rPr lang="tr-TR" sz="2800" dirty="0">
                <a:latin typeface="Times New Roman" panose="02020603050405020304" pitchFamily="18" charset="0"/>
                <a:cs typeface="Times New Roman" panose="02020603050405020304" pitchFamily="18" charset="0"/>
              </a:rPr>
              <a:t> davranışı…</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2</a:t>
            </a:fld>
            <a:endParaRPr lang="tr-TR" dirty="0">
              <a:solidFill>
                <a:prstClr val="black"/>
              </a:solidFill>
            </a:endParaRPr>
          </a:p>
        </p:txBody>
      </p:sp>
      <p:sp>
        <p:nvSpPr>
          <p:cNvPr id="3" name="İçerik Yer Tutucusu 2"/>
          <p:cNvSpPr>
            <a:spLocks noGrp="1"/>
          </p:cNvSpPr>
          <p:nvPr>
            <p:ph idx="1"/>
          </p:nvPr>
        </p:nvSpPr>
        <p:spPr>
          <a:xfrm>
            <a:off x="1445691" y="1760867"/>
            <a:ext cx="9832360" cy="4187825"/>
          </a:xfrm>
        </p:spPr>
        <p:txBody>
          <a:bodyPr/>
          <a:lstStyle/>
          <a:p>
            <a:pPr marL="0" indent="0" algn="just">
              <a:lnSpc>
                <a:spcPct val="100000"/>
              </a:lnSpc>
              <a:spcBef>
                <a:spcPts val="0"/>
              </a:spcBef>
              <a:buNone/>
            </a:pPr>
            <a:r>
              <a:rPr lang="tr-TR" sz="1900" dirty="0">
                <a:latin typeface="Times New Roman" panose="02020603050405020304" pitchFamily="18" charset="0"/>
                <a:cs typeface="Times New Roman" panose="02020603050405020304" pitchFamily="18" charset="0"/>
              </a:rPr>
              <a:t>Tüketicilerin </a:t>
            </a:r>
            <a:r>
              <a:rPr lang="tr-TR" sz="1900" dirty="0" err="1">
                <a:latin typeface="Times New Roman" panose="02020603050405020304" pitchFamily="18" charset="0"/>
                <a:cs typeface="Times New Roman" panose="02020603050405020304" pitchFamily="18" charset="0"/>
              </a:rPr>
              <a:t>satınalma</a:t>
            </a:r>
            <a:r>
              <a:rPr lang="tr-TR" sz="1900" dirty="0">
                <a:latin typeface="Times New Roman" panose="02020603050405020304" pitchFamily="18" charset="0"/>
                <a:cs typeface="Times New Roman" panose="02020603050405020304" pitchFamily="18" charset="0"/>
              </a:rPr>
              <a:t> davranışları, mamulden mamule farklılık gösterir. </a:t>
            </a:r>
          </a:p>
          <a:p>
            <a:pPr marL="0" indent="0" algn="just">
              <a:lnSpc>
                <a:spcPct val="100000"/>
              </a:lnSpc>
              <a:spcBef>
                <a:spcPts val="0"/>
              </a:spcBef>
              <a:buNone/>
            </a:pPr>
            <a:r>
              <a:rPr lang="tr-TR" sz="1900" dirty="0">
                <a:latin typeface="Times New Roman" panose="02020603050405020304" pitchFamily="18" charset="0"/>
                <a:cs typeface="Times New Roman" panose="02020603050405020304" pitchFamily="18" charset="0"/>
              </a:rPr>
              <a:t>Örneğin, tüketicinin yiyecek maddesi </a:t>
            </a:r>
            <a:r>
              <a:rPr lang="tr-TR" sz="1900" dirty="0" err="1">
                <a:latin typeface="Times New Roman" panose="02020603050405020304" pitchFamily="18" charset="0"/>
                <a:cs typeface="Times New Roman" panose="02020603050405020304" pitchFamily="18" charset="0"/>
              </a:rPr>
              <a:t>satınalma</a:t>
            </a:r>
            <a:r>
              <a:rPr lang="tr-TR" sz="1900" dirty="0">
                <a:latin typeface="Times New Roman" panose="02020603050405020304" pitchFamily="18" charset="0"/>
                <a:cs typeface="Times New Roman" panose="02020603050405020304" pitchFamily="18" charset="0"/>
              </a:rPr>
              <a:t> davranışı, giyecek veya bir TV </a:t>
            </a:r>
            <a:r>
              <a:rPr lang="tr-TR" sz="1900" dirty="0" err="1">
                <a:latin typeface="Times New Roman" panose="02020603050405020304" pitchFamily="18" charset="0"/>
                <a:cs typeface="Times New Roman" panose="02020603050405020304" pitchFamily="18" charset="0"/>
              </a:rPr>
              <a:t>satınalma</a:t>
            </a:r>
            <a:r>
              <a:rPr lang="tr-TR" sz="1900" dirty="0">
                <a:latin typeface="Times New Roman" panose="02020603050405020304" pitchFamily="18" charset="0"/>
                <a:cs typeface="Times New Roman" panose="02020603050405020304" pitchFamily="18" charset="0"/>
              </a:rPr>
              <a:t> davranışı birbirine benzemez.</a:t>
            </a:r>
          </a:p>
          <a:p>
            <a:pPr marL="0" indent="0" algn="just">
              <a:lnSpc>
                <a:spcPct val="100000"/>
              </a:lnSpc>
              <a:spcBef>
                <a:spcPts val="0"/>
              </a:spcBef>
              <a:buNone/>
            </a:pPr>
            <a:endParaRPr lang="tr-TR" sz="1900" dirty="0">
              <a:latin typeface="Times New Roman" panose="02020603050405020304" pitchFamily="18" charset="0"/>
              <a:cs typeface="Times New Roman" panose="02020603050405020304" pitchFamily="18" charset="0"/>
            </a:endParaRPr>
          </a:p>
          <a:p>
            <a:pPr marL="0" indent="0" algn="just">
              <a:lnSpc>
                <a:spcPct val="100000"/>
              </a:lnSpc>
              <a:spcBef>
                <a:spcPts val="0"/>
              </a:spcBef>
              <a:buNone/>
            </a:pPr>
            <a:r>
              <a:rPr lang="tr-TR" sz="1900" b="1" dirty="0">
                <a:solidFill>
                  <a:srgbClr val="FF0000"/>
                </a:solidFill>
                <a:latin typeface="Times New Roman" panose="02020603050405020304" pitchFamily="18" charset="0"/>
                <a:cs typeface="Times New Roman" panose="02020603050405020304" pitchFamily="18" charset="0"/>
              </a:rPr>
              <a:t>İlgi</a:t>
            </a:r>
            <a:r>
              <a:rPr lang="tr-TR" sz="1900" dirty="0">
                <a:solidFill>
                  <a:srgbClr val="FF0000"/>
                </a:solidFill>
                <a:latin typeface="Times New Roman" panose="02020603050405020304" pitchFamily="18" charset="0"/>
                <a:cs typeface="Times New Roman" panose="02020603050405020304" pitchFamily="18" charset="0"/>
              </a:rPr>
              <a:t> ve </a:t>
            </a:r>
            <a:r>
              <a:rPr lang="tr-TR" sz="1900" b="1" dirty="0" err="1">
                <a:solidFill>
                  <a:srgbClr val="FF0000"/>
                </a:solidFill>
                <a:latin typeface="Times New Roman" panose="02020603050405020304" pitchFamily="18" charset="0"/>
                <a:cs typeface="Times New Roman" panose="02020603050405020304" pitchFamily="18" charset="0"/>
              </a:rPr>
              <a:t>markalararası</a:t>
            </a:r>
            <a:r>
              <a:rPr lang="tr-TR" sz="1900" b="1" dirty="0">
                <a:solidFill>
                  <a:srgbClr val="FF0000"/>
                </a:solidFill>
                <a:latin typeface="Times New Roman" panose="02020603050405020304" pitchFamily="18" charset="0"/>
                <a:cs typeface="Times New Roman" panose="02020603050405020304" pitchFamily="18" charset="0"/>
              </a:rPr>
              <a:t> farklılık düzeyine göre </a:t>
            </a:r>
            <a:r>
              <a:rPr lang="tr-TR" sz="1900" dirty="0" err="1">
                <a:solidFill>
                  <a:srgbClr val="FF0000"/>
                </a:solidFill>
                <a:latin typeface="Times New Roman" panose="02020603050405020304" pitchFamily="18" charset="0"/>
                <a:cs typeface="Times New Roman" panose="02020603050405020304" pitchFamily="18" charset="0"/>
              </a:rPr>
              <a:t>satınalma</a:t>
            </a:r>
            <a:r>
              <a:rPr lang="tr-TR" sz="1900" dirty="0">
                <a:solidFill>
                  <a:srgbClr val="FF0000"/>
                </a:solidFill>
                <a:latin typeface="Times New Roman" panose="02020603050405020304" pitchFamily="18" charset="0"/>
                <a:cs typeface="Times New Roman" panose="02020603050405020304" pitchFamily="18" charset="0"/>
              </a:rPr>
              <a:t> davranışı şöyle sınıflandırılabilir;</a:t>
            </a:r>
          </a:p>
          <a:p>
            <a:pPr marL="0" indent="0" algn="just">
              <a:lnSpc>
                <a:spcPct val="100000"/>
              </a:lnSpc>
              <a:spcBef>
                <a:spcPts val="0"/>
              </a:spcBef>
              <a:buNone/>
            </a:pPr>
            <a:endParaRPr lang="tr-TR" sz="1900" dirty="0">
              <a:latin typeface="Times New Roman" panose="02020603050405020304" pitchFamily="18" charset="0"/>
              <a:cs typeface="Times New Roman" panose="02020603050405020304" pitchFamily="18" charset="0"/>
            </a:endParaRPr>
          </a:p>
          <a:p>
            <a:pPr algn="just">
              <a:lnSpc>
                <a:spcPct val="100000"/>
              </a:lnSpc>
              <a:spcBef>
                <a:spcPts val="0"/>
              </a:spcBef>
              <a:buFont typeface="Wingdings" panose="05000000000000000000" pitchFamily="2" charset="2"/>
              <a:buChar char="ü"/>
            </a:pPr>
            <a:r>
              <a:rPr lang="tr-TR" sz="1900" b="1" u="sng" dirty="0">
                <a:latin typeface="Times New Roman" panose="02020603050405020304" pitchFamily="18" charset="0"/>
                <a:cs typeface="Times New Roman" panose="02020603050405020304" pitchFamily="18" charset="0"/>
              </a:rPr>
              <a:t>Karmaşık</a:t>
            </a:r>
            <a:r>
              <a:rPr lang="tr-TR" sz="1900" u="sng" dirty="0">
                <a:latin typeface="Times New Roman" panose="02020603050405020304" pitchFamily="18" charset="0"/>
                <a:cs typeface="Times New Roman" panose="02020603050405020304" pitchFamily="18" charset="0"/>
              </a:rPr>
              <a:t> </a:t>
            </a:r>
            <a:r>
              <a:rPr lang="tr-TR" sz="1900" u="sng" dirty="0" err="1">
                <a:latin typeface="Times New Roman" panose="02020603050405020304" pitchFamily="18" charset="0"/>
                <a:cs typeface="Times New Roman" panose="02020603050405020304" pitchFamily="18" charset="0"/>
              </a:rPr>
              <a:t>satınalma</a:t>
            </a:r>
            <a:r>
              <a:rPr lang="tr-TR" sz="1900" u="sng" dirty="0">
                <a:latin typeface="Times New Roman" panose="02020603050405020304" pitchFamily="18" charset="0"/>
                <a:cs typeface="Times New Roman" panose="02020603050405020304" pitchFamily="18" charset="0"/>
              </a:rPr>
              <a:t> davranışı</a:t>
            </a:r>
            <a:r>
              <a:rPr lang="tr-TR" sz="1900" dirty="0">
                <a:latin typeface="Times New Roman" panose="02020603050405020304" pitchFamily="18" charset="0"/>
                <a:cs typeface="Times New Roman" panose="02020603050405020304" pitchFamily="18" charset="0"/>
              </a:rPr>
              <a:t> </a:t>
            </a:r>
            <a:r>
              <a:rPr lang="tr-TR" sz="1900" i="1" dirty="0">
                <a:latin typeface="Times New Roman" panose="02020603050405020304" pitchFamily="18" charset="0"/>
                <a:cs typeface="Times New Roman" panose="02020603050405020304" pitchFamily="18" charset="0"/>
              </a:rPr>
              <a:t>(Markalar arasında önemli farklılıkların olduğu ve pahalı ürünlerde ortaya çıkar. Örneğin; Kristal avize, otomobil, bilgisayar vb.)</a:t>
            </a:r>
          </a:p>
          <a:p>
            <a:pPr algn="just">
              <a:lnSpc>
                <a:spcPct val="100000"/>
              </a:lnSpc>
              <a:spcBef>
                <a:spcPts val="0"/>
              </a:spcBef>
              <a:buFont typeface="Wingdings" panose="05000000000000000000" pitchFamily="2" charset="2"/>
              <a:buChar char="ü"/>
            </a:pPr>
            <a:r>
              <a:rPr lang="tr-TR" sz="1900" b="1" u="sng" dirty="0">
                <a:latin typeface="Times New Roman" panose="02020603050405020304" pitchFamily="18" charset="0"/>
                <a:cs typeface="Times New Roman" panose="02020603050405020304" pitchFamily="18" charset="0"/>
              </a:rPr>
              <a:t>Uyumsuzluğu azaltıcı </a:t>
            </a:r>
            <a:r>
              <a:rPr lang="tr-TR" sz="1900" u="sng" dirty="0">
                <a:latin typeface="Times New Roman" panose="02020603050405020304" pitchFamily="18" charset="0"/>
                <a:cs typeface="Times New Roman" panose="02020603050405020304" pitchFamily="18" charset="0"/>
              </a:rPr>
              <a:t>yönde </a:t>
            </a:r>
            <a:r>
              <a:rPr lang="tr-TR" sz="1900" u="sng" dirty="0" err="1">
                <a:latin typeface="Times New Roman" panose="02020603050405020304" pitchFamily="18" charset="0"/>
                <a:cs typeface="Times New Roman" panose="02020603050405020304" pitchFamily="18" charset="0"/>
              </a:rPr>
              <a:t>satınalma</a:t>
            </a:r>
            <a:r>
              <a:rPr lang="tr-TR" sz="1900" u="sng" dirty="0">
                <a:latin typeface="Times New Roman" panose="02020603050405020304" pitchFamily="18" charset="0"/>
                <a:cs typeface="Times New Roman" panose="02020603050405020304" pitchFamily="18" charset="0"/>
              </a:rPr>
              <a:t> davranışı</a:t>
            </a:r>
            <a:r>
              <a:rPr lang="tr-TR" sz="1900" dirty="0">
                <a:latin typeface="Times New Roman" panose="02020603050405020304" pitchFamily="18" charset="0"/>
                <a:cs typeface="Times New Roman" panose="02020603050405020304" pitchFamily="18" charset="0"/>
              </a:rPr>
              <a:t> </a:t>
            </a:r>
            <a:r>
              <a:rPr lang="tr-TR" sz="1900" i="1" dirty="0">
                <a:latin typeface="Times New Roman" panose="02020603050405020304" pitchFamily="18" charset="0"/>
                <a:cs typeface="Times New Roman" panose="02020603050405020304" pitchFamily="18" charset="0"/>
              </a:rPr>
              <a:t>(Markalar arasında önemli farkların olmadığı, tüketicinin ilgi düzeyinin yüksek olduğu ürünlerde ortaya çıkar. Örneğin, Halı gibi)</a:t>
            </a:r>
          </a:p>
          <a:p>
            <a:pPr algn="just">
              <a:lnSpc>
                <a:spcPct val="100000"/>
              </a:lnSpc>
              <a:spcBef>
                <a:spcPts val="0"/>
              </a:spcBef>
              <a:buFont typeface="Wingdings" panose="05000000000000000000" pitchFamily="2" charset="2"/>
              <a:buChar char="ü"/>
            </a:pPr>
            <a:r>
              <a:rPr lang="tr-TR" sz="1900" b="1" u="sng" dirty="0">
                <a:latin typeface="Times New Roman" panose="02020603050405020304" pitchFamily="18" charset="0"/>
                <a:cs typeface="Times New Roman" panose="02020603050405020304" pitchFamily="18" charset="0"/>
              </a:rPr>
              <a:t>Alışılmış</a:t>
            </a:r>
            <a:r>
              <a:rPr lang="tr-TR" sz="1900" u="sng" dirty="0">
                <a:latin typeface="Times New Roman" panose="02020603050405020304" pitchFamily="18" charset="0"/>
                <a:cs typeface="Times New Roman" panose="02020603050405020304" pitchFamily="18" charset="0"/>
              </a:rPr>
              <a:t> </a:t>
            </a:r>
            <a:r>
              <a:rPr lang="tr-TR" sz="1900" u="sng" dirty="0" err="1">
                <a:latin typeface="Times New Roman" panose="02020603050405020304" pitchFamily="18" charset="0"/>
                <a:cs typeface="Times New Roman" panose="02020603050405020304" pitchFamily="18" charset="0"/>
              </a:rPr>
              <a:t>satınalma</a:t>
            </a:r>
            <a:r>
              <a:rPr lang="tr-TR" sz="1900" u="sng" dirty="0">
                <a:latin typeface="Times New Roman" panose="02020603050405020304" pitchFamily="18" charset="0"/>
                <a:cs typeface="Times New Roman" panose="02020603050405020304" pitchFamily="18" charset="0"/>
              </a:rPr>
              <a:t> davranışı</a:t>
            </a:r>
            <a:r>
              <a:rPr lang="tr-TR" sz="1900" dirty="0">
                <a:latin typeface="Times New Roman" panose="02020603050405020304" pitchFamily="18" charset="0"/>
                <a:cs typeface="Times New Roman" panose="02020603050405020304" pitchFamily="18" charset="0"/>
              </a:rPr>
              <a:t> </a:t>
            </a:r>
            <a:r>
              <a:rPr lang="tr-TR" sz="1900" i="1" dirty="0">
                <a:latin typeface="Times New Roman" panose="02020603050405020304" pitchFamily="18" charset="0"/>
                <a:cs typeface="Times New Roman" panose="02020603050405020304" pitchFamily="18" charset="0"/>
              </a:rPr>
              <a:t>(Tuz, zeytin, peynir vb. mallarda ortaya çıkar)</a:t>
            </a:r>
          </a:p>
          <a:p>
            <a:pPr algn="just">
              <a:lnSpc>
                <a:spcPct val="100000"/>
              </a:lnSpc>
              <a:spcBef>
                <a:spcPts val="0"/>
              </a:spcBef>
              <a:buFont typeface="Wingdings" panose="05000000000000000000" pitchFamily="2" charset="2"/>
              <a:buChar char="ü"/>
            </a:pPr>
            <a:r>
              <a:rPr lang="tr-TR" sz="1900" b="1" u="sng" dirty="0">
                <a:latin typeface="Times New Roman" panose="02020603050405020304" pitchFamily="18" charset="0"/>
                <a:cs typeface="Times New Roman" panose="02020603050405020304" pitchFamily="18" charset="0"/>
              </a:rPr>
              <a:t>Farklılık araştırıcı </a:t>
            </a:r>
            <a:r>
              <a:rPr lang="tr-TR" sz="1900" u="sng" dirty="0" err="1">
                <a:latin typeface="Times New Roman" panose="02020603050405020304" pitchFamily="18" charset="0"/>
                <a:cs typeface="Times New Roman" panose="02020603050405020304" pitchFamily="18" charset="0"/>
              </a:rPr>
              <a:t>satınalma</a:t>
            </a:r>
            <a:r>
              <a:rPr lang="tr-TR" sz="1900" u="sng" dirty="0">
                <a:latin typeface="Times New Roman" panose="02020603050405020304" pitchFamily="18" charset="0"/>
                <a:cs typeface="Times New Roman" panose="02020603050405020304" pitchFamily="18" charset="0"/>
              </a:rPr>
              <a:t> davranışı</a:t>
            </a:r>
            <a:r>
              <a:rPr lang="tr-TR" sz="1900" dirty="0">
                <a:latin typeface="Times New Roman" panose="02020603050405020304" pitchFamily="18" charset="0"/>
                <a:cs typeface="Times New Roman" panose="02020603050405020304" pitchFamily="18" charset="0"/>
              </a:rPr>
              <a:t> </a:t>
            </a:r>
            <a:r>
              <a:rPr lang="tr-TR" sz="1900" i="1" dirty="0">
                <a:latin typeface="Times New Roman" panose="02020603050405020304" pitchFamily="18" charset="0"/>
                <a:cs typeface="Times New Roman" panose="02020603050405020304" pitchFamily="18" charset="0"/>
              </a:rPr>
              <a:t>(</a:t>
            </a:r>
            <a:r>
              <a:rPr lang="tr-TR" sz="1900" i="1" dirty="0" err="1">
                <a:latin typeface="Times New Roman" panose="02020603050405020304" pitchFamily="18" charset="0"/>
                <a:cs typeface="Times New Roman" panose="02020603050405020304" pitchFamily="18" charset="0"/>
              </a:rPr>
              <a:t>Markalararası</a:t>
            </a:r>
            <a:r>
              <a:rPr lang="tr-TR" sz="1900" i="1" dirty="0">
                <a:latin typeface="Times New Roman" panose="02020603050405020304" pitchFamily="18" charset="0"/>
                <a:cs typeface="Times New Roman" panose="02020603050405020304" pitchFamily="18" charset="0"/>
              </a:rPr>
              <a:t> farklılığın yüksek, tüketicinin ilgi düzeyinin düşük olduğu mallarda ortaya çıkar. Bisküvi, çikolata v.)</a:t>
            </a:r>
          </a:p>
          <a:p>
            <a:endParaRPr lang="tr-TR" dirty="0"/>
          </a:p>
        </p:txBody>
      </p:sp>
    </p:spTree>
    <p:extLst>
      <p:ext uri="{BB962C8B-B14F-4D97-AF65-F5344CB8AC3E}">
        <p14:creationId xmlns:p14="http://schemas.microsoft.com/office/powerpoint/2010/main" val="1422642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Tüketicilerin satın alma karar süreçleri…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3</a:t>
            </a:fld>
            <a:endParaRPr lang="tr-TR" dirty="0">
              <a:solidFill>
                <a:prstClr val="black"/>
              </a:solidFill>
            </a:endParaRPr>
          </a:p>
        </p:txBody>
      </p:sp>
      <p:sp>
        <p:nvSpPr>
          <p:cNvPr id="6" name="Oval 5">
            <a:extLst>
              <a:ext uri="{FF2B5EF4-FFF2-40B4-BE49-F238E27FC236}">
                <a16:creationId xmlns:a16="http://schemas.microsoft.com/office/drawing/2014/main" xmlns="" id="{FC29EF92-2FD6-4B04-ABF1-6AFAC7E0ACDF}"/>
              </a:ext>
            </a:extLst>
          </p:cNvPr>
          <p:cNvSpPr/>
          <p:nvPr/>
        </p:nvSpPr>
        <p:spPr>
          <a:xfrm>
            <a:off x="4172324" y="1184946"/>
            <a:ext cx="2157272" cy="662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a:solidFill>
                  <a:srgbClr val="FFFF00"/>
                </a:solidFill>
                <a:latin typeface="Times New Roman" panose="02020603050405020304" pitchFamily="18" charset="0"/>
                <a:cs typeface="Times New Roman" panose="02020603050405020304" pitchFamily="18" charset="0"/>
              </a:rPr>
              <a:t>1</a:t>
            </a:r>
          </a:p>
          <a:p>
            <a:pPr algn="ctr"/>
            <a:r>
              <a:rPr lang="tr-TR" sz="1400" b="1" dirty="0">
                <a:latin typeface="Times New Roman" panose="02020603050405020304" pitchFamily="18" charset="0"/>
                <a:cs typeface="Times New Roman" panose="02020603050405020304" pitchFamily="18" charset="0"/>
              </a:rPr>
              <a:t>İhtiyacın ortaya çıkması</a:t>
            </a:r>
          </a:p>
        </p:txBody>
      </p:sp>
      <p:sp>
        <p:nvSpPr>
          <p:cNvPr id="7" name="Oval 6">
            <a:extLst>
              <a:ext uri="{FF2B5EF4-FFF2-40B4-BE49-F238E27FC236}">
                <a16:creationId xmlns:a16="http://schemas.microsoft.com/office/drawing/2014/main" xmlns="" id="{0C3F67AA-C7CC-4FC0-B470-EC1A45A49C69}"/>
              </a:ext>
            </a:extLst>
          </p:cNvPr>
          <p:cNvSpPr/>
          <p:nvPr/>
        </p:nvSpPr>
        <p:spPr>
          <a:xfrm>
            <a:off x="4172324" y="1907267"/>
            <a:ext cx="2157272" cy="662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a:solidFill>
                  <a:srgbClr val="FFFF00"/>
                </a:solidFill>
                <a:latin typeface="Times New Roman" panose="02020603050405020304" pitchFamily="18" charset="0"/>
                <a:cs typeface="Times New Roman" panose="02020603050405020304" pitchFamily="18" charset="0"/>
              </a:rPr>
              <a:t>2</a:t>
            </a:r>
          </a:p>
          <a:p>
            <a:pPr algn="ctr"/>
            <a:r>
              <a:rPr lang="tr-TR" sz="1400" b="1" dirty="0">
                <a:latin typeface="Times New Roman" panose="02020603050405020304" pitchFamily="18" charset="0"/>
                <a:cs typeface="Times New Roman" panose="02020603050405020304" pitchFamily="18" charset="0"/>
              </a:rPr>
              <a:t>Alternatiflerin belirlenmesi</a:t>
            </a:r>
          </a:p>
        </p:txBody>
      </p:sp>
      <p:sp>
        <p:nvSpPr>
          <p:cNvPr id="8" name="Oval 7">
            <a:extLst>
              <a:ext uri="{FF2B5EF4-FFF2-40B4-BE49-F238E27FC236}">
                <a16:creationId xmlns:a16="http://schemas.microsoft.com/office/drawing/2014/main" xmlns="" id="{09392C95-21C3-437F-92F5-C6C9D46C3070}"/>
              </a:ext>
            </a:extLst>
          </p:cNvPr>
          <p:cNvSpPr/>
          <p:nvPr/>
        </p:nvSpPr>
        <p:spPr>
          <a:xfrm>
            <a:off x="4177681" y="2613696"/>
            <a:ext cx="2230967" cy="67818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a:solidFill>
                  <a:srgbClr val="FFFF00"/>
                </a:solidFill>
                <a:latin typeface="Times New Roman" panose="02020603050405020304" pitchFamily="18" charset="0"/>
                <a:cs typeface="Times New Roman" panose="02020603050405020304" pitchFamily="18" charset="0"/>
              </a:rPr>
              <a:t>3</a:t>
            </a:r>
          </a:p>
          <a:p>
            <a:pPr algn="ctr"/>
            <a:r>
              <a:rPr lang="tr-TR" sz="1400" b="1" dirty="0">
                <a:latin typeface="Times New Roman" panose="02020603050405020304" pitchFamily="18" charset="0"/>
                <a:cs typeface="Times New Roman" panose="02020603050405020304" pitchFamily="18" charset="0"/>
              </a:rPr>
              <a:t>Alternatiflerin değerlendirilmesi</a:t>
            </a:r>
          </a:p>
        </p:txBody>
      </p:sp>
      <p:sp>
        <p:nvSpPr>
          <p:cNvPr id="9" name="Oval 8">
            <a:extLst>
              <a:ext uri="{FF2B5EF4-FFF2-40B4-BE49-F238E27FC236}">
                <a16:creationId xmlns:a16="http://schemas.microsoft.com/office/drawing/2014/main" xmlns="" id="{5D415DBB-ECEC-4135-B1C1-3B92E039C89D}"/>
              </a:ext>
            </a:extLst>
          </p:cNvPr>
          <p:cNvSpPr/>
          <p:nvPr/>
        </p:nvSpPr>
        <p:spPr>
          <a:xfrm>
            <a:off x="4177682" y="3376367"/>
            <a:ext cx="2230966" cy="8262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a:solidFill>
                  <a:srgbClr val="FFFF00"/>
                </a:solidFill>
                <a:latin typeface="Times New Roman" panose="02020603050405020304" pitchFamily="18" charset="0"/>
                <a:cs typeface="Times New Roman" panose="02020603050405020304" pitchFamily="18" charset="0"/>
              </a:rPr>
              <a:t>4</a:t>
            </a:r>
          </a:p>
          <a:p>
            <a:pPr algn="ctr"/>
            <a:r>
              <a:rPr lang="tr-TR" sz="1400" b="1" dirty="0">
                <a:latin typeface="Times New Roman" panose="02020603050405020304" pitchFamily="18" charset="0"/>
                <a:cs typeface="Times New Roman" panose="02020603050405020304" pitchFamily="18" charset="0"/>
              </a:rPr>
              <a:t>Satın alma kararının verilmesi</a:t>
            </a:r>
          </a:p>
        </p:txBody>
      </p:sp>
      <p:sp>
        <p:nvSpPr>
          <p:cNvPr id="10" name="Oval 9">
            <a:extLst>
              <a:ext uri="{FF2B5EF4-FFF2-40B4-BE49-F238E27FC236}">
                <a16:creationId xmlns:a16="http://schemas.microsoft.com/office/drawing/2014/main" xmlns="" id="{E4147B92-B5D7-4886-83A7-1E0C4103FE7B}"/>
              </a:ext>
            </a:extLst>
          </p:cNvPr>
          <p:cNvSpPr/>
          <p:nvPr/>
        </p:nvSpPr>
        <p:spPr>
          <a:xfrm>
            <a:off x="4251376" y="4287126"/>
            <a:ext cx="2157272" cy="662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a:solidFill>
                  <a:srgbClr val="FFFF00"/>
                </a:solidFill>
              </a:rPr>
              <a:t>5</a:t>
            </a:r>
          </a:p>
          <a:p>
            <a:pPr algn="ctr"/>
            <a:r>
              <a:rPr lang="tr-TR" b="1" dirty="0">
                <a:solidFill>
                  <a:srgbClr val="FFFF00"/>
                </a:solidFill>
              </a:rPr>
              <a:t>Satın Alma</a:t>
            </a:r>
          </a:p>
        </p:txBody>
      </p:sp>
      <p:sp>
        <p:nvSpPr>
          <p:cNvPr id="11" name="Oval 10">
            <a:extLst>
              <a:ext uri="{FF2B5EF4-FFF2-40B4-BE49-F238E27FC236}">
                <a16:creationId xmlns:a16="http://schemas.microsoft.com/office/drawing/2014/main" xmlns="" id="{07B52403-5105-4372-A7A6-65E653BAAC13}"/>
              </a:ext>
            </a:extLst>
          </p:cNvPr>
          <p:cNvSpPr/>
          <p:nvPr/>
        </p:nvSpPr>
        <p:spPr>
          <a:xfrm>
            <a:off x="4251376" y="5034017"/>
            <a:ext cx="2157272" cy="78288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a:solidFill>
                  <a:srgbClr val="FFFF00"/>
                </a:solidFill>
                <a:latin typeface="Times New Roman" panose="02020603050405020304" pitchFamily="18" charset="0"/>
                <a:cs typeface="Times New Roman" panose="02020603050405020304" pitchFamily="18" charset="0"/>
              </a:rPr>
              <a:t>6</a:t>
            </a:r>
          </a:p>
          <a:p>
            <a:pPr algn="ctr"/>
            <a:r>
              <a:rPr lang="tr-TR" sz="1400" b="1" dirty="0">
                <a:latin typeface="Times New Roman" panose="02020603050405020304" pitchFamily="18" charset="0"/>
                <a:cs typeface="Times New Roman" panose="02020603050405020304" pitchFamily="18" charset="0"/>
              </a:rPr>
              <a:t>Satın alma sonrası davranışlar</a:t>
            </a:r>
          </a:p>
        </p:txBody>
      </p:sp>
    </p:spTree>
    <p:extLst>
      <p:ext uri="{BB962C8B-B14F-4D97-AF65-F5344CB8AC3E}">
        <p14:creationId xmlns:p14="http://schemas.microsoft.com/office/powerpoint/2010/main" val="1820915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Endüstriyel pazarın özellikleri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4</a:t>
            </a:fld>
            <a:endParaRPr lang="tr-TR" dirty="0">
              <a:solidFill>
                <a:prstClr val="black"/>
              </a:solidFill>
            </a:endParaRPr>
          </a:p>
        </p:txBody>
      </p:sp>
      <p:sp>
        <p:nvSpPr>
          <p:cNvPr id="3" name="Dikdörtgen 2"/>
          <p:cNvSpPr/>
          <p:nvPr/>
        </p:nvSpPr>
        <p:spPr>
          <a:xfrm>
            <a:off x="1927952" y="1654885"/>
            <a:ext cx="8736376" cy="4081117"/>
          </a:xfrm>
          <a:prstGeom prst="rect">
            <a:avLst/>
          </a:prstGeom>
        </p:spPr>
        <p:txBody>
          <a:bodyPr wrap="square">
            <a:spAutoFit/>
          </a:bodyPr>
          <a:lstStyle/>
          <a:p>
            <a:pPr algn="just">
              <a:lnSpc>
                <a:spcPct val="120000"/>
              </a:lnSpc>
            </a:pPr>
            <a:r>
              <a:rPr lang="tr-TR" dirty="0">
                <a:latin typeface="Times New Roman" panose="02020603050405020304" pitchFamily="18" charset="0"/>
                <a:cs typeface="Times New Roman" panose="02020603050405020304" pitchFamily="18" charset="0"/>
              </a:rPr>
              <a:t>Endüstriyel pazarlar, mal ve hizmetleri kendi mal ve hizmet üretimlerinde kullanmak üzere </a:t>
            </a:r>
            <a:r>
              <a:rPr lang="tr-TR" dirty="0" err="1">
                <a:latin typeface="Times New Roman" panose="02020603050405020304" pitchFamily="18" charset="0"/>
                <a:cs typeface="Times New Roman" panose="02020603050405020304" pitchFamily="18" charset="0"/>
              </a:rPr>
              <a:t>satınalan</a:t>
            </a:r>
            <a:r>
              <a:rPr lang="tr-TR" dirty="0">
                <a:latin typeface="Times New Roman" panose="02020603050405020304" pitchFamily="18" charset="0"/>
                <a:cs typeface="Times New Roman" panose="02020603050405020304" pitchFamily="18" charset="0"/>
              </a:rPr>
              <a:t> çeşitli işletme ve kuruluşların oluşturduğu pazarlardır.</a:t>
            </a:r>
          </a:p>
          <a:p>
            <a:pPr algn="just">
              <a:lnSpc>
                <a:spcPct val="120000"/>
              </a:lnSpc>
            </a:pPr>
            <a:r>
              <a:rPr lang="tr-TR" dirty="0" smtClean="0">
                <a:latin typeface="Times New Roman" panose="02020603050405020304" pitchFamily="18" charset="0"/>
                <a:cs typeface="Times New Roman" panose="02020603050405020304" pitchFamily="18" charset="0"/>
              </a:rPr>
              <a:t>Endüstriyel </a:t>
            </a:r>
            <a:r>
              <a:rPr lang="tr-TR" dirty="0">
                <a:latin typeface="Times New Roman" panose="02020603050405020304" pitchFamily="18" charset="0"/>
                <a:cs typeface="Times New Roman" panose="02020603050405020304" pitchFamily="18" charset="0"/>
              </a:rPr>
              <a:t>kullanıcıların sayısı azdır ama </a:t>
            </a:r>
            <a:r>
              <a:rPr lang="tr-TR" dirty="0" err="1">
                <a:latin typeface="Times New Roman" panose="02020603050405020304" pitchFamily="18" charset="0"/>
                <a:cs typeface="Times New Roman" panose="02020603050405020304" pitchFamily="18" charset="0"/>
              </a:rPr>
              <a:t>satınalma</a:t>
            </a:r>
            <a:r>
              <a:rPr lang="tr-TR" dirty="0">
                <a:latin typeface="Times New Roman" panose="02020603050405020304" pitchFamily="18" charset="0"/>
                <a:cs typeface="Times New Roman" panose="02020603050405020304" pitchFamily="18" charset="0"/>
              </a:rPr>
              <a:t> miktarları çok fazladır.</a:t>
            </a:r>
          </a:p>
          <a:p>
            <a:pPr algn="just">
              <a:lnSpc>
                <a:spcPct val="120000"/>
              </a:lnSpc>
            </a:pPr>
            <a:r>
              <a:rPr lang="tr-TR" dirty="0" smtClean="0">
                <a:solidFill>
                  <a:srgbClr val="FF0000"/>
                </a:solidFill>
                <a:latin typeface="Times New Roman" panose="02020603050405020304" pitchFamily="18" charset="0"/>
                <a:cs typeface="Times New Roman" panose="02020603050405020304" pitchFamily="18" charset="0"/>
              </a:rPr>
              <a:t>Endüstriyel </a:t>
            </a:r>
            <a:r>
              <a:rPr lang="tr-TR" dirty="0">
                <a:solidFill>
                  <a:srgbClr val="FF0000"/>
                </a:solidFill>
                <a:latin typeface="Times New Roman" panose="02020603050405020304" pitchFamily="18" charset="0"/>
                <a:cs typeface="Times New Roman" panose="02020603050405020304" pitchFamily="18" charset="0"/>
              </a:rPr>
              <a:t>pazarı oluşturan işletmeler;</a:t>
            </a:r>
          </a:p>
          <a:p>
            <a:pPr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İmalat sanayi,</a:t>
            </a:r>
          </a:p>
          <a:p>
            <a:pPr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Ziraat, ormancılık ve balıkçılık</a:t>
            </a:r>
          </a:p>
          <a:p>
            <a:pPr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Madencilik,</a:t>
            </a:r>
          </a:p>
          <a:p>
            <a:pPr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İnşaat,</a:t>
            </a:r>
          </a:p>
          <a:p>
            <a:pPr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Ulaştırma, haberleşme ve kamunun sağladığı elektrik, su, doğalgaz vb. sektörler,</a:t>
            </a:r>
          </a:p>
          <a:p>
            <a:pPr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Toptan ve perakende ticaret,</a:t>
            </a:r>
          </a:p>
          <a:p>
            <a:pPr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Finans, sigorta ve emlakçılık sektörleri,</a:t>
            </a:r>
          </a:p>
          <a:p>
            <a:pPr algn="just">
              <a:lnSpc>
                <a:spcPct val="120000"/>
              </a:lnSpc>
              <a:spcBef>
                <a:spcPts val="0"/>
              </a:spcBef>
              <a:buFont typeface="Wingdings" panose="05000000000000000000" pitchFamily="2" charset="2"/>
              <a:buChar char="ü"/>
            </a:pPr>
            <a:r>
              <a:rPr lang="tr-TR" dirty="0">
                <a:latin typeface="Times New Roman" panose="02020603050405020304" pitchFamily="18" charset="0"/>
                <a:cs typeface="Times New Roman" panose="02020603050405020304" pitchFamily="18" charset="0"/>
              </a:rPr>
              <a:t>Hizmet endüstrisi.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8160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Endüstriyel pazarın özellikleri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5</a:t>
            </a:fld>
            <a:endParaRPr lang="tr-TR" dirty="0">
              <a:solidFill>
                <a:prstClr val="black"/>
              </a:solidFill>
            </a:endParaRPr>
          </a:p>
        </p:txBody>
      </p:sp>
      <p:sp>
        <p:nvSpPr>
          <p:cNvPr id="3" name="Dikdörtgen 2"/>
          <p:cNvSpPr/>
          <p:nvPr/>
        </p:nvSpPr>
        <p:spPr>
          <a:xfrm>
            <a:off x="2085255" y="2602335"/>
            <a:ext cx="8736376" cy="1785104"/>
          </a:xfrm>
          <a:prstGeom prst="rect">
            <a:avLst/>
          </a:prstGeom>
        </p:spPr>
        <p:txBody>
          <a:bodyPr wrap="square">
            <a:spAutoFit/>
          </a:bodyPr>
          <a:lstStyle/>
          <a:p>
            <a:r>
              <a:rPr lang="tr-TR" sz="2200" b="1" dirty="0">
                <a:latin typeface="Times New Roman" panose="02020603050405020304" pitchFamily="18" charset="0"/>
                <a:cs typeface="Times New Roman" panose="02020603050405020304" pitchFamily="18" charset="0"/>
              </a:rPr>
              <a:t>Endüstriyel kullanıcılar </a:t>
            </a:r>
            <a:r>
              <a:rPr lang="tr-TR" sz="2200" dirty="0">
                <a:latin typeface="Times New Roman" panose="02020603050405020304" pitchFamily="18" charset="0"/>
                <a:cs typeface="Times New Roman" panose="02020603050405020304" pitchFamily="18" charset="0"/>
              </a:rPr>
              <a:t>mal ve hizmetleri </a:t>
            </a:r>
            <a:r>
              <a:rPr lang="tr-TR" sz="2200" b="1" dirty="0">
                <a:solidFill>
                  <a:srgbClr val="FF0000"/>
                </a:solidFill>
                <a:latin typeface="Times New Roman" panose="02020603050405020304" pitchFamily="18" charset="0"/>
                <a:cs typeface="Times New Roman" panose="02020603050405020304" pitchFamily="18" charset="0"/>
              </a:rPr>
              <a:t>şu amaçlar için </a:t>
            </a:r>
            <a:r>
              <a:rPr lang="tr-TR" sz="2200" dirty="0" err="1">
                <a:latin typeface="Times New Roman" panose="02020603050405020304" pitchFamily="18" charset="0"/>
                <a:cs typeface="Times New Roman" panose="02020603050405020304" pitchFamily="18" charset="0"/>
              </a:rPr>
              <a:t>satınalırlar</a:t>
            </a:r>
            <a:r>
              <a:rPr lang="tr-TR" sz="2200" dirty="0">
                <a:latin typeface="Times New Roman" panose="02020603050405020304" pitchFamily="18" charset="0"/>
                <a:cs typeface="Times New Roman" panose="02020603050405020304" pitchFamily="18" charset="0"/>
              </a:rPr>
              <a:t>;</a:t>
            </a:r>
          </a:p>
          <a:p>
            <a:pPr>
              <a:buFont typeface="Wingdings" panose="05000000000000000000" pitchFamily="2" charset="2"/>
              <a:buChar char="ü"/>
            </a:pPr>
            <a:r>
              <a:rPr lang="tr-TR" sz="2200" dirty="0">
                <a:latin typeface="Times New Roman" panose="02020603050405020304" pitchFamily="18" charset="0"/>
                <a:cs typeface="Times New Roman" panose="02020603050405020304" pitchFamily="18" charset="0"/>
              </a:rPr>
              <a:t>Kar elde etmek,</a:t>
            </a:r>
          </a:p>
          <a:p>
            <a:pPr>
              <a:buFont typeface="Wingdings" panose="05000000000000000000" pitchFamily="2" charset="2"/>
              <a:buChar char="ü"/>
            </a:pPr>
            <a:r>
              <a:rPr lang="tr-TR" sz="2200" dirty="0">
                <a:latin typeface="Times New Roman" panose="02020603050405020304" pitchFamily="18" charset="0"/>
                <a:cs typeface="Times New Roman" panose="02020603050405020304" pitchFamily="18" charset="0"/>
              </a:rPr>
              <a:t>Maliyetleri düşürmek, </a:t>
            </a:r>
          </a:p>
          <a:p>
            <a:pPr>
              <a:buFont typeface="Wingdings" panose="05000000000000000000" pitchFamily="2" charset="2"/>
              <a:buChar char="ü"/>
            </a:pPr>
            <a:r>
              <a:rPr lang="tr-TR" sz="2200" dirty="0">
                <a:latin typeface="Times New Roman" panose="02020603050405020304" pitchFamily="18" charset="0"/>
                <a:cs typeface="Times New Roman" panose="02020603050405020304" pitchFamily="18" charset="0"/>
              </a:rPr>
              <a:t>Çalışanların ihtiyaçlarını karşılamak,</a:t>
            </a:r>
          </a:p>
          <a:p>
            <a:pPr>
              <a:buFont typeface="Wingdings" panose="05000000000000000000" pitchFamily="2" charset="2"/>
              <a:buChar char="ü"/>
            </a:pPr>
            <a:r>
              <a:rPr lang="tr-TR" sz="2200" dirty="0">
                <a:latin typeface="Times New Roman" panose="02020603050405020304" pitchFamily="18" charset="0"/>
                <a:cs typeface="Times New Roman" panose="02020603050405020304" pitchFamily="18" charset="0"/>
              </a:rPr>
              <a:t>Sosyal veya yasal yükümlülükleri yerine getirmek için.</a:t>
            </a: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4521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Endüstriyel pazarın özellikleri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6</a:t>
            </a:fld>
            <a:endParaRPr lang="tr-TR" dirty="0">
              <a:solidFill>
                <a:prstClr val="black"/>
              </a:solidFill>
            </a:endParaRPr>
          </a:p>
        </p:txBody>
      </p:sp>
      <p:sp>
        <p:nvSpPr>
          <p:cNvPr id="3" name="Dikdörtgen 2"/>
          <p:cNvSpPr/>
          <p:nvPr/>
        </p:nvSpPr>
        <p:spPr>
          <a:xfrm>
            <a:off x="2085255" y="2602335"/>
            <a:ext cx="8736376" cy="1785104"/>
          </a:xfrm>
          <a:prstGeom prst="rect">
            <a:avLst/>
          </a:prstGeom>
        </p:spPr>
        <p:txBody>
          <a:bodyPr wrap="square">
            <a:spAutoFit/>
          </a:bodyPr>
          <a:lstStyle/>
          <a:p>
            <a:r>
              <a:rPr lang="tr-TR" sz="2200" b="1" dirty="0">
                <a:latin typeface="Times New Roman" panose="02020603050405020304" pitchFamily="18" charset="0"/>
                <a:cs typeface="Times New Roman" panose="02020603050405020304" pitchFamily="18" charset="0"/>
              </a:rPr>
              <a:t>Endüstriyel kullanıcılar </a:t>
            </a:r>
            <a:r>
              <a:rPr lang="tr-TR" sz="2200" dirty="0">
                <a:latin typeface="Times New Roman" panose="02020603050405020304" pitchFamily="18" charset="0"/>
                <a:cs typeface="Times New Roman" panose="02020603050405020304" pitchFamily="18" charset="0"/>
              </a:rPr>
              <a:t>mal ve hizmetleri </a:t>
            </a:r>
            <a:r>
              <a:rPr lang="tr-TR" sz="2200" b="1" dirty="0">
                <a:solidFill>
                  <a:srgbClr val="FF0000"/>
                </a:solidFill>
                <a:latin typeface="Times New Roman" panose="02020603050405020304" pitchFamily="18" charset="0"/>
                <a:cs typeface="Times New Roman" panose="02020603050405020304" pitchFamily="18" charset="0"/>
              </a:rPr>
              <a:t>şu amaçlar için </a:t>
            </a:r>
            <a:r>
              <a:rPr lang="tr-TR" sz="2200" dirty="0" err="1">
                <a:latin typeface="Times New Roman" panose="02020603050405020304" pitchFamily="18" charset="0"/>
                <a:cs typeface="Times New Roman" panose="02020603050405020304" pitchFamily="18" charset="0"/>
              </a:rPr>
              <a:t>satınalırlar</a:t>
            </a:r>
            <a:r>
              <a:rPr lang="tr-TR" sz="2200" dirty="0">
                <a:latin typeface="Times New Roman" panose="02020603050405020304" pitchFamily="18" charset="0"/>
                <a:cs typeface="Times New Roman" panose="02020603050405020304" pitchFamily="18" charset="0"/>
              </a:rPr>
              <a:t>;</a:t>
            </a:r>
          </a:p>
          <a:p>
            <a:pPr>
              <a:buFont typeface="Wingdings" panose="05000000000000000000" pitchFamily="2" charset="2"/>
              <a:buChar char="ü"/>
            </a:pPr>
            <a:r>
              <a:rPr lang="tr-TR" sz="2200" dirty="0">
                <a:latin typeface="Times New Roman" panose="02020603050405020304" pitchFamily="18" charset="0"/>
                <a:cs typeface="Times New Roman" panose="02020603050405020304" pitchFamily="18" charset="0"/>
              </a:rPr>
              <a:t>Kar elde etmek,</a:t>
            </a:r>
          </a:p>
          <a:p>
            <a:pPr>
              <a:buFont typeface="Wingdings" panose="05000000000000000000" pitchFamily="2" charset="2"/>
              <a:buChar char="ü"/>
            </a:pPr>
            <a:r>
              <a:rPr lang="tr-TR" sz="2200" dirty="0">
                <a:latin typeface="Times New Roman" panose="02020603050405020304" pitchFamily="18" charset="0"/>
                <a:cs typeface="Times New Roman" panose="02020603050405020304" pitchFamily="18" charset="0"/>
              </a:rPr>
              <a:t>Maliyetleri düşürmek, </a:t>
            </a:r>
          </a:p>
          <a:p>
            <a:pPr>
              <a:buFont typeface="Wingdings" panose="05000000000000000000" pitchFamily="2" charset="2"/>
              <a:buChar char="ü"/>
            </a:pPr>
            <a:r>
              <a:rPr lang="tr-TR" sz="2200" dirty="0">
                <a:latin typeface="Times New Roman" panose="02020603050405020304" pitchFamily="18" charset="0"/>
                <a:cs typeface="Times New Roman" panose="02020603050405020304" pitchFamily="18" charset="0"/>
              </a:rPr>
              <a:t>Çalışanların ihtiyaçlarını karşılamak,</a:t>
            </a:r>
          </a:p>
          <a:p>
            <a:pPr>
              <a:buFont typeface="Wingdings" panose="05000000000000000000" pitchFamily="2" charset="2"/>
              <a:buChar char="ü"/>
            </a:pPr>
            <a:r>
              <a:rPr lang="tr-TR" sz="2200" dirty="0">
                <a:latin typeface="Times New Roman" panose="02020603050405020304" pitchFamily="18" charset="0"/>
                <a:cs typeface="Times New Roman" panose="02020603050405020304" pitchFamily="18" charset="0"/>
              </a:rPr>
              <a:t>Sosyal veya yasal yükümlülükleri yerine getirmek için.</a:t>
            </a: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7962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80655" y="381000"/>
            <a:ext cx="8959722" cy="599728"/>
          </a:xfrm>
        </p:spPr>
        <p:txBody>
          <a:bodyPr>
            <a:normAutofit/>
          </a:bodyPr>
          <a:lstStyle/>
          <a:p>
            <a:pPr marL="0" indent="0" algn="ctr">
              <a:buNone/>
            </a:pPr>
            <a:r>
              <a:rPr lang="tr-TR" sz="2800" dirty="0">
                <a:latin typeface="Times New Roman" panose="02020603050405020304" pitchFamily="18" charset="0"/>
                <a:cs typeface="Times New Roman" panose="02020603050405020304" pitchFamily="18" charset="0"/>
              </a:rPr>
              <a:t>Endüstriyel pazarın özellikleri</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7</a:t>
            </a:fld>
            <a:endParaRPr lang="tr-TR" dirty="0">
              <a:solidFill>
                <a:prstClr val="black"/>
              </a:solidFill>
            </a:endParaRPr>
          </a:p>
        </p:txBody>
      </p:sp>
      <p:sp>
        <p:nvSpPr>
          <p:cNvPr id="3" name="Dikdörtgen 2"/>
          <p:cNvSpPr/>
          <p:nvPr/>
        </p:nvSpPr>
        <p:spPr>
          <a:xfrm>
            <a:off x="1975087" y="2172677"/>
            <a:ext cx="8736376" cy="2800767"/>
          </a:xfrm>
          <a:prstGeom prst="rect">
            <a:avLst/>
          </a:prstGeom>
        </p:spPr>
        <p:txBody>
          <a:bodyPr wrap="square">
            <a:spAutoFit/>
          </a:bodyPr>
          <a:lstStyle/>
          <a:p>
            <a:pPr algn="just">
              <a:lnSpc>
                <a:spcPct val="100000"/>
              </a:lnSpc>
              <a:spcBef>
                <a:spcPts val="0"/>
              </a:spcBef>
              <a:buFont typeface="Wingdings" panose="05000000000000000000" pitchFamily="2" charset="2"/>
              <a:buChar char="ü"/>
            </a:pPr>
            <a:r>
              <a:rPr lang="tr-TR" sz="2200" dirty="0" err="1">
                <a:latin typeface="Times New Roman" panose="02020603050405020304" pitchFamily="18" charset="0"/>
                <a:cs typeface="Times New Roman" panose="02020603050405020304" pitchFamily="18" charset="0"/>
              </a:rPr>
              <a:t>Satınalma</a:t>
            </a:r>
            <a:r>
              <a:rPr lang="tr-TR" sz="2200" dirty="0">
                <a:latin typeface="Times New Roman" panose="02020603050405020304" pitchFamily="18" charset="0"/>
                <a:cs typeface="Times New Roman" panose="02020603050405020304" pitchFamily="18" charset="0"/>
              </a:rPr>
              <a:t> kararı </a:t>
            </a:r>
            <a:r>
              <a:rPr lang="tr-TR" sz="2200" b="1" dirty="0">
                <a:latin typeface="Times New Roman" panose="02020603050405020304" pitchFamily="18" charset="0"/>
                <a:cs typeface="Times New Roman" panose="02020603050405020304" pitchFamily="18" charset="0"/>
              </a:rPr>
              <a:t>grup olarak </a:t>
            </a:r>
            <a:r>
              <a:rPr lang="tr-TR" sz="2200" dirty="0">
                <a:latin typeface="Times New Roman" panose="02020603050405020304" pitchFamily="18" charset="0"/>
                <a:cs typeface="Times New Roman" panose="02020603050405020304" pitchFamily="18" charset="0"/>
              </a:rPr>
              <a:t>verilir </a:t>
            </a:r>
            <a:r>
              <a:rPr lang="tr-TR" sz="2200" i="1" dirty="0">
                <a:latin typeface="Times New Roman" panose="02020603050405020304" pitchFamily="18" charset="0"/>
                <a:cs typeface="Times New Roman" panose="02020603050405020304" pitchFamily="18" charset="0"/>
              </a:rPr>
              <a:t>(yanlış karar alınmaması için değişik kişilerin fikri alınır)</a:t>
            </a:r>
          </a:p>
          <a:p>
            <a:pPr algn="just">
              <a:lnSpc>
                <a:spcPct val="100000"/>
              </a:lnSpc>
              <a:spcBef>
                <a:spcPts val="0"/>
              </a:spcBef>
              <a:buFont typeface="Wingdings" panose="05000000000000000000" pitchFamily="2" charset="2"/>
              <a:buChar char="ü"/>
            </a:pPr>
            <a:r>
              <a:rPr lang="tr-TR" sz="2200" dirty="0" err="1">
                <a:latin typeface="Times New Roman" panose="02020603050405020304" pitchFamily="18" charset="0"/>
                <a:cs typeface="Times New Roman" panose="02020603050405020304" pitchFamily="18" charset="0"/>
              </a:rPr>
              <a:t>Satınalma</a:t>
            </a:r>
            <a:r>
              <a:rPr lang="tr-TR" sz="2200" dirty="0">
                <a:latin typeface="Times New Roman" panose="02020603050405020304" pitchFamily="18" charset="0"/>
                <a:cs typeface="Times New Roman" panose="02020603050405020304" pitchFamily="18" charset="0"/>
              </a:rPr>
              <a:t> kararı işletmede </a:t>
            </a:r>
            <a:r>
              <a:rPr lang="tr-TR" sz="2200" b="1" dirty="0">
                <a:latin typeface="Times New Roman" panose="02020603050405020304" pitchFamily="18" charset="0"/>
                <a:cs typeface="Times New Roman" panose="02020603050405020304" pitchFamily="18" charset="0"/>
              </a:rPr>
              <a:t>farklı birimlerin sorumlulukları </a:t>
            </a:r>
            <a:r>
              <a:rPr lang="tr-TR" sz="2200" dirty="0">
                <a:latin typeface="Times New Roman" panose="02020603050405020304" pitchFamily="18" charset="0"/>
                <a:cs typeface="Times New Roman" panose="02020603050405020304" pitchFamily="18" charset="0"/>
              </a:rPr>
              <a:t>arasında paylaştırılır,</a:t>
            </a:r>
          </a:p>
          <a:p>
            <a:pPr algn="just">
              <a:lnSpc>
                <a:spcPct val="100000"/>
              </a:lnSpc>
              <a:spcBef>
                <a:spcPts val="0"/>
              </a:spcBef>
              <a:buFont typeface="Wingdings" panose="05000000000000000000" pitchFamily="2" charset="2"/>
              <a:buChar char="ü"/>
            </a:pPr>
            <a:r>
              <a:rPr lang="tr-TR" sz="2200" b="1" dirty="0">
                <a:latin typeface="Times New Roman" panose="02020603050405020304" pitchFamily="18" charset="0"/>
                <a:cs typeface="Times New Roman" panose="02020603050405020304" pitchFamily="18" charset="0"/>
              </a:rPr>
              <a:t>Alıcılar,</a:t>
            </a:r>
            <a:r>
              <a:rPr lang="tr-TR" sz="2200" dirty="0">
                <a:latin typeface="Times New Roman" panose="02020603050405020304" pitchFamily="18" charset="0"/>
                <a:cs typeface="Times New Roman" panose="02020603050405020304" pitchFamily="18" charset="0"/>
              </a:rPr>
              <a:t> </a:t>
            </a:r>
            <a:r>
              <a:rPr lang="tr-TR" sz="2200" dirty="0" err="1">
                <a:latin typeface="Times New Roman" panose="02020603050405020304" pitchFamily="18" charset="0"/>
                <a:cs typeface="Times New Roman" panose="02020603050405020304" pitchFamily="18" charset="0"/>
              </a:rPr>
              <a:t>satınalma</a:t>
            </a:r>
            <a:r>
              <a:rPr lang="tr-TR" sz="2200" dirty="0">
                <a:latin typeface="Times New Roman" panose="02020603050405020304" pitchFamily="18" charset="0"/>
                <a:cs typeface="Times New Roman" panose="02020603050405020304" pitchFamily="18" charset="0"/>
              </a:rPr>
              <a:t> işlevinde uyulacak </a:t>
            </a:r>
            <a:r>
              <a:rPr lang="tr-TR" sz="2200" b="1" dirty="0">
                <a:latin typeface="Times New Roman" panose="02020603050405020304" pitchFamily="18" charset="0"/>
                <a:cs typeface="Times New Roman" panose="02020603050405020304" pitchFamily="18" charset="0"/>
              </a:rPr>
              <a:t>ilke ve kurallara göre </a:t>
            </a:r>
            <a:r>
              <a:rPr lang="tr-TR" sz="2200" dirty="0">
                <a:latin typeface="Times New Roman" panose="02020603050405020304" pitchFamily="18" charset="0"/>
                <a:cs typeface="Times New Roman" panose="02020603050405020304" pitchFamily="18" charset="0"/>
              </a:rPr>
              <a:t>hareket ederler,</a:t>
            </a:r>
          </a:p>
          <a:p>
            <a:pPr algn="just">
              <a:lnSpc>
                <a:spcPct val="100000"/>
              </a:lnSpc>
              <a:spcBef>
                <a:spcPts val="0"/>
              </a:spcBef>
              <a:buFont typeface="Wingdings" panose="05000000000000000000" pitchFamily="2" charset="2"/>
              <a:buChar char="ü"/>
            </a:pPr>
            <a:r>
              <a:rPr lang="tr-TR" sz="2200" b="1" dirty="0">
                <a:latin typeface="Times New Roman" panose="02020603050405020304" pitchFamily="18" charset="0"/>
                <a:cs typeface="Times New Roman" panose="02020603050405020304" pitchFamily="18" charset="0"/>
              </a:rPr>
              <a:t>Satış sözleşmesi, kota, teklif verme</a:t>
            </a:r>
            <a:r>
              <a:rPr lang="tr-TR" sz="2200" dirty="0">
                <a:latin typeface="Times New Roman" panose="02020603050405020304" pitchFamily="18" charset="0"/>
                <a:cs typeface="Times New Roman" panose="02020603050405020304" pitchFamily="18" charset="0"/>
              </a:rPr>
              <a:t> gibi konular tüketici </a:t>
            </a:r>
            <a:r>
              <a:rPr lang="tr-TR" sz="2200" dirty="0" err="1">
                <a:latin typeface="Times New Roman" panose="02020603050405020304" pitchFamily="18" charset="0"/>
                <a:cs typeface="Times New Roman" panose="02020603050405020304" pitchFamily="18" charset="0"/>
              </a:rPr>
              <a:t>satınalma</a:t>
            </a:r>
            <a:r>
              <a:rPr lang="tr-TR" sz="2200" dirty="0">
                <a:latin typeface="Times New Roman" panose="02020603050405020304" pitchFamily="18" charset="0"/>
                <a:cs typeface="Times New Roman" panose="02020603050405020304" pitchFamily="18" charset="0"/>
              </a:rPr>
              <a:t> kararlarında </a:t>
            </a:r>
            <a:r>
              <a:rPr lang="tr-TR" sz="2200" b="1" dirty="0">
                <a:latin typeface="Times New Roman" panose="02020603050405020304" pitchFamily="18" charset="0"/>
                <a:cs typeface="Times New Roman" panose="02020603050405020304" pitchFamily="18" charset="0"/>
              </a:rPr>
              <a:t>yer almayan </a:t>
            </a:r>
            <a:r>
              <a:rPr lang="tr-TR" sz="2200" dirty="0">
                <a:latin typeface="Times New Roman" panose="02020603050405020304" pitchFamily="18" charset="0"/>
                <a:cs typeface="Times New Roman" panose="02020603050405020304" pitchFamily="18" charset="0"/>
              </a:rPr>
              <a:t>uygulamalardır.</a:t>
            </a: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221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638" y="233167"/>
            <a:ext cx="8959722" cy="599728"/>
          </a:xfrm>
        </p:spPr>
        <p:txBody>
          <a:bodyPr>
            <a:normAutofit fontScale="90000"/>
          </a:bodyPr>
          <a:lstStyle/>
          <a:p>
            <a:pPr marL="0" indent="0" algn="ctr">
              <a:buNone/>
            </a:pPr>
            <a:r>
              <a:rPr lang="tr-TR" sz="2800" dirty="0">
                <a:latin typeface="Times New Roman" panose="02020603050405020304" pitchFamily="18" charset="0"/>
                <a:cs typeface="Times New Roman" panose="02020603050405020304" pitchFamily="18" charset="0"/>
              </a:rPr>
              <a:t>Endüstriyel alıcılar malları hangi yöntemleri kullanarak </a:t>
            </a:r>
            <a:r>
              <a:rPr lang="tr-TR" sz="2800" dirty="0" err="1">
                <a:latin typeface="Times New Roman" panose="02020603050405020304" pitchFamily="18" charset="0"/>
                <a:cs typeface="Times New Roman" panose="02020603050405020304" pitchFamily="18" charset="0"/>
              </a:rPr>
              <a:t>satınalırlar</a:t>
            </a:r>
            <a:r>
              <a:rPr lang="tr-TR" sz="2800" dirty="0">
                <a:latin typeface="Times New Roman" panose="02020603050405020304" pitchFamily="18" charset="0"/>
                <a:cs typeface="Times New Roman" panose="02020603050405020304" pitchFamily="18" charset="0"/>
              </a:rPr>
              <a:t>?</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8</a:t>
            </a:fld>
            <a:endParaRPr lang="tr-TR" dirty="0">
              <a:solidFill>
                <a:prstClr val="black"/>
              </a:solidFill>
            </a:endParaRPr>
          </a:p>
        </p:txBody>
      </p:sp>
      <p:sp>
        <p:nvSpPr>
          <p:cNvPr id="3" name="Dikdörtgen 2"/>
          <p:cNvSpPr/>
          <p:nvPr/>
        </p:nvSpPr>
        <p:spPr>
          <a:xfrm>
            <a:off x="2360677" y="2172677"/>
            <a:ext cx="8736376" cy="1446550"/>
          </a:xfrm>
          <a:prstGeom prst="rect">
            <a:avLst/>
          </a:prstGeom>
        </p:spPr>
        <p:txBody>
          <a:bodyPr wrap="square">
            <a:spAutoFit/>
          </a:bodyPr>
          <a:lstStyle/>
          <a:p>
            <a:pPr>
              <a:lnSpc>
                <a:spcPct val="100000"/>
              </a:lnSpc>
              <a:spcBef>
                <a:spcPts val="0"/>
              </a:spcBef>
              <a:buFont typeface="Wingdings" panose="05000000000000000000" pitchFamily="2" charset="2"/>
              <a:buChar char="ü"/>
            </a:pPr>
            <a:r>
              <a:rPr lang="tr-TR" sz="2200" dirty="0">
                <a:latin typeface="Times New Roman" panose="02020603050405020304" pitchFamily="18" charset="0"/>
                <a:cs typeface="Times New Roman" panose="02020603050405020304" pitchFamily="18" charset="0"/>
              </a:rPr>
              <a:t>Muayene ederek,</a:t>
            </a:r>
          </a:p>
          <a:p>
            <a:pPr>
              <a:lnSpc>
                <a:spcPct val="100000"/>
              </a:lnSpc>
              <a:spcBef>
                <a:spcPts val="0"/>
              </a:spcBef>
              <a:buFont typeface="Wingdings" panose="05000000000000000000" pitchFamily="2" charset="2"/>
              <a:buChar char="ü"/>
            </a:pPr>
            <a:r>
              <a:rPr lang="tr-TR" sz="2200" dirty="0">
                <a:latin typeface="Times New Roman" panose="02020603050405020304" pitchFamily="18" charset="0"/>
                <a:cs typeface="Times New Roman" panose="02020603050405020304" pitchFamily="18" charset="0"/>
              </a:rPr>
              <a:t>Örnek üzerinde inceleme yaparak,</a:t>
            </a:r>
          </a:p>
          <a:p>
            <a:pPr>
              <a:lnSpc>
                <a:spcPct val="100000"/>
              </a:lnSpc>
              <a:spcBef>
                <a:spcPts val="0"/>
              </a:spcBef>
              <a:buFont typeface="Wingdings" panose="05000000000000000000" pitchFamily="2" charset="2"/>
              <a:buChar char="ü"/>
            </a:pPr>
            <a:r>
              <a:rPr lang="tr-TR" sz="2200" dirty="0">
                <a:latin typeface="Times New Roman" panose="02020603050405020304" pitchFamily="18" charset="0"/>
                <a:cs typeface="Times New Roman" panose="02020603050405020304" pitchFamily="18" charset="0"/>
              </a:rPr>
              <a:t>Belirtilen tarif üzerine </a:t>
            </a:r>
            <a:r>
              <a:rPr lang="tr-TR" sz="2200" dirty="0" err="1">
                <a:latin typeface="Times New Roman" panose="02020603050405020304" pitchFamily="18" charset="0"/>
                <a:cs typeface="Times New Roman" panose="02020603050405020304" pitchFamily="18" charset="0"/>
              </a:rPr>
              <a:t>satınalma</a:t>
            </a:r>
            <a:r>
              <a:rPr lang="tr-TR" sz="2200" dirty="0">
                <a:latin typeface="Times New Roman" panose="02020603050405020304" pitchFamily="18" charset="0"/>
                <a:cs typeface="Times New Roman" panose="02020603050405020304" pitchFamily="18" charset="0"/>
              </a:rPr>
              <a:t>,</a:t>
            </a:r>
          </a:p>
          <a:p>
            <a:pPr>
              <a:lnSpc>
                <a:spcPct val="100000"/>
              </a:lnSpc>
              <a:spcBef>
                <a:spcPts val="0"/>
              </a:spcBef>
              <a:buFont typeface="Wingdings" panose="05000000000000000000" pitchFamily="2" charset="2"/>
              <a:buChar char="ü"/>
            </a:pPr>
            <a:r>
              <a:rPr lang="tr-TR" sz="2200" dirty="0">
                <a:latin typeface="Times New Roman" panose="02020603050405020304" pitchFamily="18" charset="0"/>
                <a:cs typeface="Times New Roman" panose="02020603050405020304" pitchFamily="18" charset="0"/>
              </a:rPr>
              <a:t>Pazarlık yaparak </a:t>
            </a:r>
            <a:r>
              <a:rPr lang="tr-TR" sz="2200" dirty="0" err="1">
                <a:latin typeface="Times New Roman" panose="02020603050405020304" pitchFamily="18" charset="0"/>
                <a:cs typeface="Times New Roman" panose="02020603050405020304" pitchFamily="18" charset="0"/>
              </a:rPr>
              <a:t>satınalma</a:t>
            </a:r>
            <a:r>
              <a:rPr lang="tr-TR" sz="2200" dirty="0">
                <a:latin typeface="Times New Roman" panose="02020603050405020304" pitchFamily="18" charset="0"/>
                <a:cs typeface="Times New Roman" panose="02020603050405020304" pitchFamily="18" charset="0"/>
              </a:rPr>
              <a:t>.</a:t>
            </a: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8097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69638" y="233167"/>
            <a:ext cx="8959722" cy="599728"/>
          </a:xfrm>
        </p:spPr>
        <p:txBody>
          <a:bodyPr>
            <a:normAutofit fontScale="90000"/>
          </a:bodyPr>
          <a:lstStyle/>
          <a:p>
            <a:pPr marL="0" indent="0" algn="ctr">
              <a:buNone/>
            </a:pPr>
            <a:r>
              <a:rPr lang="tr-TR" sz="2800" dirty="0">
                <a:latin typeface="Times New Roman" panose="02020603050405020304" pitchFamily="18" charset="0"/>
                <a:cs typeface="Times New Roman" panose="02020603050405020304" pitchFamily="18" charset="0"/>
              </a:rPr>
              <a:t>Endüstriyel kullanıcının </a:t>
            </a:r>
            <a:r>
              <a:rPr lang="tr-TR" sz="2800" dirty="0" err="1">
                <a:latin typeface="Times New Roman" panose="02020603050405020304" pitchFamily="18" charset="0"/>
                <a:cs typeface="Times New Roman" panose="02020603050405020304" pitchFamily="18" charset="0"/>
              </a:rPr>
              <a:t>satınalma</a:t>
            </a:r>
            <a:r>
              <a:rPr lang="tr-TR" sz="2800" dirty="0">
                <a:latin typeface="Times New Roman" panose="02020603050405020304" pitchFamily="18" charset="0"/>
                <a:cs typeface="Times New Roman" panose="02020603050405020304" pitchFamily="18" charset="0"/>
              </a:rPr>
              <a:t> davranışını etkileyen faktörler</a:t>
            </a:r>
            <a:endParaRPr lang="tr-TR" sz="2800" dirty="0">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2A013F82-EE5E-44EE-A61D-E31C6657F26F}" type="slidenum">
              <a:rPr lang="tr-TR" smtClean="0">
                <a:solidFill>
                  <a:prstClr val="black"/>
                </a:solidFill>
              </a:rPr>
              <a:pPr/>
              <a:t>9</a:t>
            </a:fld>
            <a:endParaRPr lang="tr-TR" dirty="0">
              <a:solidFill>
                <a:prstClr val="black"/>
              </a:solidFill>
            </a:endParaRPr>
          </a:p>
        </p:txBody>
      </p:sp>
      <p:pic>
        <p:nvPicPr>
          <p:cNvPr id="6" name="İçerik Yer Tutucusu 3">
            <a:extLst>
              <a:ext uri="{FF2B5EF4-FFF2-40B4-BE49-F238E27FC236}">
                <a16:creationId xmlns:a16="http://schemas.microsoft.com/office/drawing/2014/main" xmlns="" id="{FEBC5D60-55A6-4978-B4DF-A6458CD6F7D8}"/>
              </a:ext>
            </a:extLst>
          </p:cNvPr>
          <p:cNvPicPr>
            <a:picLocks noGrp="1" noChangeAspect="1"/>
          </p:cNvPicPr>
          <p:nvPr>
            <p:ph idx="1"/>
          </p:nvPr>
        </p:nvPicPr>
        <p:blipFill>
          <a:blip r:embed="rId2"/>
          <a:stretch>
            <a:fillRect/>
          </a:stretch>
        </p:blipFill>
        <p:spPr>
          <a:xfrm>
            <a:off x="2203374" y="1114619"/>
            <a:ext cx="7039778" cy="4603472"/>
          </a:xfrm>
          <a:prstGeom prst="rect">
            <a:avLst/>
          </a:prstGeom>
        </p:spPr>
      </p:pic>
    </p:spTree>
    <p:extLst>
      <p:ext uri="{BB962C8B-B14F-4D97-AF65-F5344CB8AC3E}">
        <p14:creationId xmlns:p14="http://schemas.microsoft.com/office/powerpoint/2010/main" val="973031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docProps/app.xml><?xml version="1.0" encoding="utf-8"?>
<Properties xmlns="http://schemas.openxmlformats.org/officeDocument/2006/extended-properties" xmlns:vt="http://schemas.openxmlformats.org/officeDocument/2006/docPropsVTypes">
  <TotalTime>200</TotalTime>
  <Words>1004</Words>
  <Application>Microsoft Office PowerPoint</Application>
  <PresentationFormat>Geniş ekran</PresentationFormat>
  <Paragraphs>144</Paragraphs>
  <Slides>16</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16</vt:i4>
      </vt:variant>
    </vt:vector>
  </HeadingPairs>
  <TitlesOfParts>
    <vt:vector size="24" baseType="lpstr">
      <vt:lpstr>ＭＳ Ｐゴシック</vt:lpstr>
      <vt:lpstr>Arial</vt:lpstr>
      <vt:lpstr>Calibri</vt:lpstr>
      <vt:lpstr>Calibri Light</vt:lpstr>
      <vt:lpstr>Times New Roman</vt:lpstr>
      <vt:lpstr>Wingdings</vt:lpstr>
      <vt:lpstr>Office Teması</vt:lpstr>
      <vt:lpstr>h.t.</vt:lpstr>
      <vt:lpstr>Tüketicinin satınalma davranışı…</vt:lpstr>
      <vt:lpstr>Tüketicinin satınalma davranışı…</vt:lpstr>
      <vt:lpstr>Tüketicilerin satın alma karar süreçleri…</vt:lpstr>
      <vt:lpstr>Endüstriyel pazarın özellikleri</vt:lpstr>
      <vt:lpstr>Endüstriyel pazarın özellikleri</vt:lpstr>
      <vt:lpstr>Endüstriyel pazarın özellikleri</vt:lpstr>
      <vt:lpstr>Endüstriyel pazarın özellikleri</vt:lpstr>
      <vt:lpstr>Endüstriyel alıcılar malları hangi yöntemleri kullanarak satınalırlar?</vt:lpstr>
      <vt:lpstr>Endüstriyel kullanıcının satınalma davranışını etkileyen faktörler</vt:lpstr>
      <vt:lpstr>Aracılar pazarı ve özellikleri</vt:lpstr>
      <vt:lpstr>Devlet pazarının özellikleri nelerdir?</vt:lpstr>
      <vt:lpstr>Devlet pazarının özellikleri nelerdir?</vt:lpstr>
      <vt:lpstr>Devlet pazarında satın alma yöntemleri nelerdir?</vt:lpstr>
      <vt:lpstr>Devlet pazarının özellikleri nelerdir?</vt:lpstr>
      <vt:lpstr>Uluslararası pazarın özellikleri</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Taşınmaz</dc:creator>
  <cp:lastModifiedBy>arahmantursun@gmail.com</cp:lastModifiedBy>
  <cp:revision>25</cp:revision>
  <dcterms:created xsi:type="dcterms:W3CDTF">2020-02-26T08:47:32Z</dcterms:created>
  <dcterms:modified xsi:type="dcterms:W3CDTF">2020-02-27T13:51:48Z</dcterms:modified>
</cp:coreProperties>
</file>