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697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94537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464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2690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634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3196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9684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2437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87828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1075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0589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787076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E8C4A5-56FA-40EF-BB5B-E4596B6CBC14}"/>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03F172E6-B2ED-45D9-BDDA-649EDD97A5FD}"/>
              </a:ext>
            </a:extLst>
          </p:cNvPr>
          <p:cNvSpPr>
            <a:spLocks noGrp="1"/>
          </p:cNvSpPr>
          <p:nvPr>
            <p:ph type="subTitle" idx="1"/>
          </p:nvPr>
        </p:nvSpPr>
        <p:spPr/>
        <p:txBody>
          <a:bodyPr/>
          <a:lstStyle/>
          <a:p>
            <a:r>
              <a:rPr lang="tr-TR" dirty="0"/>
              <a:t>Etik liderlik</a:t>
            </a:r>
          </a:p>
        </p:txBody>
      </p:sp>
    </p:spTree>
    <p:extLst>
      <p:ext uri="{BB962C8B-B14F-4D97-AF65-F5344CB8AC3E}">
        <p14:creationId xmlns:p14="http://schemas.microsoft.com/office/powerpoint/2010/main" val="2546527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058875-F1AB-4F9C-9F6B-A5F316DBE7C7}"/>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99AD6D96-A701-4FD5-8845-C27611904278}"/>
              </a:ext>
            </a:extLst>
          </p:cNvPr>
          <p:cNvSpPr>
            <a:spLocks noGrp="1"/>
          </p:cNvSpPr>
          <p:nvPr>
            <p:ph idx="1"/>
          </p:nvPr>
        </p:nvSpPr>
        <p:spPr/>
        <p:txBody>
          <a:bodyPr>
            <a:normAutofit fontScale="85000" lnSpcReduction="20000"/>
          </a:bodyPr>
          <a:lstStyle/>
          <a:p>
            <a:r>
              <a:rPr lang="tr-TR" dirty="0"/>
              <a:t>Etik liderlik alanındaki diğer 2 uzman olan </a:t>
            </a:r>
            <a:r>
              <a:rPr lang="tr-TR" dirty="0" err="1"/>
              <a:t>Lamberton</a:t>
            </a:r>
            <a:r>
              <a:rPr lang="tr-TR" dirty="0"/>
              <a:t> ve </a:t>
            </a:r>
            <a:r>
              <a:rPr lang="tr-TR" dirty="0" err="1"/>
              <a:t>Minor’a</a:t>
            </a:r>
            <a:r>
              <a:rPr lang="tr-TR" dirty="0"/>
              <a:t> göre, bir yönetici belli bir konuda karar verirken aşağıdaki altı soruya cevap aramalıdır: </a:t>
            </a:r>
          </a:p>
          <a:p>
            <a:r>
              <a:rPr lang="tr-TR" dirty="0"/>
              <a:t>1. Bu doğru mu? </a:t>
            </a:r>
          </a:p>
          <a:p>
            <a:r>
              <a:rPr lang="tr-TR" dirty="0"/>
              <a:t>2. Bu adil mi? </a:t>
            </a:r>
          </a:p>
          <a:p>
            <a:r>
              <a:rPr lang="tr-TR" dirty="0"/>
              <a:t>3. Eğer birisi zarar görecekse bu kim? </a:t>
            </a:r>
          </a:p>
          <a:p>
            <a:r>
              <a:rPr lang="tr-TR" dirty="0"/>
              <a:t>4. Eğer verdiğiniz karar gazetelerin 1. sayfasında yer alsaydı kendinizi rahat hissedebilir miydiniz? </a:t>
            </a:r>
          </a:p>
          <a:p>
            <a:r>
              <a:rPr lang="tr-TR" dirty="0"/>
              <a:t>5. Aileniz, çocuğunuz ya da akrabalarınıza bunu söyleyebilir misiniz?</a:t>
            </a:r>
          </a:p>
          <a:p>
            <a:r>
              <a:rPr lang="tr-TR" dirty="0"/>
              <a:t> 6. Olay nasıl görünüyor?</a:t>
            </a:r>
          </a:p>
        </p:txBody>
      </p:sp>
    </p:spTree>
    <p:extLst>
      <p:ext uri="{BB962C8B-B14F-4D97-AF65-F5344CB8AC3E}">
        <p14:creationId xmlns:p14="http://schemas.microsoft.com/office/powerpoint/2010/main" val="3039377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AD7ECF-B7FD-4BE5-AE7F-4651D5EE0BED}"/>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B09A7301-80EC-4C0A-8A46-0360AB2487B9}"/>
              </a:ext>
            </a:extLst>
          </p:cNvPr>
          <p:cNvSpPr>
            <a:spLocks noGrp="1"/>
          </p:cNvSpPr>
          <p:nvPr>
            <p:ph idx="1"/>
          </p:nvPr>
        </p:nvSpPr>
        <p:spPr/>
        <p:txBody>
          <a:bodyPr/>
          <a:lstStyle/>
          <a:p>
            <a:r>
              <a:rPr lang="tr-TR" dirty="0"/>
              <a:t>Kelime eşleştirme oyunu. Etik liderlikle ilgili kavramlardan aşağıda yazılı olanlar sınıfa iki şer tane olacak şekilde dağıtılır. Katılımcılardan aynı cümleleri bulmaları ve eşleştirmeleri istenir.</a:t>
            </a:r>
          </a:p>
        </p:txBody>
      </p:sp>
    </p:spTree>
    <p:extLst>
      <p:ext uri="{BB962C8B-B14F-4D97-AF65-F5344CB8AC3E}">
        <p14:creationId xmlns:p14="http://schemas.microsoft.com/office/powerpoint/2010/main" val="2603828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6B5206-32D3-4234-8048-F22FB30F8D0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BC614F2-D21A-4181-9949-83E4AE576237}"/>
              </a:ext>
            </a:extLst>
          </p:cNvPr>
          <p:cNvSpPr>
            <a:spLocks noGrp="1"/>
          </p:cNvSpPr>
          <p:nvPr>
            <p:ph idx="1"/>
          </p:nvPr>
        </p:nvSpPr>
        <p:spPr/>
        <p:txBody>
          <a:bodyPr>
            <a:normAutofit fontScale="70000" lnSpcReduction="20000"/>
          </a:bodyPr>
          <a:lstStyle/>
          <a:p>
            <a:r>
              <a:rPr lang="tr-TR" dirty="0"/>
              <a:t>Değerleri ve etik bilinci oluşturmak </a:t>
            </a:r>
          </a:p>
          <a:p>
            <a:r>
              <a:rPr lang="tr-TR" dirty="0"/>
              <a:t>İnsanlara sorumluluk vermek </a:t>
            </a:r>
          </a:p>
          <a:p>
            <a:r>
              <a:rPr lang="tr-TR" dirty="0"/>
              <a:t>Başkalarına örnek olmak </a:t>
            </a:r>
          </a:p>
          <a:p>
            <a:r>
              <a:rPr lang="tr-TR" dirty="0"/>
              <a:t>Değerler çerçevesinde karar vermek </a:t>
            </a:r>
          </a:p>
          <a:p>
            <a:r>
              <a:rPr lang="tr-TR" dirty="0"/>
              <a:t>Politika ve uygulamaların uyum içinde olmasına özen göstermek </a:t>
            </a:r>
          </a:p>
          <a:p>
            <a:r>
              <a:rPr lang="tr-TR" dirty="0"/>
              <a:t>Değerler ve etik konusunda eğitim vermek </a:t>
            </a:r>
          </a:p>
          <a:p>
            <a:r>
              <a:rPr lang="tr-TR" dirty="0"/>
              <a:t>Algılara dikkat etmek </a:t>
            </a:r>
          </a:p>
          <a:p>
            <a:r>
              <a:rPr lang="tr-TR" dirty="0"/>
              <a:t>İstikrarlı ve hızlanan bir değişime odaklanmak </a:t>
            </a:r>
          </a:p>
          <a:p>
            <a:r>
              <a:rPr lang="tr-TR" dirty="0"/>
              <a:t>Etik değerlere sahip insanları işe almak ve yükseltmek</a:t>
            </a:r>
          </a:p>
          <a:p>
            <a:r>
              <a:rPr lang="tr-TR" dirty="0"/>
              <a:t>İnisiyatif almayı desteklemek.</a:t>
            </a:r>
          </a:p>
        </p:txBody>
      </p:sp>
    </p:spTree>
    <p:extLst>
      <p:ext uri="{BB962C8B-B14F-4D97-AF65-F5344CB8AC3E}">
        <p14:creationId xmlns:p14="http://schemas.microsoft.com/office/powerpoint/2010/main" val="81900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D1C062-75DD-44A3-9A86-22337AA02872}"/>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372BF738-5913-43F1-BD08-C5D777668DA8}"/>
              </a:ext>
            </a:extLst>
          </p:cNvPr>
          <p:cNvSpPr>
            <a:spLocks noGrp="1"/>
          </p:cNvSpPr>
          <p:nvPr>
            <p:ph idx="1"/>
          </p:nvPr>
        </p:nvSpPr>
        <p:spPr/>
        <p:txBody>
          <a:bodyPr>
            <a:normAutofit/>
          </a:bodyPr>
          <a:lstStyle/>
          <a:p>
            <a:r>
              <a:rPr lang="tr-TR" dirty="0"/>
              <a:t>Lider katılımcılara çember olmalarını söyler ve katılımcılara; bir odada 1 milyon dolar var. Bu parayı almanızın tek koşulu iki kişi parayı paylaşmanız.</a:t>
            </a:r>
          </a:p>
          <a:p>
            <a:r>
              <a:rPr lang="tr-TR" dirty="0"/>
              <a:t>Odaya ilk giren kişi islediği kadar para alabilir ama ikinci kişi ben kalan bu parayı kabul etmiyorum derse ikisi de para alamaz ve çıkarlar. Eğer 1. Kişi olsaydınız ne kadar para alır çıkardınız, eğer ikinci kişi olsaydınız ne yapardınız?</a:t>
            </a:r>
          </a:p>
        </p:txBody>
      </p:sp>
    </p:spTree>
    <p:extLst>
      <p:ext uri="{BB962C8B-B14F-4D97-AF65-F5344CB8AC3E}">
        <p14:creationId xmlns:p14="http://schemas.microsoft.com/office/powerpoint/2010/main" val="3329549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5C6CF86-D6E8-438B-9695-ABF53F0A0E20}"/>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A7C6F940-4437-4C26-BB9E-ABEFBB210D2E}"/>
              </a:ext>
            </a:extLst>
          </p:cNvPr>
          <p:cNvSpPr>
            <a:spLocks noGrp="1"/>
          </p:cNvSpPr>
          <p:nvPr>
            <p:ph idx="1"/>
          </p:nvPr>
        </p:nvSpPr>
        <p:spPr/>
        <p:txBody>
          <a:bodyPr/>
          <a:lstStyle/>
          <a:p>
            <a:r>
              <a:rPr lang="tr-TR" dirty="0"/>
              <a:t>Lider katılımcılara iki etkinlik arasında nasıl bir bağ kurdunuz diye sorar. Katılımcı görüşleri dinlenir.</a:t>
            </a:r>
          </a:p>
        </p:txBody>
      </p:sp>
    </p:spTree>
    <p:extLst>
      <p:ext uri="{BB962C8B-B14F-4D97-AF65-F5344CB8AC3E}">
        <p14:creationId xmlns:p14="http://schemas.microsoft.com/office/powerpoint/2010/main" val="339159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B3203B-3BAA-4963-A756-E7D9554B720E}"/>
              </a:ext>
            </a:extLst>
          </p:cNvPr>
          <p:cNvSpPr>
            <a:spLocks noGrp="1"/>
          </p:cNvSpPr>
          <p:nvPr>
            <p:ph type="title"/>
          </p:nvPr>
        </p:nvSpPr>
        <p:spPr/>
        <p:txBody>
          <a:bodyPr/>
          <a:lstStyle/>
          <a:p>
            <a:r>
              <a:rPr lang="tr-TR" dirty="0"/>
              <a:t>B. Canlandırma</a:t>
            </a:r>
          </a:p>
        </p:txBody>
      </p:sp>
      <p:sp>
        <p:nvSpPr>
          <p:cNvPr id="3" name="İçerik Yer Tutucusu 2">
            <a:extLst>
              <a:ext uri="{FF2B5EF4-FFF2-40B4-BE49-F238E27FC236}">
                <a16:creationId xmlns:a16="http://schemas.microsoft.com/office/drawing/2014/main" id="{45E1F89D-C3C2-4C34-8AB9-DB8F31A3B1CF}"/>
              </a:ext>
            </a:extLst>
          </p:cNvPr>
          <p:cNvSpPr>
            <a:spLocks noGrp="1"/>
          </p:cNvSpPr>
          <p:nvPr>
            <p:ph idx="1"/>
          </p:nvPr>
        </p:nvSpPr>
        <p:spPr/>
        <p:txBody>
          <a:bodyPr>
            <a:normAutofit fontScale="70000" lnSpcReduction="20000"/>
          </a:bodyPr>
          <a:lstStyle/>
          <a:p>
            <a:r>
              <a:rPr lang="tr-TR" dirty="0"/>
              <a:t>Bilinç Koridoru. Katılımcılardan çember olmaları istenir. Lider dramatik bir durum yaratır ve katılımcılara yarattığı durumu anlatır. </a:t>
            </a:r>
          </a:p>
          <a:p>
            <a:r>
              <a:rPr lang="tr-TR" dirty="0"/>
              <a:t>20.000 çalışanı olan X şirketinde 15 yıldır muhasebe bölümü sorumluluğu yapıyorsunuz. Şirketin eskiye dönük mali tablolarını incelerken çalışanların maaşlarında sistemde otomatik olarak 0.5 </a:t>
            </a:r>
            <a:r>
              <a:rPr lang="tr-TR" dirty="0" err="1"/>
              <a:t>tl</a:t>
            </a:r>
            <a:r>
              <a:rPr lang="tr-TR" dirty="0"/>
              <a:t> </a:t>
            </a:r>
            <a:r>
              <a:rPr lang="tr-TR" dirty="0" err="1"/>
              <a:t>lik</a:t>
            </a:r>
            <a:r>
              <a:rPr lang="tr-TR" dirty="0"/>
              <a:t> kesintiler yapıldığını ve bu kesintilerin şirket kasasına girmediği veya herhangi bir şekilde kayıt altına alınmadığını fark ettiniz. </a:t>
            </a:r>
          </a:p>
          <a:p>
            <a:r>
              <a:rPr lang="tr-TR" dirty="0"/>
              <a:t>Kimsenin farkına varamayacağı ve ortaya çıkaramayacağı bu kesintileri kolaylıkla kendi hesabınıza geçirme şansınız var. </a:t>
            </a:r>
          </a:p>
          <a:p>
            <a:r>
              <a:rPr lang="tr-TR" dirty="0"/>
              <a:t>Ödemekte olduğunuz bir ev kredisi ve okutmakta olduğunuz 3 çocuğunuz var. Her ayın sonunu zor getirirken bu aksaklığı fark ettiniz ve önünüzde iki yol var; Parayı almak ya da almamak. Şirketin koridorlarında yürürken kafanızda cümleler duyulmaya başladı.</a:t>
            </a:r>
          </a:p>
        </p:txBody>
      </p:sp>
    </p:spTree>
    <p:extLst>
      <p:ext uri="{BB962C8B-B14F-4D97-AF65-F5344CB8AC3E}">
        <p14:creationId xmlns:p14="http://schemas.microsoft.com/office/powerpoint/2010/main" val="2260474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DBA517-E881-488B-B8D1-F7FA955EF666}"/>
              </a:ext>
            </a:extLst>
          </p:cNvPr>
          <p:cNvSpPr>
            <a:spLocks noGrp="1"/>
          </p:cNvSpPr>
          <p:nvPr>
            <p:ph type="title"/>
          </p:nvPr>
        </p:nvSpPr>
        <p:spPr/>
        <p:txBody>
          <a:bodyPr/>
          <a:lstStyle/>
          <a:p>
            <a:r>
              <a:rPr lang="tr-TR" dirty="0"/>
              <a:t>3. Etkinlik:</a:t>
            </a:r>
          </a:p>
        </p:txBody>
      </p:sp>
      <p:sp>
        <p:nvSpPr>
          <p:cNvPr id="3" name="İçerik Yer Tutucusu 2">
            <a:extLst>
              <a:ext uri="{FF2B5EF4-FFF2-40B4-BE49-F238E27FC236}">
                <a16:creationId xmlns:a16="http://schemas.microsoft.com/office/drawing/2014/main" id="{DB524215-EC6B-4529-A193-F1C8C4318A4E}"/>
              </a:ext>
            </a:extLst>
          </p:cNvPr>
          <p:cNvSpPr>
            <a:spLocks noGrp="1"/>
          </p:cNvSpPr>
          <p:nvPr>
            <p:ph idx="1"/>
          </p:nvPr>
        </p:nvSpPr>
        <p:spPr/>
        <p:txBody>
          <a:bodyPr>
            <a:normAutofit fontScale="85000" lnSpcReduction="10000"/>
          </a:bodyPr>
          <a:lstStyle/>
          <a:p>
            <a:r>
              <a:rPr lang="tr-TR" dirty="0"/>
              <a:t>Bir futbol kulübünde antrenörlük yapıyorsunuz. Bir gün Türkiye futbol federasyonundan bir yazı gelmiş. </a:t>
            </a:r>
          </a:p>
          <a:p>
            <a:r>
              <a:rPr lang="tr-TR" dirty="0"/>
              <a:t>2016 gençler Avrupa futbol şampiyonası için her kulüpten seçmeler için altyapı oyuncuları toplanıyor ve 1 kişinin ismi isteniyor. </a:t>
            </a:r>
          </a:p>
          <a:p>
            <a:r>
              <a:rPr lang="tr-TR" dirty="0"/>
              <a:t>Bir tercih yapmanız gerekiyor, Kulüp başkanının oğlu çalıştırdığınız kulüpte ve bir de çok yetenekli bir oyuncunuz var. </a:t>
            </a:r>
          </a:p>
          <a:p>
            <a:r>
              <a:rPr lang="tr-TR" dirty="0"/>
              <a:t>Eşiniz hamile ve sezon ortasında işten ayrılmanız gibi bir sorun olursa yeni bir kulüp bulmanız çok zor. Ama yetenekli oyuncunuzun da hak ettiğini ve mutlaka seçileceğini düşünüyorsunuz. Hangisinin ismini yazacaksınız?</a:t>
            </a:r>
          </a:p>
        </p:txBody>
      </p:sp>
    </p:spTree>
    <p:extLst>
      <p:ext uri="{BB962C8B-B14F-4D97-AF65-F5344CB8AC3E}">
        <p14:creationId xmlns:p14="http://schemas.microsoft.com/office/powerpoint/2010/main" val="2348665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376FB4-7FF0-4F96-AD1C-028C4209345C}"/>
              </a:ext>
            </a:extLst>
          </p:cNvPr>
          <p:cNvSpPr>
            <a:spLocks noGrp="1"/>
          </p:cNvSpPr>
          <p:nvPr>
            <p:ph type="title"/>
          </p:nvPr>
        </p:nvSpPr>
        <p:spPr/>
        <p:txBody>
          <a:bodyPr/>
          <a:lstStyle/>
          <a:p>
            <a:r>
              <a:rPr lang="tr-TR" dirty="0"/>
              <a:t>4. Etkinlik:</a:t>
            </a:r>
          </a:p>
        </p:txBody>
      </p:sp>
      <p:sp>
        <p:nvSpPr>
          <p:cNvPr id="3" name="İçerik Yer Tutucusu 2">
            <a:extLst>
              <a:ext uri="{FF2B5EF4-FFF2-40B4-BE49-F238E27FC236}">
                <a16:creationId xmlns:a16="http://schemas.microsoft.com/office/drawing/2014/main" id="{3F0B0FC2-10C7-4F94-8767-2FCC017A0305}"/>
              </a:ext>
            </a:extLst>
          </p:cNvPr>
          <p:cNvSpPr>
            <a:spLocks noGrp="1"/>
          </p:cNvSpPr>
          <p:nvPr>
            <p:ph idx="1"/>
          </p:nvPr>
        </p:nvSpPr>
        <p:spPr/>
        <p:txBody>
          <a:bodyPr/>
          <a:lstStyle/>
          <a:p>
            <a:r>
              <a:rPr lang="tr-TR" dirty="0"/>
              <a:t>Lider katılımcılardan 4 gruba ayrılmasını söyler ve bilinç koridoru tekniğinde kullandığımız konudan yola çıkarak grupların doğaçlama rol oynama yapmalarını ister.</a:t>
            </a:r>
          </a:p>
        </p:txBody>
      </p:sp>
    </p:spTree>
    <p:extLst>
      <p:ext uri="{BB962C8B-B14F-4D97-AF65-F5344CB8AC3E}">
        <p14:creationId xmlns:p14="http://schemas.microsoft.com/office/powerpoint/2010/main" val="3423047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061FE3-B55A-48A4-861B-50666A35E7E9}"/>
              </a:ext>
            </a:extLst>
          </p:cNvPr>
          <p:cNvSpPr>
            <a:spLocks noGrp="1"/>
          </p:cNvSpPr>
          <p:nvPr>
            <p:ph type="title"/>
          </p:nvPr>
        </p:nvSpPr>
        <p:spPr/>
        <p:txBody>
          <a:bodyPr/>
          <a:lstStyle/>
          <a:p>
            <a:r>
              <a:rPr lang="tr-TR" dirty="0"/>
              <a:t>C. Değerlendirme 5. Etkinlik:</a:t>
            </a:r>
          </a:p>
        </p:txBody>
      </p:sp>
      <p:sp>
        <p:nvSpPr>
          <p:cNvPr id="3" name="İçerik Yer Tutucusu 2">
            <a:extLst>
              <a:ext uri="{FF2B5EF4-FFF2-40B4-BE49-F238E27FC236}">
                <a16:creationId xmlns:a16="http://schemas.microsoft.com/office/drawing/2014/main" id="{9299A957-B09B-4796-9DB8-6DA23B1E9518}"/>
              </a:ext>
            </a:extLst>
          </p:cNvPr>
          <p:cNvSpPr>
            <a:spLocks noGrp="1"/>
          </p:cNvSpPr>
          <p:nvPr>
            <p:ph idx="1"/>
          </p:nvPr>
        </p:nvSpPr>
        <p:spPr/>
        <p:txBody>
          <a:bodyPr>
            <a:normAutofit/>
          </a:bodyPr>
          <a:lstStyle/>
          <a:p>
            <a:r>
              <a:rPr lang="tr-TR" dirty="0"/>
              <a:t>Lider katılımcılardan çember olmalarını ve oldukları yere oturmalarını ister. Bir soru havuzu oluşturacağız; eğer etik bir lider olmak istiyorsak kendimize ne gibi sorular sorabiliriz herkes elindeki küçük kâğıtlara bu soruları yazsın der. Herkes yazdıktan sonra duvara yapışkanlı kâğıtlarla bulunan sorular yapıştırılır. Ve lider yapılan çalışmalarda bulduğu verileri paylaşır ve oturum bitirilir.</a:t>
            </a:r>
          </a:p>
        </p:txBody>
      </p:sp>
    </p:spTree>
    <p:extLst>
      <p:ext uri="{BB962C8B-B14F-4D97-AF65-F5344CB8AC3E}">
        <p14:creationId xmlns:p14="http://schemas.microsoft.com/office/powerpoint/2010/main" val="68497627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TotalTime>
  <Words>563</Words>
  <Application>Microsoft Office PowerPoint</Application>
  <PresentationFormat>Ekran Gösterisi (4:3)</PresentationFormat>
  <Paragraphs>41</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Yaratıcı Drama</vt:lpstr>
      <vt:lpstr>A. Hazırlık-Isınma 1. Etkinlik:</vt:lpstr>
      <vt:lpstr>PowerPoint Sunusu</vt:lpstr>
      <vt:lpstr>2. Etkinlik:</vt:lpstr>
      <vt:lpstr>Ara Değerlendirme</vt:lpstr>
      <vt:lpstr>B. Canlandırma</vt:lpstr>
      <vt:lpstr>3. Etkinlik:</vt:lpstr>
      <vt:lpstr>4. Etkinlik:</vt:lpstr>
      <vt:lpstr>C. Değerlendirme 5. Etkinlik:</vt:lpstr>
      <vt:lpstr>5.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3</cp:revision>
  <dcterms:created xsi:type="dcterms:W3CDTF">2019-04-04T11:37:26Z</dcterms:created>
  <dcterms:modified xsi:type="dcterms:W3CDTF">2019-04-04T13:08:34Z</dcterms:modified>
</cp:coreProperties>
</file>