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9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D858-FDB3-48EF-A3C1-4D4035618F6A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F174-F1A1-4C22-8B5A-E1C0887AB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1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D858-FDB3-48EF-A3C1-4D4035618F6A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F174-F1A1-4C22-8B5A-E1C0887AB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35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D858-FDB3-48EF-A3C1-4D4035618F6A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F174-F1A1-4C22-8B5A-E1C0887AB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6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D858-FDB3-48EF-A3C1-4D4035618F6A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F174-F1A1-4C22-8B5A-E1C0887AB31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87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D858-FDB3-48EF-A3C1-4D4035618F6A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F174-F1A1-4C22-8B5A-E1C0887AB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29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D858-FDB3-48EF-A3C1-4D4035618F6A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F174-F1A1-4C22-8B5A-E1C0887AB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21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D858-FDB3-48EF-A3C1-4D4035618F6A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F174-F1A1-4C22-8B5A-E1C0887AB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5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D858-FDB3-48EF-A3C1-4D4035618F6A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F174-F1A1-4C22-8B5A-E1C0887AB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91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D858-FDB3-48EF-A3C1-4D4035618F6A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F174-F1A1-4C22-8B5A-E1C0887AB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1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D858-FDB3-48EF-A3C1-4D4035618F6A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F174-F1A1-4C22-8B5A-E1C0887AB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05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D858-FDB3-48EF-A3C1-4D4035618F6A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F174-F1A1-4C22-8B5A-E1C0887AB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4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D858-FDB3-48EF-A3C1-4D4035618F6A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F174-F1A1-4C22-8B5A-E1C0887AB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3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D858-FDB3-48EF-A3C1-4D4035618F6A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F174-F1A1-4C22-8B5A-E1C0887AB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5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D858-FDB3-48EF-A3C1-4D4035618F6A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F174-F1A1-4C22-8B5A-E1C0887AB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15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D858-FDB3-48EF-A3C1-4D4035618F6A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F174-F1A1-4C22-8B5A-E1C0887AB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7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D858-FDB3-48EF-A3C1-4D4035618F6A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F174-F1A1-4C22-8B5A-E1C0887AB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89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D858-FDB3-48EF-A3C1-4D4035618F6A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F174-F1A1-4C22-8B5A-E1C0887AB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6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931D858-FDB3-48EF-A3C1-4D4035618F6A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514F174-F1A1-4C22-8B5A-E1C0887AB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5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SOSYOLOJİYE GİRİŞ</a:t>
            </a:r>
            <a:br>
              <a:rPr lang="tr-TR" dirty="0" smtClean="0"/>
            </a:br>
            <a:r>
              <a:rPr lang="tr-TR" dirty="0" smtClean="0"/>
              <a:t>SOS 109</a:t>
            </a:r>
            <a:br>
              <a:rPr lang="tr-TR" dirty="0" smtClean="0"/>
            </a:b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tr-TR" dirty="0"/>
              <a:t>4</a:t>
            </a:r>
            <a:r>
              <a:rPr lang="tr-TR" dirty="0" smtClean="0"/>
              <a:t>. Hafta</a:t>
            </a:r>
            <a:br>
              <a:rPr lang="tr-TR" dirty="0" smtClean="0"/>
            </a:br>
            <a:r>
              <a:rPr lang="en-US" dirty="0" err="1"/>
              <a:t>Toplumsal</a:t>
            </a:r>
            <a:r>
              <a:rPr lang="en-US" dirty="0"/>
              <a:t> </a:t>
            </a:r>
            <a:r>
              <a:rPr lang="en-US" dirty="0" err="1"/>
              <a:t>Değişme</a:t>
            </a:r>
            <a:r>
              <a:rPr lang="en-US" dirty="0"/>
              <a:t> (17.10.2017)</a:t>
            </a:r>
            <a:br>
              <a:rPr lang="en-US" dirty="0"/>
            </a:br>
            <a:r>
              <a:rPr lang="en-US" dirty="0" err="1"/>
              <a:t>Modernlik</a:t>
            </a:r>
            <a:r>
              <a:rPr lang="en-US" dirty="0"/>
              <a:t> </a:t>
            </a:r>
            <a:r>
              <a:rPr lang="en-US" dirty="0" err="1"/>
              <a:t>Öncesi</a:t>
            </a:r>
            <a:r>
              <a:rPr lang="en-US" dirty="0"/>
              <a:t> </a:t>
            </a:r>
            <a:r>
              <a:rPr lang="en-US" dirty="0" err="1"/>
              <a:t>Toplumlar</a:t>
            </a:r>
            <a:r>
              <a:rPr lang="en-US" dirty="0"/>
              <a:t>, Modern </a:t>
            </a:r>
            <a:r>
              <a:rPr lang="en-US" dirty="0" err="1"/>
              <a:t>Dünya</a:t>
            </a:r>
            <a:r>
              <a:rPr lang="en-US" dirty="0"/>
              <a:t>, </a:t>
            </a:r>
            <a:r>
              <a:rPr lang="en-US" dirty="0" err="1"/>
              <a:t>Sanayi</a:t>
            </a:r>
            <a:r>
              <a:rPr lang="en-US" dirty="0"/>
              <a:t> </a:t>
            </a:r>
            <a:r>
              <a:rPr lang="en-US" dirty="0" err="1"/>
              <a:t>Toplumları</a:t>
            </a:r>
            <a:r>
              <a:rPr lang="en-US" dirty="0"/>
              <a:t>, </a:t>
            </a:r>
            <a:r>
              <a:rPr lang="en-US" dirty="0" err="1"/>
              <a:t>Küreselleşme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07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Kültürün Öğeleri: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u="sng" dirty="0" smtClean="0"/>
              <a:t>Semboller</a:t>
            </a:r>
            <a:r>
              <a:rPr lang="tr-TR" u="sng" dirty="0"/>
              <a:t>: </a:t>
            </a:r>
            <a:r>
              <a:rPr lang="tr-TR" dirty="0"/>
              <a:t>Bir kültürü paylaşan insanlar tarafından bilinen, özel anlamı olan her şeydir.</a:t>
            </a:r>
          </a:p>
          <a:p>
            <a:r>
              <a:rPr lang="tr-TR" dirty="0"/>
              <a:t>“Bir kelime, bir ıslık, üzerinde grafiti olan bir duvar, yanıp sönen kırmızı bir ışık, yukarı kaldırılmış bir yumruk, hepsi birer semboldür” </a:t>
            </a:r>
          </a:p>
          <a:p>
            <a:r>
              <a:rPr lang="tr-TR" dirty="0"/>
              <a:t>Toplumdan topluma değişebilir, toplum içinde de farklı kesimler farklı şekilde anlayabilir.</a:t>
            </a:r>
          </a:p>
        </p:txBody>
      </p:sp>
    </p:spTree>
    <p:extLst>
      <p:ext uri="{BB962C8B-B14F-4D97-AF65-F5344CB8AC3E}">
        <p14:creationId xmlns:p14="http://schemas.microsoft.com/office/powerpoint/2010/main" val="3993130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DİL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u="sng" dirty="0"/>
              <a:t>Dil: </a:t>
            </a:r>
            <a:endParaRPr lang="tr-TR" u="sng" dirty="0" smtClean="0"/>
          </a:p>
          <a:p>
            <a:pPr marL="0" indent="0">
              <a:buNone/>
            </a:pPr>
            <a:r>
              <a:rPr lang="tr-TR" dirty="0" smtClean="0"/>
              <a:t>1- </a:t>
            </a:r>
            <a:r>
              <a:rPr lang="tr-TR" dirty="0"/>
              <a:t>iletişimi sağlar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2- </a:t>
            </a:r>
            <a:r>
              <a:rPr lang="tr-TR" dirty="0"/>
              <a:t>bir neslin kültürünü gelecek nesillere aktarır (“sözlü kültür geleneği”).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3- </a:t>
            </a:r>
            <a:r>
              <a:rPr lang="tr-TR" dirty="0"/>
              <a:t>insanları diğer canlılardan ayırır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4- </a:t>
            </a:r>
            <a:r>
              <a:rPr lang="tr-TR" dirty="0"/>
              <a:t>Her dilin gerçeği oluşturan farklı sembolleri </a:t>
            </a:r>
            <a:r>
              <a:rPr lang="tr-TR" dirty="0" smtClean="0"/>
              <a:t>vardır, </a:t>
            </a:r>
            <a:r>
              <a:rPr lang="tr-TR" dirty="0"/>
              <a:t>farklı diller konuşanlar gerçeği farklı algılar.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5- </a:t>
            </a:r>
            <a:r>
              <a:rPr lang="tr-TR" dirty="0" err="1"/>
              <a:t>Sapir-Whof</a:t>
            </a:r>
            <a:r>
              <a:rPr lang="tr-TR" dirty="0"/>
              <a:t> Tezi: insanların dünyayı dilin kültüründen görüp anlamasıdır. </a:t>
            </a:r>
          </a:p>
        </p:txBody>
      </p:sp>
    </p:spTree>
    <p:extLst>
      <p:ext uri="{BB962C8B-B14F-4D97-AF65-F5344CB8AC3E}">
        <p14:creationId xmlns:p14="http://schemas.microsoft.com/office/powerpoint/2010/main" val="2593673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Değerler inançlar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/>
              <a:t>Değerler: İnsanların cazip, güzel ve iyi olanın ne olduğuna karar verirken kullandıkları kültürel </a:t>
            </a:r>
            <a:r>
              <a:rPr lang="tr-TR" dirty="0" err="1" smtClean="0"/>
              <a:t>olarAk</a:t>
            </a:r>
            <a:r>
              <a:rPr lang="tr-TR" dirty="0" smtClean="0"/>
              <a:t> </a:t>
            </a:r>
            <a:r>
              <a:rPr lang="tr-TR" dirty="0"/>
              <a:t>belirlenmiş standartlardır. Sosyal yaşamın </a:t>
            </a:r>
            <a:r>
              <a:rPr lang="tr-TR" dirty="0" err="1"/>
              <a:t>anahatlarını</a:t>
            </a:r>
            <a:r>
              <a:rPr lang="tr-TR" dirty="0"/>
              <a:t> oluşturur. Bir kültürü paylaşan insanlar değerler üzerinden nasıl yaşayacaklarını şekillendirir.</a:t>
            </a:r>
          </a:p>
          <a:p>
            <a:r>
              <a:rPr lang="tr-TR" dirty="0"/>
              <a:t>İnançlar: İnsanların doğru saydığı belirli fikirlerdir. </a:t>
            </a:r>
          </a:p>
          <a:p>
            <a:r>
              <a:rPr lang="tr-TR" dirty="0"/>
              <a:t>“değerler iyiliğin soyut standartları iken; inançlar bireylerin doğru ya da yanlış olarak değerlendirdiği özel konulardır”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50058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Normlar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tr-TR" b="1" u="sng" dirty="0"/>
              <a:t>Normlar: </a:t>
            </a:r>
            <a:r>
              <a:rPr lang="tr-TR" dirty="0"/>
              <a:t>Toplumun üyelerinin davranışlarını yönlendirdiği kural ve beklentiler. </a:t>
            </a:r>
            <a:r>
              <a:rPr lang="tr-TR" dirty="0" smtClean="0"/>
              <a:t>Normlara </a:t>
            </a:r>
            <a:r>
              <a:rPr lang="tr-TR" dirty="0"/>
              <a:t>uyulması için </a:t>
            </a:r>
            <a:r>
              <a:rPr lang="tr-TR" dirty="0" smtClean="0"/>
              <a:t>yaptırımlar ödüller </a:t>
            </a:r>
            <a:r>
              <a:rPr lang="tr-TR" dirty="0"/>
              <a:t>ve </a:t>
            </a:r>
            <a:r>
              <a:rPr lang="tr-TR" dirty="0" smtClean="0"/>
              <a:t>cezalar geliştirilmiştir.</a:t>
            </a:r>
            <a:endParaRPr lang="tr-TR" dirty="0"/>
          </a:p>
          <a:p>
            <a:r>
              <a:rPr lang="tr-TR" dirty="0"/>
              <a:t>Töreler (Tabu): yaygın biçimde saygı duyulan ve ahlaki olarak önem taşıyan normlardır. (yetişkinlerin çocuklarla cinsel </a:t>
            </a:r>
            <a:r>
              <a:rPr lang="tr-TR" dirty="0" smtClean="0"/>
              <a:t>ilişki kurması tabudur).</a:t>
            </a:r>
            <a:endParaRPr lang="tr-TR" dirty="0"/>
          </a:p>
          <a:p>
            <a:r>
              <a:rPr lang="tr-TR" dirty="0"/>
              <a:t>Adetler: Rutin ya da resmi olmayan etkileşim normları </a:t>
            </a:r>
            <a:r>
              <a:rPr lang="tr-TR" dirty="0" smtClean="0"/>
              <a:t>(selamlama kıyafet biçimleri)</a:t>
            </a:r>
            <a:endParaRPr lang="tr-TR" dirty="0" smtClean="0"/>
          </a:p>
          <a:p>
            <a:r>
              <a:rPr lang="tr-TR" dirty="0"/>
              <a:t>Sosyal kontrol: Toplumun bireyin düşünce ve davranışlarını kontrol etme çabası</a:t>
            </a:r>
          </a:p>
          <a:p>
            <a:r>
              <a:rPr lang="tr-TR" dirty="0" smtClean="0"/>
              <a:t>utanma </a:t>
            </a:r>
            <a:r>
              <a:rPr lang="tr-TR" dirty="0"/>
              <a:t>ve suç </a:t>
            </a:r>
            <a:r>
              <a:rPr lang="tr-TR" dirty="0" smtClean="0"/>
              <a:t>duygusu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1651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Maddi kültür öğeleri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tr-TR" dirty="0"/>
              <a:t>Maddi Kültür: </a:t>
            </a:r>
            <a:r>
              <a:rPr lang="tr-TR" dirty="0" smtClean="0"/>
              <a:t>nesnel kültür unsurlarını yansıtır</a:t>
            </a:r>
            <a:r>
              <a:rPr lang="tr-TR" dirty="0"/>
              <a:t>. </a:t>
            </a:r>
          </a:p>
          <a:p>
            <a:r>
              <a:rPr lang="tr-TR" dirty="0" smtClean="0"/>
              <a:t>Yeni </a:t>
            </a:r>
            <a:r>
              <a:rPr lang="tr-TR" dirty="0"/>
              <a:t>bilgi </a:t>
            </a:r>
            <a:r>
              <a:rPr lang="tr-TR" dirty="0" smtClean="0"/>
              <a:t>teknolojileri: Yüksek teknoloji </a:t>
            </a:r>
            <a:r>
              <a:rPr lang="tr-TR" dirty="0"/>
              <a:t>iş yapma biçimlerini etkiledi. </a:t>
            </a:r>
            <a:endParaRPr lang="tr-TR" dirty="0" smtClean="0"/>
          </a:p>
          <a:p>
            <a:r>
              <a:rPr lang="tr-TR" dirty="0" smtClean="0"/>
              <a:t>Bilgisayar ve enformasyon temelli </a:t>
            </a:r>
            <a:r>
              <a:rPr lang="tr-TR" dirty="0"/>
              <a:t>ekonomide yaratıcı meslek sahibi insanlar sürekli yeni kültürel fikir, imge ve ürünler </a:t>
            </a:r>
            <a:r>
              <a:rPr lang="tr-TR" dirty="0" smtClean="0"/>
              <a:t>oluştururlar.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7661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Kültürel Çeşitlilik: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Yüksek </a:t>
            </a:r>
            <a:r>
              <a:rPr lang="tr-TR" dirty="0" smtClean="0"/>
              <a:t>kültür: Toplumun seçkin kısmını farklı kılan kültürel yapılar. </a:t>
            </a:r>
          </a:p>
          <a:p>
            <a:r>
              <a:rPr lang="tr-TR" dirty="0" smtClean="0"/>
              <a:t>Popüler kültür: Toplumdaki bireyler arasında yaygın olan kültürel yapılardır.</a:t>
            </a:r>
          </a:p>
          <a:p>
            <a:r>
              <a:rPr lang="tr-TR" dirty="0" smtClean="0"/>
              <a:t>Alt kültür: Toplumun bir kısmını </a:t>
            </a:r>
            <a:r>
              <a:rPr lang="tr-TR" dirty="0" smtClean="0"/>
              <a:t>toplumun genelinden ayıran </a:t>
            </a:r>
            <a:r>
              <a:rPr lang="tr-TR" dirty="0" smtClean="0"/>
              <a:t>kültürel yapılardır.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1108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Çok Kültürlülük: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tr-TR" dirty="0"/>
              <a:t>Çok Kültürlülük: </a:t>
            </a:r>
            <a:r>
              <a:rPr lang="tr-TR" dirty="0" smtClean="0"/>
              <a:t>kültürel </a:t>
            </a:r>
            <a:r>
              <a:rPr lang="tr-TR" dirty="0"/>
              <a:t>çeşitliliğini onaylayan ve tüm kültürel gelenekleri eşit tutan bakış açısıdır</a:t>
            </a:r>
            <a:r>
              <a:rPr lang="tr-TR" dirty="0" smtClean="0"/>
              <a:t>. (ABD, HOLLANDA, KANADA vb.)  </a:t>
            </a:r>
            <a:endParaRPr lang="tr-TR" dirty="0"/>
          </a:p>
          <a:p>
            <a:r>
              <a:rPr lang="tr-TR" dirty="0"/>
              <a:t>Çok </a:t>
            </a:r>
            <a:r>
              <a:rPr lang="tr-TR" dirty="0" smtClean="0"/>
              <a:t>kültürlülükle ilgili sorunlar eleştiriler (Kızılderililer, Müslümanlar, Asyalılar vb.)</a:t>
            </a:r>
            <a:endParaRPr lang="tr-TR" dirty="0"/>
          </a:p>
          <a:p>
            <a:r>
              <a:rPr lang="tr-TR" dirty="0"/>
              <a:t>Afrika Merkezcilik: Afrika kültürel yapılarına vurgu yapılması, yüceltilmesi.</a:t>
            </a:r>
          </a:p>
          <a:p>
            <a:r>
              <a:rPr lang="tr-TR" dirty="0"/>
              <a:t>Çok kültürlülüğün </a:t>
            </a:r>
            <a:r>
              <a:rPr lang="tr-TR" dirty="0" smtClean="0"/>
              <a:t>aşağıdan bir  ırk ayrımını yeniden üretebilme ihtimali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344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Karşıt </a:t>
            </a:r>
            <a:r>
              <a:rPr lang="tr-TR" dirty="0" smtClean="0"/>
              <a:t>kültür ve Kültürel </a:t>
            </a:r>
            <a:r>
              <a:rPr lang="tr-TR" dirty="0"/>
              <a:t>gecikme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/>
              <a:t>Karşıt kültür: toplum içinde yaygın olarak kabul edilenlere şiddetle karşı çıkan kültürel yapılardır. </a:t>
            </a:r>
            <a:r>
              <a:rPr lang="tr-TR" dirty="0" smtClean="0"/>
              <a:t>Hippiler, anarşistler, </a:t>
            </a:r>
            <a:r>
              <a:rPr lang="tr-TR" dirty="0" err="1" smtClean="0"/>
              <a:t>veganlar</a:t>
            </a:r>
            <a:r>
              <a:rPr lang="tr-TR" dirty="0" smtClean="0"/>
              <a:t> vb.</a:t>
            </a:r>
            <a:endParaRPr lang="tr-TR" dirty="0"/>
          </a:p>
          <a:p>
            <a:r>
              <a:rPr lang="tr-TR" dirty="0"/>
              <a:t>Kültürel gecikme: </a:t>
            </a:r>
            <a:r>
              <a:rPr lang="tr-TR" dirty="0" err="1"/>
              <a:t>Ogburn</a:t>
            </a:r>
            <a:r>
              <a:rPr lang="tr-TR" dirty="0"/>
              <a:t> (1964): Kültürün bazı </a:t>
            </a:r>
            <a:r>
              <a:rPr lang="tr-TR" dirty="0" smtClean="0"/>
              <a:t>öğelerinin </a:t>
            </a:r>
            <a:r>
              <a:rPr lang="tr-TR" dirty="0"/>
              <a:t>diğerlerine göre hızlı ilerlemesi. </a:t>
            </a:r>
            <a:endParaRPr lang="tr-TR" dirty="0" smtClean="0"/>
          </a:p>
          <a:p>
            <a:r>
              <a:rPr lang="tr-TR" dirty="0" smtClean="0"/>
              <a:t>teknoloji ile kültürün aynı hızda değişmemesi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89611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u="sng" dirty="0"/>
              <a:t>Kültürel Değişme 3 şekilde sağlanır: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/>
              <a:t>1-İcat: yeni unsurların icadı </a:t>
            </a:r>
            <a:endParaRPr lang="tr-TR" dirty="0" smtClean="0"/>
          </a:p>
          <a:p>
            <a:r>
              <a:rPr lang="tr-TR" dirty="0" smtClean="0"/>
              <a:t>2- </a:t>
            </a:r>
            <a:r>
              <a:rPr lang="tr-TR" dirty="0" smtClean="0"/>
              <a:t>buluş: var olanların keşfi ya da yeniden içerik kazanması </a:t>
            </a:r>
            <a:endParaRPr lang="tr-TR" dirty="0" smtClean="0"/>
          </a:p>
          <a:p>
            <a:r>
              <a:rPr lang="tr-TR" dirty="0" smtClean="0"/>
              <a:t>3- </a:t>
            </a:r>
            <a:r>
              <a:rPr lang="tr-TR" dirty="0"/>
              <a:t>Yayılma: </a:t>
            </a:r>
            <a:r>
              <a:rPr lang="tr-TR" dirty="0" smtClean="0"/>
              <a:t>f</a:t>
            </a:r>
            <a:r>
              <a:rPr lang="tr-TR" dirty="0" smtClean="0"/>
              <a:t>arklı unsurların </a:t>
            </a:r>
            <a:r>
              <a:rPr lang="tr-TR" dirty="0" smtClean="0"/>
              <a:t>teknoloji </a:t>
            </a:r>
            <a:r>
              <a:rPr lang="tr-TR" dirty="0"/>
              <a:t>ile çok </a:t>
            </a:r>
            <a:r>
              <a:rPr lang="tr-TR" dirty="0" smtClean="0"/>
              <a:t>hızlı yayılması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64587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Etnosantrizm</a:t>
            </a:r>
            <a:r>
              <a:rPr lang="tr-TR" dirty="0" smtClean="0"/>
              <a:t> PROBLEMİ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Etnosantrizm</a:t>
            </a:r>
            <a:r>
              <a:rPr lang="tr-TR" dirty="0"/>
              <a:t>: Kişinin diğer kültürleri kendi kültürünün standartlarına göre yargılamasıdır. Avrupa ve Kuzey Amerika </a:t>
            </a:r>
            <a:r>
              <a:rPr lang="tr-TR" dirty="0" smtClean="0"/>
              <a:t>Çin’i </a:t>
            </a:r>
            <a:r>
              <a:rPr lang="tr-TR" dirty="0"/>
              <a:t>‘Uzak Doğu’ </a:t>
            </a:r>
            <a:r>
              <a:rPr lang="tr-TR" dirty="0" smtClean="0"/>
              <a:t>olarak adlandırdı </a:t>
            </a:r>
            <a:r>
              <a:rPr lang="tr-TR" dirty="0" smtClean="0"/>
              <a:t>Oysa </a:t>
            </a:r>
            <a:r>
              <a:rPr lang="tr-TR" dirty="0"/>
              <a:t>Çinliler </a:t>
            </a:r>
            <a:r>
              <a:rPr lang="tr-TR" dirty="0" smtClean="0"/>
              <a:t>kendilerini </a:t>
            </a:r>
            <a:r>
              <a:rPr lang="tr-TR" dirty="0"/>
              <a:t>Merkez </a:t>
            </a:r>
            <a:r>
              <a:rPr lang="tr-TR" dirty="0" smtClean="0"/>
              <a:t>Krallık olarak adlandırıyor. </a:t>
            </a:r>
            <a:endParaRPr lang="tr-TR" dirty="0"/>
          </a:p>
          <a:p>
            <a:r>
              <a:rPr lang="tr-TR" dirty="0"/>
              <a:t> Kültürel görelilik: Bir kültürü kendi standartlarına göre yargılamak, anlamaya çalışmak.</a:t>
            </a:r>
          </a:p>
          <a:p>
            <a:r>
              <a:rPr lang="tr-TR" dirty="0"/>
              <a:t>Küresel kültür: </a:t>
            </a:r>
            <a:r>
              <a:rPr lang="tr-TR" dirty="0" smtClean="0"/>
              <a:t>Ürün</a:t>
            </a:r>
            <a:r>
              <a:rPr lang="tr-TR" dirty="0"/>
              <a:t>, bilgi ve insanların dolaşımı ile toplumların etkileşimi arttı. İnsanlar daha </a:t>
            </a:r>
            <a:r>
              <a:rPr lang="tr-TR" dirty="0" smtClean="0"/>
              <a:t>benzer bir kültürü paylaşır </a:t>
            </a:r>
            <a:r>
              <a:rPr lang="tr-TR" dirty="0"/>
              <a:t>oldu. 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7147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Toplumsal değişme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i="1" dirty="0"/>
              <a:t>Değişmeyen tek şey değişimin </a:t>
            </a:r>
            <a:r>
              <a:rPr lang="tr-TR" i="1" dirty="0" smtClean="0"/>
              <a:t>kendisidir</a:t>
            </a:r>
          </a:p>
          <a:p>
            <a:pPr marL="0" indent="0">
              <a:buNone/>
            </a:pPr>
            <a:r>
              <a:rPr lang="tr-TR" i="1" dirty="0" smtClean="0"/>
              <a:t> 				</a:t>
            </a:r>
            <a:r>
              <a:rPr lang="tr-TR" i="1" dirty="0" err="1" smtClean="0"/>
              <a:t>Herakleitos</a:t>
            </a:r>
            <a:r>
              <a:rPr lang="tr-TR" i="1" dirty="0" smtClean="0"/>
              <a:t> </a:t>
            </a:r>
            <a:endParaRPr lang="en-US" i="1" dirty="0"/>
          </a:p>
          <a:p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477" y="2367092"/>
            <a:ext cx="3138352" cy="34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60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‘küresel kültür’ tezinin </a:t>
            </a:r>
            <a:r>
              <a:rPr lang="tr-TR" dirty="0" smtClean="0"/>
              <a:t>sınırları: </a:t>
            </a:r>
          </a:p>
          <a:p>
            <a:pPr marL="0" indent="0">
              <a:buNone/>
            </a:pPr>
            <a:r>
              <a:rPr lang="tr-TR" dirty="0" smtClean="0"/>
              <a:t>1- </a:t>
            </a:r>
            <a:r>
              <a:rPr lang="tr-TR" dirty="0"/>
              <a:t>ürün, bilgi insanların dolaşımı dünyada her yerde eşit değil.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2- </a:t>
            </a:r>
            <a:r>
              <a:rPr lang="tr-TR" dirty="0"/>
              <a:t>Dünyada ürün ve hizmetlere herkes erişemez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3- </a:t>
            </a:r>
            <a:r>
              <a:rPr lang="tr-TR" dirty="0"/>
              <a:t>dünyada farklı yerlerde </a:t>
            </a:r>
            <a:r>
              <a:rPr lang="tr-TR" dirty="0" smtClean="0"/>
              <a:t>benzer bir kültür yayılsa da insanlar </a:t>
            </a:r>
            <a:r>
              <a:rPr lang="tr-TR" dirty="0"/>
              <a:t>farklı anlamlar yükler.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0260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Kültürün Kuramsal Analizi: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/>
              <a:t>Kültürün İşlevleri - Yapısal analiz: Kültür insan ihtiyaçlarını karşılar, değerler insanları birleştirir. </a:t>
            </a:r>
            <a:endParaRPr lang="tr-TR" dirty="0" smtClean="0"/>
          </a:p>
          <a:p>
            <a:r>
              <a:rPr lang="tr-TR" dirty="0" smtClean="0"/>
              <a:t>Kültürel </a:t>
            </a:r>
            <a:r>
              <a:rPr lang="tr-TR" dirty="0"/>
              <a:t>yapılar toplumun merkezi inanç ve değerleri içinde şekillenir. Dini uygulamalardaki farklılıklar </a:t>
            </a:r>
            <a:r>
              <a:rPr lang="tr-TR" dirty="0" smtClean="0"/>
              <a:t>insanların </a:t>
            </a:r>
            <a:r>
              <a:rPr lang="tr-TR" dirty="0" smtClean="0"/>
              <a:t>farklı </a:t>
            </a:r>
            <a:r>
              <a:rPr lang="tr-TR" dirty="0"/>
              <a:t>topluluklara ayrılmasına neden olabilir. </a:t>
            </a:r>
            <a:endParaRPr lang="tr-TR" dirty="0" smtClean="0"/>
          </a:p>
          <a:p>
            <a:r>
              <a:rPr lang="tr-TR" dirty="0" smtClean="0"/>
              <a:t>Sert </a:t>
            </a:r>
            <a:r>
              <a:rPr lang="tr-TR" dirty="0"/>
              <a:t>dini inançlar uzlaşmayı zorlaştırır. </a:t>
            </a:r>
          </a:p>
        </p:txBody>
      </p:sp>
    </p:spTree>
    <p:extLst>
      <p:ext uri="{BB962C8B-B14F-4D97-AF65-F5344CB8AC3E}">
        <p14:creationId xmlns:p14="http://schemas.microsoft.com/office/powerpoint/2010/main" val="816164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Sosyal Çatışma Kuramı: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/>
              <a:t>Sosyal Çatışma Kuramı: Kültür ve eşitsizlik arasındaki </a:t>
            </a:r>
            <a:r>
              <a:rPr lang="tr-TR" dirty="0" smtClean="0"/>
              <a:t>ilişkiler. </a:t>
            </a:r>
          </a:p>
          <a:p>
            <a:r>
              <a:rPr lang="tr-TR" dirty="0" smtClean="0"/>
              <a:t>Bir </a:t>
            </a:r>
            <a:r>
              <a:rPr lang="tr-TR" dirty="0"/>
              <a:t>kültürel özellik bazılarına zarar verirken bazılarının işine yaramaktadır. Kültürel yapılar bir toplumun ekonomik üretim sistemi içinde temellenir. </a:t>
            </a:r>
            <a:endParaRPr lang="tr-TR" dirty="0" smtClean="0"/>
          </a:p>
          <a:p>
            <a:r>
              <a:rPr lang="tr-TR" dirty="0" smtClean="0"/>
              <a:t>Maddi </a:t>
            </a:r>
            <a:r>
              <a:rPr lang="tr-TR" dirty="0"/>
              <a:t>üretim sisteminin kültür üzerinde güçlü bir etkisi vardır.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93025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Sosyobiyoloji</a:t>
            </a:r>
            <a:r>
              <a:rPr lang="tr-TR" dirty="0"/>
              <a:t>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err="1"/>
              <a:t>Sosyobiyoloji</a:t>
            </a:r>
            <a:r>
              <a:rPr lang="tr-TR" dirty="0"/>
              <a:t>:  Biyolojinin kültürü yaratmadaki etkilerini inceler. Kültürel yapılar insanların biyolojik evrimleri içinde temellenir. </a:t>
            </a:r>
            <a:r>
              <a:rPr lang="tr-TR" dirty="0" err="1"/>
              <a:t>Örn</a:t>
            </a:r>
            <a:r>
              <a:rPr lang="tr-TR" dirty="0"/>
              <a:t>: Erkek spermlerini yaymak ister. Eleştiri: 1-ırk, cinsiyet ayrımını getirir, </a:t>
            </a:r>
            <a:r>
              <a:rPr lang="tr-TR" dirty="0" err="1"/>
              <a:t>sosyb</a:t>
            </a:r>
            <a:r>
              <a:rPr lang="tr-TR" dirty="0"/>
              <a:t> bunu reddeder, 2-yeterli kanıt yok. Bugün insanların davranmayı kültürel sistem içinde öğrendikleri kanısı yaygın.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38406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Toplum Türleri</a:t>
            </a:r>
            <a:endParaRPr lang="en-US" dirty="0"/>
          </a:p>
        </p:txBody>
      </p:sp>
      <p:pic>
        <p:nvPicPr>
          <p:cNvPr id="1026" name="Picture 2" descr="society types ile ilgili görsel sonucu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998" y="2366963"/>
            <a:ext cx="7938003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389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Modern öncesi toplumlar</a:t>
            </a:r>
            <a:endParaRPr lang="en-US" dirty="0"/>
          </a:p>
        </p:txBody>
      </p:sp>
      <p:pic>
        <p:nvPicPr>
          <p:cNvPr id="2050" name="Picture 2" descr="avcı toplayıcı insan ile ilgili görsel sonucu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546" y="2053455"/>
            <a:ext cx="4012534" cy="21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arım toplumu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0" y="2053455"/>
            <a:ext cx="3853543" cy="21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941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Modern Toplum</a:t>
            </a:r>
            <a:endParaRPr lang="en-US" dirty="0"/>
          </a:p>
        </p:txBody>
      </p:sp>
      <p:pic>
        <p:nvPicPr>
          <p:cNvPr id="3074" name="Picture 2" descr="modern society ile ilgili görsel sonucu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57" y="1909764"/>
            <a:ext cx="4593529" cy="258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odern society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19" y="2930643"/>
            <a:ext cx="4866173" cy="273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458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Sanayi Sonrası Toplum MU?</a:t>
            </a:r>
            <a:endParaRPr lang="en-US" dirty="0"/>
          </a:p>
        </p:txBody>
      </p:sp>
      <p:pic>
        <p:nvPicPr>
          <p:cNvPr id="4098" name="Picture 2" descr="postindustrial society ile ilgili görsel sonucu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71" y="2366963"/>
            <a:ext cx="7402058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215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Tartışma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/>
              <a:t>Bugün hangi toplumda yaşıyoruz?</a:t>
            </a:r>
            <a:endParaRPr lang="en-US" dirty="0"/>
          </a:p>
        </p:txBody>
      </p:sp>
      <p:pic>
        <p:nvPicPr>
          <p:cNvPr id="5122" name="Picture 2" descr="günümüz toplumları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58" y="2847386"/>
            <a:ext cx="5233446" cy="294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909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KÜLTÜR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Kültür:</a:t>
            </a:r>
            <a:r>
              <a:rPr lang="tr-TR" dirty="0"/>
              <a:t> düşünce biçimleri, davranış biçimleri ve maddi </a:t>
            </a:r>
            <a:r>
              <a:rPr lang="tr-TR" dirty="0" smtClean="0"/>
              <a:t>nesnelerle birlikte </a:t>
            </a:r>
            <a:r>
              <a:rPr lang="tr-TR" dirty="0"/>
              <a:t>insanların yaşam biçimleridir. </a:t>
            </a:r>
            <a:r>
              <a:rPr lang="tr-TR" dirty="0" smtClean="0"/>
              <a:t>Kültür </a:t>
            </a:r>
            <a:r>
              <a:rPr lang="tr-TR" dirty="0"/>
              <a:t>amaçlarımızı, adalet anlayışımızı hatta en derin duygularımızı biçimlendirir.</a:t>
            </a:r>
          </a:p>
          <a:p>
            <a:r>
              <a:rPr lang="tr-TR" dirty="0"/>
              <a:t>Maddi olmayan kültür: Geliştirilen </a:t>
            </a:r>
            <a:r>
              <a:rPr lang="tr-TR" dirty="0" smtClean="0"/>
              <a:t>fikirler</a:t>
            </a:r>
            <a:endParaRPr lang="tr-TR" dirty="0"/>
          </a:p>
          <a:p>
            <a:r>
              <a:rPr lang="tr-TR" dirty="0"/>
              <a:t>Maddi Kültür: Bir toplumun üyelerinin ürettiği fiziksel şeyler.</a:t>
            </a:r>
          </a:p>
          <a:p>
            <a:r>
              <a:rPr lang="tr-TR" dirty="0"/>
              <a:t>Brezilya yağmur ormanlarında yaşayan </a:t>
            </a:r>
            <a:r>
              <a:rPr lang="tr-TR" dirty="0" err="1"/>
              <a:t>Yanomamolar</a:t>
            </a:r>
            <a:r>
              <a:rPr lang="tr-TR" dirty="0"/>
              <a:t> saldırganlığı doğal kabul eder, Malezya Semaileri ise etmez, barışı savunur.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1177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Kültür şoku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/>
              <a:t>Kültür şoku: Farklı bir yaşam biçimi ile karşılaşıldığında kişisel olarak ne yapacağını bilememek. (Güney Amerika Amazon bölgesinde yaşayan </a:t>
            </a:r>
            <a:r>
              <a:rPr lang="tr-TR" dirty="0" err="1"/>
              <a:t>yanomamolar</a:t>
            </a:r>
            <a:r>
              <a:rPr lang="tr-TR" dirty="0"/>
              <a:t> ile karşılaşan </a:t>
            </a:r>
            <a:r>
              <a:rPr lang="tr-TR" dirty="0" smtClean="0"/>
              <a:t>ABD’li </a:t>
            </a:r>
            <a:r>
              <a:rPr lang="tr-TR" dirty="0"/>
              <a:t>araştırmacı.)</a:t>
            </a:r>
          </a:p>
          <a:p>
            <a:r>
              <a:rPr lang="tr-TR" dirty="0" err="1" smtClean="0"/>
              <a:t>Etnosentrizm</a:t>
            </a:r>
            <a:r>
              <a:rPr lang="tr-TR" dirty="0" smtClean="0"/>
              <a:t>: İnsanlar </a:t>
            </a:r>
            <a:r>
              <a:rPr lang="tr-TR" dirty="0"/>
              <a:t>kendi kültürlerini </a:t>
            </a:r>
            <a:r>
              <a:rPr lang="tr-TR" dirty="0" smtClean="0"/>
              <a:t>doğal/normal </a:t>
            </a:r>
            <a:r>
              <a:rPr lang="tr-TR" dirty="0"/>
              <a:t>kabul </a:t>
            </a:r>
            <a:r>
              <a:rPr lang="tr-TR" dirty="0" smtClean="0"/>
              <a:t>eder diğer kültürleri anormal bulurlar. Kurban kesmek, misafire gitmek  </a:t>
            </a:r>
          </a:p>
          <a:p>
            <a:r>
              <a:rPr lang="tr-TR" dirty="0" smtClean="0"/>
              <a:t>Sosyal bilimcilerin asla yapmaması gereken şeydir </a:t>
            </a:r>
            <a:r>
              <a:rPr lang="tr-TR" dirty="0" err="1" smtClean="0"/>
              <a:t>etnosentrizm</a:t>
            </a:r>
            <a:r>
              <a:rPr lang="tr-TR" dirty="0" smtClean="0"/>
              <a:t> </a:t>
            </a:r>
            <a:r>
              <a:rPr lang="tr-TR" dirty="0" smtClean="0"/>
              <a:t>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9363100"/>
      </p:ext>
    </p:extLst>
  </p:cSld>
  <p:clrMapOvr>
    <a:masterClrMapping/>
  </p:clrMapOvr>
</p:sld>
</file>

<file path=ppt/theme/theme1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am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854</Words>
  <Application>Microsoft Office PowerPoint</Application>
  <PresentationFormat>Geniş ekran</PresentationFormat>
  <Paragraphs>82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6" baseType="lpstr">
      <vt:lpstr>Arial</vt:lpstr>
      <vt:lpstr>Tw Cen MT</vt:lpstr>
      <vt:lpstr>Damla</vt:lpstr>
      <vt:lpstr>SOSYOLOJİYE GİRİŞ SOS 109 </vt:lpstr>
      <vt:lpstr>Toplumsal değişme</vt:lpstr>
      <vt:lpstr>Toplum Türleri</vt:lpstr>
      <vt:lpstr>Modern öncesi toplumlar</vt:lpstr>
      <vt:lpstr>Modern Toplum</vt:lpstr>
      <vt:lpstr>Sanayi Sonrası Toplum MU?</vt:lpstr>
      <vt:lpstr>Tartışma</vt:lpstr>
      <vt:lpstr>KÜLTÜR </vt:lpstr>
      <vt:lpstr>Kültür şoku</vt:lpstr>
      <vt:lpstr>Kültürün Öğeleri: </vt:lpstr>
      <vt:lpstr>DİL </vt:lpstr>
      <vt:lpstr>Değerler inançlar</vt:lpstr>
      <vt:lpstr>Normlar </vt:lpstr>
      <vt:lpstr>Maddi kültür öğeleri </vt:lpstr>
      <vt:lpstr>Kültürel Çeşitlilik:</vt:lpstr>
      <vt:lpstr>Çok Kültürlülük:</vt:lpstr>
      <vt:lpstr>Karşıt kültür ve Kültürel gecikme</vt:lpstr>
      <vt:lpstr>Kültürel Değişme 3 şekilde sağlanır: </vt:lpstr>
      <vt:lpstr>Etnosantrizm PROBLEMİ</vt:lpstr>
      <vt:lpstr>PowerPoint Sunusu</vt:lpstr>
      <vt:lpstr>Kültürün Kuramsal Analizi: </vt:lpstr>
      <vt:lpstr>Sosyal Çatışma Kuramı:</vt:lpstr>
      <vt:lpstr>Sosyobiyoloji:</vt:lpstr>
    </vt:vector>
  </TitlesOfParts>
  <Company>MoTuN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SOSYOLOJİYE GİRİŞ SOS 109 </dc:title>
  <dc:creator>Hasan Kürsat Akcan</dc:creator>
  <cp:lastModifiedBy>Kullanıcı</cp:lastModifiedBy>
  <cp:revision>34</cp:revision>
  <dcterms:created xsi:type="dcterms:W3CDTF">2017-11-15T11:03:55Z</dcterms:created>
  <dcterms:modified xsi:type="dcterms:W3CDTF">2018-02-27T22:03:46Z</dcterms:modified>
</cp:coreProperties>
</file>