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1083" r:id="rId4"/>
    <p:sldId id="1084" r:id="rId5"/>
    <p:sldId id="1085" r:id="rId6"/>
    <p:sldId id="1086" r:id="rId7"/>
    <p:sldId id="1087" r:id="rId8"/>
    <p:sldId id="1088" r:id="rId9"/>
    <p:sldId id="1089" r:id="rId10"/>
    <p:sldId id="1090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068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2/27/2020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2/27/2020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2/27/2020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2/27/2020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2/27/2020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6594" y="51739"/>
            <a:ext cx="1670811" cy="51308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911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6594" y="51739"/>
            <a:ext cx="1670811" cy="51308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702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77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  <p:sldLayoutId id="2147483698" r:id="rId5"/>
    <p:sldLayoutId id="2147483699" r:id="rId6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442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Sürdürülebilir Tasarım ve Uygulamaları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YILMAZ</a:t>
            </a:r>
          </a:p>
        </p:txBody>
      </p:sp>
    </p:spTree>
    <p:extLst>
      <p:ext uri="{BB962C8B-B14F-4D97-AF65-F5344CB8AC3E}">
        <p14:creationId xmlns:p14="http://schemas.microsoft.com/office/powerpoint/2010/main" val="30244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372" y="1123918"/>
            <a:ext cx="4371975" cy="46910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3204" indent="-23114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75" dirty="0">
                <a:latin typeface="Arial"/>
                <a:cs typeface="Arial"/>
              </a:rPr>
              <a:t>EKOLOJİ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25" dirty="0">
                <a:latin typeface="Arial"/>
                <a:cs typeface="Arial"/>
              </a:rPr>
              <a:t>SÜRDÜRÜLEBİLİRLİK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80" dirty="0">
                <a:latin typeface="Arial"/>
                <a:cs typeface="Arial"/>
              </a:rPr>
              <a:t>EKOLOJİK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spc="-135" dirty="0">
                <a:latin typeface="Arial"/>
                <a:cs typeface="Arial"/>
              </a:rPr>
              <a:t>MİMARLIK</a:t>
            </a:r>
            <a:endParaRPr sz="14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400" spc="-100" dirty="0">
                <a:latin typeface="Arial"/>
                <a:cs typeface="Arial"/>
              </a:rPr>
              <a:t>Kaynakların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Korunumu</a:t>
            </a:r>
            <a:endParaRPr sz="1400" dirty="0">
              <a:latin typeface="Arial"/>
              <a:cs typeface="Arial"/>
            </a:endParaRPr>
          </a:p>
          <a:p>
            <a:pPr marL="1083945" lvl="2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084580" algn="l"/>
              </a:tabLst>
            </a:pPr>
            <a:r>
              <a:rPr sz="1400" spc="-60" dirty="0">
                <a:latin typeface="Arial"/>
                <a:cs typeface="Arial"/>
              </a:rPr>
              <a:t>Enerjinin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Korunumu</a:t>
            </a:r>
            <a:endParaRPr sz="1400" dirty="0">
              <a:latin typeface="Arial"/>
              <a:cs typeface="Arial"/>
            </a:endParaRPr>
          </a:p>
          <a:p>
            <a:pPr marL="1083945" lvl="2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084580" algn="l"/>
              </a:tabLst>
            </a:pPr>
            <a:r>
              <a:rPr sz="1400" spc="-130" dirty="0">
                <a:latin typeface="Arial"/>
                <a:cs typeface="Arial"/>
              </a:rPr>
              <a:t>Suyun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Korunumu</a:t>
            </a:r>
            <a:endParaRPr sz="1400" dirty="0">
              <a:latin typeface="Arial"/>
              <a:cs typeface="Arial"/>
            </a:endParaRPr>
          </a:p>
          <a:p>
            <a:pPr marL="1086485" lvl="2" indent="-1600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087120" algn="l"/>
              </a:tabLst>
            </a:pPr>
            <a:r>
              <a:rPr sz="1400" spc="-80" dirty="0">
                <a:latin typeface="Arial"/>
                <a:cs typeface="Arial"/>
              </a:rPr>
              <a:t>Malzemenin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Korunumu</a:t>
            </a:r>
            <a:endParaRPr sz="14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400" spc="-200" dirty="0">
                <a:latin typeface="Arial"/>
                <a:cs typeface="Arial"/>
              </a:rPr>
              <a:t>Yaşam </a:t>
            </a:r>
            <a:r>
              <a:rPr sz="1400" spc="-114" dirty="0">
                <a:latin typeface="Arial"/>
                <a:cs typeface="Arial"/>
              </a:rPr>
              <a:t>Döngüsü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35" dirty="0">
                <a:latin typeface="Arial"/>
                <a:cs typeface="Arial"/>
              </a:rPr>
              <a:t>Tasarımı</a:t>
            </a:r>
            <a:endParaRPr sz="1400" dirty="0">
              <a:latin typeface="Arial"/>
              <a:cs typeface="Arial"/>
            </a:endParaRPr>
          </a:p>
          <a:p>
            <a:pPr marL="1083945" lvl="2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084580" algn="l"/>
              </a:tabLst>
            </a:pPr>
            <a:r>
              <a:rPr sz="1400" spc="-185" dirty="0">
                <a:latin typeface="Arial"/>
                <a:cs typeface="Arial"/>
              </a:rPr>
              <a:t>Yapı </a:t>
            </a:r>
            <a:r>
              <a:rPr sz="1400" spc="-120" dirty="0">
                <a:latin typeface="Arial"/>
                <a:cs typeface="Arial"/>
              </a:rPr>
              <a:t>Öncesi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40" dirty="0">
                <a:latin typeface="Arial"/>
                <a:cs typeface="Arial"/>
              </a:rPr>
              <a:t>Evre</a:t>
            </a:r>
            <a:endParaRPr sz="1400" dirty="0">
              <a:latin typeface="Arial"/>
              <a:cs typeface="Arial"/>
            </a:endParaRPr>
          </a:p>
          <a:p>
            <a:pPr marL="1083945" lvl="2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084580" algn="l"/>
              </a:tabLst>
            </a:pPr>
            <a:r>
              <a:rPr sz="1400" spc="-185" dirty="0">
                <a:latin typeface="Arial"/>
                <a:cs typeface="Arial"/>
              </a:rPr>
              <a:t>Yapı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25" dirty="0">
                <a:latin typeface="Arial"/>
                <a:cs typeface="Arial"/>
              </a:rPr>
              <a:t>Evresi</a:t>
            </a:r>
            <a:endParaRPr sz="1400" dirty="0">
              <a:latin typeface="Arial"/>
              <a:cs typeface="Arial"/>
            </a:endParaRPr>
          </a:p>
          <a:p>
            <a:pPr marL="1083945" lvl="2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084580" algn="l"/>
              </a:tabLst>
            </a:pPr>
            <a:r>
              <a:rPr sz="1400" spc="-185" dirty="0">
                <a:latin typeface="Arial"/>
                <a:cs typeface="Arial"/>
              </a:rPr>
              <a:t>Yapı </a:t>
            </a:r>
            <a:r>
              <a:rPr sz="1400" spc="-135" dirty="0">
                <a:latin typeface="Arial"/>
                <a:cs typeface="Arial"/>
              </a:rPr>
              <a:t>Sonrası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40" dirty="0">
                <a:latin typeface="Arial"/>
                <a:cs typeface="Arial"/>
              </a:rPr>
              <a:t>Evre</a:t>
            </a:r>
            <a:endParaRPr sz="1400" dirty="0">
              <a:latin typeface="Arial"/>
              <a:cs typeface="Arial"/>
            </a:endParaRPr>
          </a:p>
          <a:p>
            <a:pPr marL="679450" lvl="1" indent="-20955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79450" algn="l"/>
              </a:tabLst>
            </a:pPr>
            <a:r>
              <a:rPr sz="1400" spc="-100" dirty="0">
                <a:latin typeface="Arial"/>
                <a:cs typeface="Arial"/>
              </a:rPr>
              <a:t>İnsan </a:t>
            </a:r>
            <a:r>
              <a:rPr sz="1400" spc="-60" dirty="0">
                <a:latin typeface="Arial"/>
                <a:cs typeface="Arial"/>
              </a:rPr>
              <a:t>İçin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40" dirty="0">
                <a:latin typeface="Arial"/>
                <a:cs typeface="Arial"/>
              </a:rPr>
              <a:t>Tasarım</a:t>
            </a:r>
            <a:endParaRPr sz="1400" dirty="0">
              <a:latin typeface="Arial"/>
              <a:cs typeface="Arial"/>
            </a:endParaRPr>
          </a:p>
          <a:p>
            <a:pPr marL="1083945" lvl="2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084580" algn="l"/>
              </a:tabLst>
            </a:pPr>
            <a:r>
              <a:rPr sz="1400" spc="-114" dirty="0">
                <a:latin typeface="Arial"/>
                <a:cs typeface="Arial"/>
              </a:rPr>
              <a:t>Doğal </a:t>
            </a:r>
            <a:r>
              <a:rPr sz="1400" spc="-55" dirty="0">
                <a:latin typeface="Arial"/>
                <a:cs typeface="Arial"/>
              </a:rPr>
              <a:t>Ortamların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Korunumu</a:t>
            </a:r>
            <a:endParaRPr sz="1400" dirty="0">
              <a:latin typeface="Arial"/>
              <a:cs typeface="Arial"/>
            </a:endParaRPr>
          </a:p>
          <a:p>
            <a:pPr marL="1083945" lvl="2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084580" algn="l"/>
              </a:tabLst>
            </a:pPr>
            <a:r>
              <a:rPr sz="1400" spc="-100" dirty="0">
                <a:latin typeface="Arial"/>
                <a:cs typeface="Arial"/>
              </a:rPr>
              <a:t>Kentsel </a:t>
            </a:r>
            <a:r>
              <a:rPr sz="1400" spc="-140" dirty="0">
                <a:latin typeface="Arial"/>
                <a:cs typeface="Arial"/>
              </a:rPr>
              <a:t>Tasarım </a:t>
            </a:r>
            <a:r>
              <a:rPr sz="1400" spc="-105" dirty="0">
                <a:latin typeface="Arial"/>
                <a:cs typeface="Arial"/>
              </a:rPr>
              <a:t>ve </a:t>
            </a:r>
            <a:r>
              <a:rPr sz="1400" spc="-100" dirty="0">
                <a:latin typeface="Arial"/>
                <a:cs typeface="Arial"/>
              </a:rPr>
              <a:t>Arazi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Planlaması</a:t>
            </a:r>
            <a:endParaRPr sz="1400" dirty="0">
              <a:latin typeface="Arial"/>
              <a:cs typeface="Arial"/>
            </a:endParaRPr>
          </a:p>
          <a:p>
            <a:pPr marL="1083945" lvl="2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084580" algn="l"/>
              </a:tabLst>
            </a:pPr>
            <a:r>
              <a:rPr sz="1400" spc="-60" dirty="0">
                <a:latin typeface="Arial"/>
                <a:cs typeface="Arial"/>
              </a:rPr>
              <a:t>Konforlu </a:t>
            </a:r>
            <a:r>
              <a:rPr sz="1400" spc="-185" dirty="0">
                <a:latin typeface="Arial"/>
                <a:cs typeface="Arial"/>
              </a:rPr>
              <a:t>Yapı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135" dirty="0">
                <a:latin typeface="Arial"/>
                <a:cs typeface="Arial"/>
              </a:rPr>
              <a:t>Tasarımı</a:t>
            </a:r>
            <a:endParaRPr sz="14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93040" algn="l"/>
              </a:tabLst>
            </a:pPr>
            <a:r>
              <a:rPr sz="1400" b="1" spc="-225" dirty="0">
                <a:latin typeface="Arial"/>
                <a:cs typeface="Arial"/>
              </a:rPr>
              <a:t>SONUÇ </a:t>
            </a:r>
            <a:r>
              <a:rPr sz="1400" b="1" spc="-135" dirty="0">
                <a:latin typeface="Arial"/>
                <a:cs typeface="Arial"/>
              </a:rPr>
              <a:t>ve</a:t>
            </a:r>
            <a:r>
              <a:rPr sz="1400" b="1" spc="-260" dirty="0">
                <a:latin typeface="Arial"/>
                <a:cs typeface="Arial"/>
              </a:rPr>
              <a:t> </a:t>
            </a:r>
            <a:r>
              <a:rPr sz="1400" b="1" spc="-240" dirty="0">
                <a:latin typeface="Arial"/>
                <a:cs typeface="Arial"/>
              </a:rPr>
              <a:t>ÖNERİLER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479250"/>
            <a:ext cx="2483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TAKDİM</a:t>
            </a:r>
            <a:r>
              <a:rPr spc="-220" dirty="0"/>
              <a:t> </a:t>
            </a:r>
            <a:r>
              <a:rPr spc="-335" dirty="0"/>
              <a:t>PLANI</a:t>
            </a:r>
          </a:p>
        </p:txBody>
      </p:sp>
    </p:spTree>
    <p:extLst>
      <p:ext uri="{BB962C8B-B14F-4D97-AF65-F5344CB8AC3E}">
        <p14:creationId xmlns:p14="http://schemas.microsoft.com/office/powerpoint/2010/main" val="169228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7583" y="526752"/>
            <a:ext cx="29616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40" dirty="0"/>
              <a:t>Ekolojik</a:t>
            </a:r>
            <a:r>
              <a:rPr spc="-204" dirty="0"/>
              <a:t> </a:t>
            </a:r>
            <a:r>
              <a:rPr spc="-130" dirty="0"/>
              <a:t>Mimarlık</a:t>
            </a:r>
          </a:p>
        </p:txBody>
      </p:sp>
      <p:sp>
        <p:nvSpPr>
          <p:cNvPr id="3" name="object 3"/>
          <p:cNvSpPr/>
          <p:nvPr/>
        </p:nvSpPr>
        <p:spPr>
          <a:xfrm>
            <a:off x="582272" y="3641092"/>
            <a:ext cx="405892" cy="2154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247" y="1175062"/>
            <a:ext cx="7743432" cy="23400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53399" y="3667352"/>
            <a:ext cx="6812280" cy="2139682"/>
            <a:chOff x="558774" y="4059237"/>
            <a:chExt cx="6812280" cy="2541905"/>
          </a:xfrm>
        </p:grpSpPr>
        <p:sp>
          <p:nvSpPr>
            <p:cNvPr id="6" name="object 6"/>
            <p:cNvSpPr/>
            <p:nvPr/>
          </p:nvSpPr>
          <p:spPr>
            <a:xfrm>
              <a:off x="571472" y="4071950"/>
              <a:ext cx="6736480" cy="25161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5124" y="4065587"/>
              <a:ext cx="6799580" cy="2529205"/>
            </a:xfrm>
            <a:custGeom>
              <a:avLst/>
              <a:gdLst/>
              <a:ahLst/>
              <a:cxnLst/>
              <a:rect l="l" t="t" r="r" b="b"/>
              <a:pathLst>
                <a:path w="6799580" h="2529204">
                  <a:moveTo>
                    <a:pt x="0" y="0"/>
                  </a:moveTo>
                  <a:lnTo>
                    <a:pt x="6799313" y="0"/>
                  </a:lnTo>
                  <a:lnTo>
                    <a:pt x="6799313" y="2528862"/>
                  </a:lnTo>
                  <a:lnTo>
                    <a:pt x="0" y="252886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392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204" y="273127"/>
            <a:ext cx="8745855" cy="2771271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2578735" algn="just">
              <a:lnSpc>
                <a:spcPct val="100000"/>
              </a:lnSpc>
              <a:spcBef>
                <a:spcPts val="1930"/>
              </a:spcBef>
            </a:pPr>
            <a:r>
              <a:rPr sz="3200" b="1" spc="-240" dirty="0">
                <a:latin typeface="Arial"/>
                <a:cs typeface="Arial"/>
              </a:rPr>
              <a:t>Ekolojik</a:t>
            </a:r>
            <a:r>
              <a:rPr sz="3200" b="1" spc="-160" dirty="0">
                <a:latin typeface="Arial"/>
                <a:cs typeface="Arial"/>
              </a:rPr>
              <a:t> </a:t>
            </a:r>
            <a:r>
              <a:rPr sz="3200" b="1" spc="-130" dirty="0">
                <a:latin typeface="Arial"/>
                <a:cs typeface="Arial"/>
              </a:rPr>
              <a:t>Mimarlık</a:t>
            </a:r>
            <a:endParaRPr sz="3200" dirty="0">
              <a:latin typeface="Arial"/>
              <a:cs typeface="Arial"/>
            </a:endParaRPr>
          </a:p>
          <a:p>
            <a:pPr marL="775970" algn="just">
              <a:lnSpc>
                <a:spcPct val="100000"/>
              </a:lnSpc>
              <a:spcBef>
                <a:spcPts val="1830"/>
              </a:spcBef>
            </a:pPr>
            <a:r>
              <a:rPr sz="2800" spc="-229" dirty="0">
                <a:solidFill>
                  <a:srgbClr val="C00000"/>
                </a:solidFill>
                <a:latin typeface="Arial"/>
                <a:cs typeface="Arial"/>
              </a:rPr>
              <a:t>Suyun </a:t>
            </a:r>
            <a:r>
              <a:rPr sz="2800" spc="-150" dirty="0">
                <a:solidFill>
                  <a:srgbClr val="C00000"/>
                </a:solidFill>
                <a:latin typeface="Arial"/>
                <a:cs typeface="Arial"/>
              </a:rPr>
              <a:t>Geri </a:t>
            </a:r>
            <a:r>
              <a:rPr sz="2800" spc="-165" dirty="0">
                <a:solidFill>
                  <a:srgbClr val="C00000"/>
                </a:solidFill>
                <a:latin typeface="Arial"/>
                <a:cs typeface="Arial"/>
              </a:rPr>
              <a:t>Dönüşümü </a:t>
            </a:r>
            <a:r>
              <a:rPr sz="2800" spc="-190" dirty="0">
                <a:solidFill>
                  <a:srgbClr val="C00000"/>
                </a:solidFill>
                <a:latin typeface="Arial"/>
                <a:cs typeface="Arial"/>
              </a:rPr>
              <a:t>ve </a:t>
            </a:r>
            <a:r>
              <a:rPr sz="2800" spc="-215" dirty="0">
                <a:solidFill>
                  <a:srgbClr val="C00000"/>
                </a:solidFill>
                <a:latin typeface="Arial"/>
                <a:cs typeface="Arial"/>
              </a:rPr>
              <a:t>Yeniden</a:t>
            </a:r>
            <a:r>
              <a:rPr sz="280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C00000"/>
                </a:solidFill>
                <a:latin typeface="Arial"/>
                <a:cs typeface="Arial"/>
              </a:rPr>
              <a:t>Kullanımı</a:t>
            </a:r>
            <a:endParaRPr sz="2800" dirty="0">
              <a:latin typeface="Arial"/>
              <a:cs typeface="Arial"/>
            </a:endParaRPr>
          </a:p>
          <a:p>
            <a:pPr marL="13335" marR="5080" indent="-1270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248285" algn="l"/>
              </a:tabLst>
            </a:pPr>
            <a:r>
              <a:rPr sz="2800" spc="-204" dirty="0">
                <a:latin typeface="Arial"/>
                <a:cs typeface="Arial"/>
              </a:rPr>
              <a:t>Yapılarda </a:t>
            </a:r>
            <a:r>
              <a:rPr sz="2800" spc="-110" dirty="0">
                <a:latin typeface="Arial"/>
                <a:cs typeface="Arial"/>
              </a:rPr>
              <a:t>kullanılan </a:t>
            </a:r>
            <a:r>
              <a:rPr sz="2800" spc="-180" dirty="0">
                <a:solidFill>
                  <a:srgbClr val="C00000"/>
                </a:solidFill>
                <a:latin typeface="Arial"/>
                <a:cs typeface="Arial"/>
              </a:rPr>
              <a:t>siyah </a:t>
            </a:r>
            <a:r>
              <a:rPr sz="2800" spc="-190" dirty="0">
                <a:solidFill>
                  <a:srgbClr val="C00000"/>
                </a:solidFill>
                <a:latin typeface="Arial"/>
                <a:cs typeface="Arial"/>
              </a:rPr>
              <a:t>ve </a:t>
            </a:r>
            <a:r>
              <a:rPr sz="2800" spc="-90" dirty="0">
                <a:solidFill>
                  <a:srgbClr val="C00000"/>
                </a:solidFill>
                <a:latin typeface="Arial"/>
                <a:cs typeface="Arial"/>
              </a:rPr>
              <a:t>gri </a:t>
            </a:r>
            <a:r>
              <a:rPr sz="2800" spc="-229" dirty="0">
                <a:solidFill>
                  <a:srgbClr val="C00000"/>
                </a:solidFill>
                <a:latin typeface="Arial"/>
                <a:cs typeface="Arial"/>
              </a:rPr>
              <a:t>su </a:t>
            </a:r>
            <a:r>
              <a:rPr sz="2800" spc="-130" dirty="0">
                <a:latin typeface="Arial"/>
                <a:cs typeface="Arial"/>
              </a:rPr>
              <a:t>olarak </a:t>
            </a:r>
            <a:r>
              <a:rPr sz="2800" spc="-55" dirty="0">
                <a:latin typeface="Arial"/>
                <a:cs typeface="Arial"/>
              </a:rPr>
              <a:t>tüketim  </a:t>
            </a:r>
            <a:r>
              <a:rPr sz="2800" spc="-155" dirty="0">
                <a:latin typeface="Arial"/>
                <a:cs typeface="Arial"/>
              </a:rPr>
              <a:t>amaçlarına </a:t>
            </a:r>
            <a:r>
              <a:rPr sz="2800" spc="-150" dirty="0">
                <a:latin typeface="Arial"/>
                <a:cs typeface="Arial"/>
              </a:rPr>
              <a:t>göre </a:t>
            </a:r>
            <a:r>
              <a:rPr sz="2800" spc="-114" dirty="0">
                <a:latin typeface="Arial"/>
                <a:cs typeface="Arial"/>
              </a:rPr>
              <a:t>sınıflandırılan </a:t>
            </a:r>
            <a:r>
              <a:rPr sz="2800" spc="-130" dirty="0">
                <a:latin typeface="Arial"/>
                <a:cs typeface="Arial"/>
              </a:rPr>
              <a:t>suların </a:t>
            </a:r>
            <a:r>
              <a:rPr sz="2800" spc="-125" dirty="0">
                <a:latin typeface="Arial"/>
                <a:cs typeface="Arial"/>
              </a:rPr>
              <a:t>geri  </a:t>
            </a:r>
            <a:r>
              <a:rPr sz="2800" spc="-90" dirty="0">
                <a:latin typeface="Arial"/>
                <a:cs typeface="Arial"/>
              </a:rPr>
              <a:t>dönüştürülerek</a:t>
            </a:r>
            <a:r>
              <a:rPr sz="2800" spc="70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yapı </a:t>
            </a:r>
            <a:r>
              <a:rPr sz="2800" spc="-105" dirty="0">
                <a:latin typeface="Arial"/>
                <a:cs typeface="Arial"/>
              </a:rPr>
              <a:t>içinde </a:t>
            </a:r>
            <a:r>
              <a:rPr sz="2800" spc="-125" dirty="0">
                <a:latin typeface="Arial"/>
                <a:cs typeface="Arial"/>
              </a:rPr>
              <a:t>yeniden </a:t>
            </a:r>
            <a:r>
              <a:rPr sz="2800" spc="-135" dirty="0">
                <a:latin typeface="Arial"/>
                <a:cs typeface="Arial"/>
              </a:rPr>
              <a:t>kullanılması  </a:t>
            </a:r>
            <a:r>
              <a:rPr sz="2800" spc="-85" dirty="0">
                <a:latin typeface="Arial"/>
                <a:cs typeface="Arial"/>
              </a:rPr>
              <a:t>önerilmektedir.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03585" y="3332699"/>
            <a:ext cx="5143474" cy="2474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166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104" y="178125"/>
            <a:ext cx="8744585" cy="2832827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2578735" algn="just">
              <a:lnSpc>
                <a:spcPct val="100000"/>
              </a:lnSpc>
              <a:spcBef>
                <a:spcPts val="1930"/>
              </a:spcBef>
            </a:pPr>
            <a:r>
              <a:rPr sz="3200" b="1" spc="-240" dirty="0">
                <a:latin typeface="Arial"/>
                <a:cs typeface="Arial"/>
              </a:rPr>
              <a:t>Ekolojik</a:t>
            </a:r>
            <a:r>
              <a:rPr sz="3200" b="1" spc="-160" dirty="0">
                <a:latin typeface="Arial"/>
                <a:cs typeface="Arial"/>
              </a:rPr>
              <a:t> </a:t>
            </a:r>
            <a:r>
              <a:rPr sz="3200" b="1" spc="-130" dirty="0">
                <a:latin typeface="Arial"/>
                <a:cs typeface="Arial"/>
              </a:rPr>
              <a:t>Mimarlık</a:t>
            </a:r>
            <a:endParaRPr sz="3200" dirty="0">
              <a:latin typeface="Arial"/>
              <a:cs typeface="Arial"/>
            </a:endParaRPr>
          </a:p>
          <a:p>
            <a:pPr marL="775970" algn="just">
              <a:lnSpc>
                <a:spcPct val="100000"/>
              </a:lnSpc>
              <a:spcBef>
                <a:spcPts val="1830"/>
              </a:spcBef>
            </a:pPr>
            <a:r>
              <a:rPr sz="2800" spc="-229" dirty="0">
                <a:solidFill>
                  <a:srgbClr val="C00000"/>
                </a:solidFill>
                <a:latin typeface="Arial"/>
                <a:cs typeface="Arial"/>
              </a:rPr>
              <a:t>Suyun </a:t>
            </a:r>
            <a:r>
              <a:rPr sz="2800" spc="-150" dirty="0">
                <a:solidFill>
                  <a:srgbClr val="C00000"/>
                </a:solidFill>
                <a:latin typeface="Arial"/>
                <a:cs typeface="Arial"/>
              </a:rPr>
              <a:t>Geri </a:t>
            </a:r>
            <a:r>
              <a:rPr sz="2800" spc="-165" dirty="0">
                <a:solidFill>
                  <a:srgbClr val="C00000"/>
                </a:solidFill>
                <a:latin typeface="Arial"/>
                <a:cs typeface="Arial"/>
              </a:rPr>
              <a:t>Dönüşümü </a:t>
            </a:r>
            <a:r>
              <a:rPr sz="2800" spc="-190" dirty="0">
                <a:solidFill>
                  <a:srgbClr val="C00000"/>
                </a:solidFill>
                <a:latin typeface="Arial"/>
                <a:cs typeface="Arial"/>
              </a:rPr>
              <a:t>ve </a:t>
            </a:r>
            <a:r>
              <a:rPr sz="2800" spc="-215" dirty="0">
                <a:solidFill>
                  <a:srgbClr val="C00000"/>
                </a:solidFill>
                <a:latin typeface="Arial"/>
                <a:cs typeface="Arial"/>
              </a:rPr>
              <a:t>Yeniden</a:t>
            </a:r>
            <a:r>
              <a:rPr sz="280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C00000"/>
                </a:solidFill>
                <a:latin typeface="Arial"/>
                <a:cs typeface="Arial"/>
              </a:rPr>
              <a:t>Kullanımı</a:t>
            </a:r>
            <a:endParaRPr sz="28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340995" algn="l"/>
              </a:tabLst>
            </a:pPr>
            <a:r>
              <a:rPr sz="2800" spc="-210" dirty="0">
                <a:latin typeface="Arial"/>
                <a:cs typeface="Arial"/>
              </a:rPr>
              <a:t>Yapılarda </a:t>
            </a:r>
            <a:r>
              <a:rPr sz="2800" spc="-95" dirty="0">
                <a:solidFill>
                  <a:srgbClr val="C00000"/>
                </a:solidFill>
                <a:latin typeface="Arial"/>
                <a:cs typeface="Arial"/>
              </a:rPr>
              <a:t>el</a:t>
            </a:r>
            <a:r>
              <a:rPr sz="2800" spc="-95" dirty="0">
                <a:latin typeface="Arial"/>
                <a:cs typeface="Arial"/>
              </a:rPr>
              <a:t>, </a:t>
            </a:r>
            <a:r>
              <a:rPr sz="2800" spc="-145" dirty="0">
                <a:solidFill>
                  <a:srgbClr val="C00000"/>
                </a:solidFill>
                <a:latin typeface="Arial"/>
                <a:cs typeface="Arial"/>
              </a:rPr>
              <a:t>bulaşık</a:t>
            </a:r>
            <a:r>
              <a:rPr sz="2800" spc="-145" dirty="0">
                <a:latin typeface="Arial"/>
                <a:cs typeface="Arial"/>
              </a:rPr>
              <a:t>, </a:t>
            </a:r>
            <a:r>
              <a:rPr sz="2800" spc="-195" dirty="0">
                <a:solidFill>
                  <a:srgbClr val="C00000"/>
                </a:solidFill>
                <a:latin typeface="Arial"/>
                <a:cs typeface="Arial"/>
              </a:rPr>
              <a:t>çamaşır </a:t>
            </a:r>
            <a:r>
              <a:rPr sz="2800" spc="-190" dirty="0">
                <a:solidFill>
                  <a:srgbClr val="C00000"/>
                </a:solidFill>
                <a:latin typeface="Arial"/>
                <a:cs typeface="Arial"/>
              </a:rPr>
              <a:t>yıkama</a:t>
            </a:r>
            <a:r>
              <a:rPr sz="2800" spc="5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sonucu  </a:t>
            </a:r>
            <a:r>
              <a:rPr sz="2800" spc="-145" dirty="0">
                <a:latin typeface="Arial"/>
                <a:cs typeface="Arial"/>
              </a:rPr>
              <a:t>oluşan </a:t>
            </a:r>
            <a:r>
              <a:rPr sz="2800" spc="-100" dirty="0">
                <a:latin typeface="Arial"/>
                <a:cs typeface="Arial"/>
              </a:rPr>
              <a:t>atık </a:t>
            </a:r>
            <a:r>
              <a:rPr sz="2800" spc="-140" dirty="0">
                <a:latin typeface="Arial"/>
                <a:cs typeface="Arial"/>
              </a:rPr>
              <a:t>sular </a:t>
            </a:r>
            <a:r>
              <a:rPr sz="2800" spc="-95" dirty="0">
                <a:solidFill>
                  <a:srgbClr val="C00000"/>
                </a:solidFill>
                <a:latin typeface="Arial"/>
                <a:cs typeface="Arial"/>
              </a:rPr>
              <a:t>gri </a:t>
            </a:r>
            <a:r>
              <a:rPr sz="2800" spc="-229" dirty="0">
                <a:solidFill>
                  <a:srgbClr val="C00000"/>
                </a:solidFill>
                <a:latin typeface="Arial"/>
                <a:cs typeface="Arial"/>
              </a:rPr>
              <a:t>su </a:t>
            </a:r>
            <a:r>
              <a:rPr sz="2800" spc="-120" dirty="0">
                <a:solidFill>
                  <a:srgbClr val="C00000"/>
                </a:solidFill>
                <a:latin typeface="Arial"/>
                <a:cs typeface="Arial"/>
              </a:rPr>
              <a:t>olarak</a:t>
            </a:r>
            <a:r>
              <a:rPr sz="2800" spc="-120" dirty="0">
                <a:latin typeface="Arial"/>
                <a:cs typeface="Arial"/>
              </a:rPr>
              <a:t>, </a:t>
            </a:r>
            <a:r>
              <a:rPr sz="2800" spc="-95" dirty="0">
                <a:solidFill>
                  <a:srgbClr val="C00000"/>
                </a:solidFill>
                <a:latin typeface="Arial"/>
                <a:cs typeface="Arial"/>
              </a:rPr>
              <a:t>tuvaletlerde </a:t>
            </a:r>
            <a:r>
              <a:rPr sz="2800" spc="-110" dirty="0">
                <a:solidFill>
                  <a:srgbClr val="C00000"/>
                </a:solidFill>
                <a:latin typeface="Arial"/>
                <a:cs typeface="Arial"/>
              </a:rPr>
              <a:t>kullanılan  </a:t>
            </a:r>
            <a:r>
              <a:rPr sz="2800" spc="-229" dirty="0">
                <a:solidFill>
                  <a:srgbClr val="C00000"/>
                </a:solidFill>
                <a:latin typeface="Arial"/>
                <a:cs typeface="Arial"/>
              </a:rPr>
              <a:t>su </a:t>
            </a:r>
            <a:r>
              <a:rPr sz="2800" spc="-180" dirty="0">
                <a:latin typeface="Arial"/>
                <a:cs typeface="Arial"/>
              </a:rPr>
              <a:t>ise </a:t>
            </a:r>
            <a:r>
              <a:rPr sz="2800" spc="-185" dirty="0">
                <a:solidFill>
                  <a:srgbClr val="C00000"/>
                </a:solidFill>
                <a:latin typeface="Arial"/>
                <a:cs typeface="Arial"/>
              </a:rPr>
              <a:t>siyah </a:t>
            </a:r>
            <a:r>
              <a:rPr sz="2800" spc="-229" dirty="0">
                <a:solidFill>
                  <a:srgbClr val="C00000"/>
                </a:solidFill>
                <a:latin typeface="Arial"/>
                <a:cs typeface="Arial"/>
              </a:rPr>
              <a:t>su </a:t>
            </a:r>
            <a:r>
              <a:rPr sz="2800" spc="-135" dirty="0">
                <a:latin typeface="Arial"/>
                <a:cs typeface="Arial"/>
              </a:rPr>
              <a:t>olarak</a:t>
            </a:r>
            <a:r>
              <a:rPr sz="2800" spc="14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adlandırılmaktadır</a:t>
            </a:r>
            <a:r>
              <a:rPr sz="3200" spc="-120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7786" y="3010952"/>
            <a:ext cx="3810000" cy="2843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4341" y="3010952"/>
            <a:ext cx="4254793" cy="2843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97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691" y="296884"/>
            <a:ext cx="8744585" cy="3980815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2579370" algn="just">
              <a:lnSpc>
                <a:spcPct val="100000"/>
              </a:lnSpc>
              <a:spcBef>
                <a:spcPts val="1930"/>
              </a:spcBef>
            </a:pPr>
            <a:r>
              <a:rPr sz="3200" b="1" spc="-240" dirty="0">
                <a:latin typeface="Arial"/>
                <a:cs typeface="Arial"/>
              </a:rPr>
              <a:t>Ekolojik</a:t>
            </a:r>
            <a:r>
              <a:rPr sz="3200" b="1" spc="-160" dirty="0">
                <a:latin typeface="Arial"/>
                <a:cs typeface="Arial"/>
              </a:rPr>
              <a:t> </a:t>
            </a:r>
            <a:r>
              <a:rPr sz="3200" b="1" spc="-130" dirty="0">
                <a:latin typeface="Arial"/>
                <a:cs typeface="Arial"/>
              </a:rPr>
              <a:t>Mimarlık</a:t>
            </a:r>
            <a:endParaRPr sz="3200" dirty="0">
              <a:latin typeface="Arial"/>
              <a:cs typeface="Arial"/>
            </a:endParaRPr>
          </a:p>
          <a:p>
            <a:pPr marL="776605" algn="just">
              <a:lnSpc>
                <a:spcPct val="100000"/>
              </a:lnSpc>
              <a:spcBef>
                <a:spcPts val="1830"/>
              </a:spcBef>
            </a:pPr>
            <a:r>
              <a:rPr sz="3200" spc="-229" dirty="0">
                <a:solidFill>
                  <a:srgbClr val="C00000"/>
                </a:solidFill>
                <a:latin typeface="Arial"/>
                <a:cs typeface="Arial"/>
              </a:rPr>
              <a:t>Suyun </a:t>
            </a:r>
            <a:r>
              <a:rPr sz="3200" spc="-150" dirty="0">
                <a:solidFill>
                  <a:srgbClr val="C00000"/>
                </a:solidFill>
                <a:latin typeface="Arial"/>
                <a:cs typeface="Arial"/>
              </a:rPr>
              <a:t>Geri </a:t>
            </a:r>
            <a:r>
              <a:rPr sz="3200" spc="-165" dirty="0">
                <a:solidFill>
                  <a:srgbClr val="C00000"/>
                </a:solidFill>
                <a:latin typeface="Arial"/>
                <a:cs typeface="Arial"/>
              </a:rPr>
              <a:t>Dönüşümü </a:t>
            </a:r>
            <a:r>
              <a:rPr sz="3200" spc="-190" dirty="0">
                <a:solidFill>
                  <a:srgbClr val="C00000"/>
                </a:solidFill>
                <a:latin typeface="Arial"/>
                <a:cs typeface="Arial"/>
              </a:rPr>
              <a:t>ve </a:t>
            </a:r>
            <a:r>
              <a:rPr sz="3200" spc="-215" dirty="0">
                <a:solidFill>
                  <a:srgbClr val="C00000"/>
                </a:solidFill>
                <a:latin typeface="Arial"/>
                <a:cs typeface="Arial"/>
              </a:rPr>
              <a:t>Yeniden</a:t>
            </a:r>
            <a:r>
              <a:rPr sz="320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150" dirty="0">
                <a:solidFill>
                  <a:srgbClr val="C00000"/>
                </a:solidFill>
                <a:latin typeface="Arial"/>
                <a:cs typeface="Arial"/>
              </a:rPr>
              <a:t>Kullanımı</a:t>
            </a:r>
            <a:endParaRPr sz="32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248920" algn="l"/>
              </a:tabLst>
            </a:pPr>
            <a:r>
              <a:rPr sz="3200" spc="-150" dirty="0">
                <a:latin typeface="Arial"/>
                <a:cs typeface="Arial"/>
              </a:rPr>
              <a:t>Gri </a:t>
            </a:r>
            <a:r>
              <a:rPr sz="3200" spc="-160" dirty="0">
                <a:latin typeface="Arial"/>
                <a:cs typeface="Arial"/>
              </a:rPr>
              <a:t>suyun </a:t>
            </a:r>
            <a:r>
              <a:rPr sz="3200" spc="-120" dirty="0">
                <a:latin typeface="Arial"/>
                <a:cs typeface="Arial"/>
              </a:rPr>
              <a:t>arıtılması </a:t>
            </a:r>
            <a:r>
              <a:rPr sz="3200" spc="-85" dirty="0">
                <a:latin typeface="Arial"/>
                <a:cs typeface="Arial"/>
              </a:rPr>
              <a:t>için </a:t>
            </a:r>
            <a:r>
              <a:rPr sz="3200" spc="-180" dirty="0">
                <a:latin typeface="Arial"/>
                <a:cs typeface="Arial"/>
              </a:rPr>
              <a:t>siyah </a:t>
            </a:r>
            <a:r>
              <a:rPr sz="3200" spc="-200" dirty="0">
                <a:latin typeface="Arial"/>
                <a:cs typeface="Arial"/>
              </a:rPr>
              <a:t>suda </a:t>
            </a:r>
            <a:r>
              <a:rPr sz="3200" spc="-110" dirty="0">
                <a:latin typeface="Arial"/>
                <a:cs typeface="Arial"/>
              </a:rPr>
              <a:t>olduğu </a:t>
            </a:r>
            <a:r>
              <a:rPr sz="3200" spc="-90" dirty="0">
                <a:latin typeface="Arial"/>
                <a:cs typeface="Arial"/>
              </a:rPr>
              <a:t>gibi  </a:t>
            </a:r>
            <a:r>
              <a:rPr sz="3200" spc="-150" dirty="0">
                <a:latin typeface="Arial"/>
                <a:cs typeface="Arial"/>
              </a:rPr>
              <a:t>yoğun </a:t>
            </a:r>
            <a:r>
              <a:rPr sz="3200" spc="-190" dirty="0">
                <a:latin typeface="Arial"/>
                <a:cs typeface="Arial"/>
              </a:rPr>
              <a:t>ve </a:t>
            </a:r>
            <a:r>
              <a:rPr sz="3200" spc="-275" dirty="0">
                <a:latin typeface="Arial"/>
                <a:cs typeface="Arial"/>
              </a:rPr>
              <a:t>hassas </a:t>
            </a:r>
            <a:r>
              <a:rPr sz="3200" spc="-30" dirty="0">
                <a:latin typeface="Arial"/>
                <a:cs typeface="Arial"/>
              </a:rPr>
              <a:t>bir </a:t>
            </a:r>
            <a:r>
              <a:rPr sz="3200" spc="-90" dirty="0">
                <a:latin typeface="Arial"/>
                <a:cs typeface="Arial"/>
              </a:rPr>
              <a:t>arıtma </a:t>
            </a:r>
            <a:r>
              <a:rPr sz="3200" spc="-130" dirty="0">
                <a:latin typeface="Arial"/>
                <a:cs typeface="Arial"/>
              </a:rPr>
              <a:t>gerekmemektedir. </a:t>
            </a:r>
            <a:r>
              <a:rPr sz="3200" spc="-250" dirty="0">
                <a:latin typeface="Arial"/>
                <a:cs typeface="Arial"/>
              </a:rPr>
              <a:t>Bu  </a:t>
            </a:r>
            <a:r>
              <a:rPr sz="3200" spc="-125" dirty="0">
                <a:latin typeface="Arial"/>
                <a:cs typeface="Arial"/>
              </a:rPr>
              <a:t>nedenle </a:t>
            </a:r>
            <a:r>
              <a:rPr sz="3200" spc="-95" dirty="0">
                <a:latin typeface="Arial"/>
                <a:cs typeface="Arial"/>
              </a:rPr>
              <a:t>gri </a:t>
            </a:r>
            <a:r>
              <a:rPr sz="3200" spc="-140" dirty="0">
                <a:latin typeface="Arial"/>
                <a:cs typeface="Arial"/>
              </a:rPr>
              <a:t>sular</a:t>
            </a:r>
            <a:r>
              <a:rPr sz="3200" spc="60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yapının </a:t>
            </a:r>
            <a:r>
              <a:rPr sz="3200" spc="-105" dirty="0">
                <a:latin typeface="Arial"/>
                <a:cs typeface="Arial"/>
              </a:rPr>
              <a:t>içinde </a:t>
            </a:r>
            <a:r>
              <a:rPr sz="3200" spc="-130" dirty="0">
                <a:latin typeface="Arial"/>
                <a:cs typeface="Arial"/>
              </a:rPr>
              <a:t>kolaylıkla </a:t>
            </a:r>
            <a:r>
              <a:rPr sz="3200" spc="-114" dirty="0">
                <a:solidFill>
                  <a:srgbClr val="C00000"/>
                </a:solidFill>
                <a:latin typeface="Arial"/>
                <a:cs typeface="Arial"/>
              </a:rPr>
              <a:t>geri  </a:t>
            </a:r>
            <a:r>
              <a:rPr sz="3200" spc="-90" dirty="0">
                <a:solidFill>
                  <a:srgbClr val="C00000"/>
                </a:solidFill>
                <a:latin typeface="Arial"/>
                <a:cs typeface="Arial"/>
              </a:rPr>
              <a:t>dönüştürülerek </a:t>
            </a:r>
            <a:r>
              <a:rPr sz="3200" spc="-95" dirty="0">
                <a:solidFill>
                  <a:srgbClr val="C00000"/>
                </a:solidFill>
                <a:latin typeface="Arial"/>
                <a:cs typeface="Arial"/>
              </a:rPr>
              <a:t>tuvalet </a:t>
            </a:r>
            <a:r>
              <a:rPr sz="3200" spc="-125" dirty="0">
                <a:solidFill>
                  <a:srgbClr val="C00000"/>
                </a:solidFill>
                <a:latin typeface="Arial"/>
                <a:cs typeface="Arial"/>
              </a:rPr>
              <a:t>rezervuarlarında </a:t>
            </a:r>
            <a:r>
              <a:rPr sz="3200" spc="-215" dirty="0">
                <a:latin typeface="Arial"/>
                <a:cs typeface="Arial"/>
              </a:rPr>
              <a:t>veya </a:t>
            </a:r>
            <a:r>
              <a:rPr sz="3200" spc="-180" dirty="0">
                <a:solidFill>
                  <a:srgbClr val="C00000"/>
                </a:solidFill>
                <a:latin typeface="Arial"/>
                <a:cs typeface="Arial"/>
              </a:rPr>
              <a:t>bahçe  sulama </a:t>
            </a:r>
            <a:r>
              <a:rPr sz="3200" spc="-114" dirty="0">
                <a:latin typeface="Arial"/>
                <a:cs typeface="Arial"/>
              </a:rPr>
              <a:t>vb. </a:t>
            </a:r>
            <a:r>
              <a:rPr sz="3200" spc="-150" dirty="0">
                <a:latin typeface="Arial"/>
                <a:cs typeface="Arial"/>
              </a:rPr>
              <a:t>amaçlarla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kullanılabilirler.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8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7583" y="538629"/>
            <a:ext cx="29616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40" dirty="0"/>
              <a:t>Ekolojik</a:t>
            </a:r>
            <a:r>
              <a:rPr spc="-204" dirty="0"/>
              <a:t> </a:t>
            </a:r>
            <a:r>
              <a:rPr spc="-130" dirty="0"/>
              <a:t>Mimarlık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4701" y="1163719"/>
            <a:ext cx="72148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29" dirty="0">
                <a:solidFill>
                  <a:srgbClr val="C00000"/>
                </a:solidFill>
                <a:latin typeface="Arial"/>
                <a:cs typeface="Arial"/>
              </a:rPr>
              <a:t>Suyun </a:t>
            </a:r>
            <a:r>
              <a:rPr sz="3200" spc="-150" dirty="0">
                <a:solidFill>
                  <a:srgbClr val="C00000"/>
                </a:solidFill>
                <a:latin typeface="Arial"/>
                <a:cs typeface="Arial"/>
              </a:rPr>
              <a:t>Geri </a:t>
            </a:r>
            <a:r>
              <a:rPr sz="3200" spc="-165" dirty="0">
                <a:solidFill>
                  <a:srgbClr val="C00000"/>
                </a:solidFill>
                <a:latin typeface="Arial"/>
                <a:cs typeface="Arial"/>
              </a:rPr>
              <a:t>Dönüşümü </a:t>
            </a:r>
            <a:r>
              <a:rPr sz="3200" spc="-190" dirty="0">
                <a:solidFill>
                  <a:srgbClr val="C00000"/>
                </a:solidFill>
                <a:latin typeface="Arial"/>
                <a:cs typeface="Arial"/>
              </a:rPr>
              <a:t>ve </a:t>
            </a:r>
            <a:r>
              <a:rPr sz="3200" spc="-215" dirty="0">
                <a:solidFill>
                  <a:srgbClr val="C00000"/>
                </a:solidFill>
                <a:latin typeface="Arial"/>
                <a:cs typeface="Arial"/>
              </a:rPr>
              <a:t>Yeniden</a:t>
            </a:r>
            <a:r>
              <a:rPr sz="3200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150" dirty="0">
                <a:solidFill>
                  <a:srgbClr val="C00000"/>
                </a:solidFill>
                <a:latin typeface="Arial"/>
                <a:cs typeface="Arial"/>
              </a:rPr>
              <a:t>Kullanımı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204" y="1608826"/>
            <a:ext cx="50882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0" indent="-235585">
              <a:lnSpc>
                <a:spcPct val="100000"/>
              </a:lnSpc>
              <a:spcBef>
                <a:spcPts val="95"/>
              </a:spcBef>
              <a:buChar char="•"/>
              <a:tabLst>
                <a:tab pos="248285" algn="l"/>
                <a:tab pos="1280160" algn="l"/>
                <a:tab pos="2743835" algn="l"/>
                <a:tab pos="4304665" algn="l"/>
              </a:tabLst>
            </a:pPr>
            <a:r>
              <a:rPr sz="3200" spc="-355" dirty="0">
                <a:latin typeface="Arial"/>
                <a:cs typeface="Arial"/>
              </a:rPr>
              <a:t>A</a:t>
            </a:r>
            <a:r>
              <a:rPr sz="3200" spc="-155" dirty="0">
                <a:latin typeface="Arial"/>
                <a:cs typeface="Arial"/>
              </a:rPr>
              <a:t>y</a:t>
            </a:r>
            <a:r>
              <a:rPr sz="3200" spc="-95" dirty="0">
                <a:latin typeface="Arial"/>
                <a:cs typeface="Arial"/>
              </a:rPr>
              <a:t>n</a:t>
            </a:r>
            <a:r>
              <a:rPr sz="3200" spc="-160" dirty="0">
                <a:latin typeface="Arial"/>
                <a:cs typeface="Arial"/>
              </a:rPr>
              <a:t>ı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260" dirty="0">
                <a:latin typeface="Arial"/>
                <a:cs typeface="Arial"/>
              </a:rPr>
              <a:t>ş</a:t>
            </a:r>
            <a:r>
              <a:rPr sz="3200" spc="-285" dirty="0">
                <a:latin typeface="Arial"/>
                <a:cs typeface="Arial"/>
              </a:rPr>
              <a:t>e</a:t>
            </a:r>
            <a:r>
              <a:rPr sz="3200" spc="-95" dirty="0">
                <a:latin typeface="Arial"/>
                <a:cs typeface="Arial"/>
              </a:rPr>
              <a:t>k</a:t>
            </a:r>
            <a:r>
              <a:rPr sz="3200" spc="-35" dirty="0">
                <a:latin typeface="Arial"/>
                <a:cs typeface="Arial"/>
              </a:rPr>
              <a:t>i</a:t>
            </a:r>
            <a:r>
              <a:rPr sz="3200" spc="20" dirty="0">
                <a:latin typeface="Arial"/>
                <a:cs typeface="Arial"/>
              </a:rPr>
              <a:t>l</a:t>
            </a:r>
            <a:r>
              <a:rPr sz="3200" spc="-95" dirty="0">
                <a:latin typeface="Arial"/>
                <a:cs typeface="Arial"/>
              </a:rPr>
              <a:t>d</a:t>
            </a:r>
            <a:r>
              <a:rPr sz="3200" spc="-19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204" dirty="0">
                <a:latin typeface="Arial"/>
                <a:cs typeface="Arial"/>
              </a:rPr>
              <a:t>y</a:t>
            </a:r>
            <a:r>
              <a:rPr sz="3200" spc="-250" dirty="0">
                <a:latin typeface="Arial"/>
                <a:cs typeface="Arial"/>
              </a:rPr>
              <a:t>a</a:t>
            </a:r>
            <a:r>
              <a:rPr sz="3200" spc="-170" dirty="0">
                <a:latin typeface="Arial"/>
                <a:cs typeface="Arial"/>
              </a:rPr>
              <a:t>ğm</a:t>
            </a:r>
            <a:r>
              <a:rPr sz="3200" spc="-140" dirty="0">
                <a:latin typeface="Arial"/>
                <a:cs typeface="Arial"/>
              </a:rPr>
              <a:t>u</a:t>
            </a:r>
            <a:r>
              <a:rPr sz="3200" spc="45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229" dirty="0">
                <a:latin typeface="Arial"/>
                <a:cs typeface="Arial"/>
              </a:rPr>
              <a:t>su</a:t>
            </a:r>
            <a:r>
              <a:rPr sz="3200" spc="-130" dirty="0">
                <a:latin typeface="Arial"/>
                <a:cs typeface="Arial"/>
              </a:rPr>
              <a:t>yu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79688" y="1632581"/>
            <a:ext cx="33648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5965" algn="l"/>
                <a:tab pos="1477645" algn="l"/>
                <a:tab pos="2164715" algn="l"/>
              </a:tabLst>
            </a:pPr>
            <a:r>
              <a:rPr sz="3200" spc="-175" dirty="0">
                <a:latin typeface="Arial"/>
                <a:cs typeface="Arial"/>
              </a:rPr>
              <a:t>da	</a:t>
            </a:r>
            <a:r>
              <a:rPr sz="3200" spc="-95" dirty="0">
                <a:latin typeface="Arial"/>
                <a:cs typeface="Arial"/>
              </a:rPr>
              <a:t>gri	</a:t>
            </a:r>
            <a:r>
              <a:rPr sz="3200" spc="-229" dirty="0">
                <a:latin typeface="Arial"/>
                <a:cs typeface="Arial"/>
              </a:rPr>
              <a:t>su	</a:t>
            </a:r>
            <a:r>
              <a:rPr sz="3200" spc="-150" dirty="0">
                <a:latin typeface="Arial"/>
                <a:cs typeface="Arial"/>
              </a:rPr>
              <a:t>sınıfına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0691" y="2013483"/>
            <a:ext cx="873823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863725" algn="l"/>
                <a:tab pos="3390265" algn="l"/>
                <a:tab pos="4881880" algn="l"/>
                <a:tab pos="6913245" algn="l"/>
              </a:tabLst>
            </a:pPr>
            <a:r>
              <a:rPr sz="3200" spc="-195" dirty="0">
                <a:latin typeface="Arial"/>
                <a:cs typeface="Arial"/>
              </a:rPr>
              <a:t>g</a:t>
            </a:r>
            <a:r>
              <a:rPr sz="3200" spc="-85" dirty="0">
                <a:latin typeface="Arial"/>
                <a:cs typeface="Arial"/>
              </a:rPr>
              <a:t>i</a:t>
            </a:r>
            <a:r>
              <a:rPr sz="3200" spc="-75" dirty="0">
                <a:latin typeface="Arial"/>
                <a:cs typeface="Arial"/>
              </a:rPr>
              <a:t>rm</a:t>
            </a:r>
            <a:r>
              <a:rPr sz="3200" spc="-80" dirty="0">
                <a:latin typeface="Arial"/>
                <a:cs typeface="Arial"/>
              </a:rPr>
              <a:t>e</a:t>
            </a:r>
            <a:r>
              <a:rPr sz="3200" spc="-75" dirty="0">
                <a:latin typeface="Arial"/>
                <a:cs typeface="Arial"/>
              </a:rPr>
              <a:t>k</a:t>
            </a:r>
            <a:r>
              <a:rPr sz="3200" spc="-40" dirty="0">
                <a:latin typeface="Arial"/>
                <a:cs typeface="Arial"/>
              </a:rPr>
              <a:t>t</a:t>
            </a:r>
            <a:r>
              <a:rPr sz="3200" spc="-195" dirty="0">
                <a:latin typeface="Arial"/>
                <a:cs typeface="Arial"/>
              </a:rPr>
              <a:t>e</a:t>
            </a:r>
            <a:r>
              <a:rPr sz="3200" spc="-90" dirty="0">
                <a:latin typeface="Arial"/>
                <a:cs typeface="Arial"/>
              </a:rPr>
              <a:t>,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200" dirty="0">
                <a:latin typeface="Arial"/>
                <a:cs typeface="Arial"/>
              </a:rPr>
              <a:t>y</a:t>
            </a:r>
            <a:r>
              <a:rPr sz="3200" spc="-250" dirty="0">
                <a:latin typeface="Arial"/>
                <a:cs typeface="Arial"/>
              </a:rPr>
              <a:t>a</a:t>
            </a:r>
            <a:r>
              <a:rPr sz="3200" spc="-120" dirty="0">
                <a:latin typeface="Arial"/>
                <a:cs typeface="Arial"/>
              </a:rPr>
              <a:t>ğmu</a:t>
            </a:r>
            <a:r>
              <a:rPr sz="3200" spc="-65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355" dirty="0">
                <a:latin typeface="Arial"/>
                <a:cs typeface="Arial"/>
              </a:rPr>
              <a:t>s</a:t>
            </a:r>
            <a:r>
              <a:rPr sz="3200" spc="-130" dirty="0">
                <a:latin typeface="Arial"/>
                <a:cs typeface="Arial"/>
              </a:rPr>
              <a:t>u</a:t>
            </a:r>
            <a:r>
              <a:rPr sz="3200" spc="-120" dirty="0">
                <a:latin typeface="Arial"/>
                <a:cs typeface="Arial"/>
              </a:rPr>
              <a:t>y</a:t>
            </a:r>
            <a:r>
              <a:rPr sz="3200" spc="-100" dirty="0">
                <a:latin typeface="Arial"/>
                <a:cs typeface="Arial"/>
              </a:rPr>
              <a:t>un</a:t>
            </a:r>
            <a:r>
              <a:rPr sz="3200" spc="-10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35" dirty="0">
                <a:latin typeface="Arial"/>
                <a:cs typeface="Arial"/>
              </a:rPr>
              <a:t>t</a:t>
            </a:r>
            <a:r>
              <a:rPr sz="3200" spc="-95" dirty="0">
                <a:latin typeface="Arial"/>
                <a:cs typeface="Arial"/>
              </a:rPr>
              <a:t>o</a:t>
            </a:r>
            <a:r>
              <a:rPr sz="3200" spc="-100" dirty="0">
                <a:latin typeface="Arial"/>
                <a:cs typeface="Arial"/>
              </a:rPr>
              <a:t>p</a:t>
            </a:r>
            <a:r>
              <a:rPr sz="3200" spc="10" dirty="0">
                <a:latin typeface="Arial"/>
                <a:cs typeface="Arial"/>
              </a:rPr>
              <a:t>l</a:t>
            </a:r>
            <a:r>
              <a:rPr sz="3200" spc="-310" dirty="0">
                <a:latin typeface="Arial"/>
                <a:cs typeface="Arial"/>
              </a:rPr>
              <a:t>a</a:t>
            </a:r>
            <a:r>
              <a:rPr sz="3200" spc="-200" dirty="0">
                <a:latin typeface="Arial"/>
                <a:cs typeface="Arial"/>
              </a:rPr>
              <a:t>y</a:t>
            </a:r>
            <a:r>
              <a:rPr sz="3200" spc="-270" dirty="0">
                <a:latin typeface="Arial"/>
                <a:cs typeface="Arial"/>
              </a:rPr>
              <a:t>a</a:t>
            </a:r>
            <a:r>
              <a:rPr sz="3200" spc="-260" dirty="0">
                <a:latin typeface="Arial"/>
                <a:cs typeface="Arial"/>
              </a:rPr>
              <a:t>c</a:t>
            </a:r>
            <a:r>
              <a:rPr sz="3200" spc="-215" dirty="0">
                <a:latin typeface="Arial"/>
                <a:cs typeface="Arial"/>
              </a:rPr>
              <a:t>a</a:t>
            </a:r>
            <a:r>
              <a:rPr sz="3200" spc="-190" dirty="0">
                <a:latin typeface="Arial"/>
                <a:cs typeface="Arial"/>
              </a:rPr>
              <a:t>k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100" dirty="0">
                <a:latin typeface="Arial"/>
                <a:cs typeface="Arial"/>
              </a:rPr>
              <a:t>d</a:t>
            </a:r>
            <a:r>
              <a:rPr sz="3200" spc="-235" dirty="0">
                <a:latin typeface="Arial"/>
                <a:cs typeface="Arial"/>
              </a:rPr>
              <a:t>ü</a:t>
            </a:r>
            <a:r>
              <a:rPr sz="3200" spc="-275" dirty="0">
                <a:latin typeface="Arial"/>
                <a:cs typeface="Arial"/>
              </a:rPr>
              <a:t>z</a:t>
            </a:r>
            <a:r>
              <a:rPr sz="3200" spc="-195" dirty="0">
                <a:latin typeface="Arial"/>
                <a:cs typeface="Arial"/>
              </a:rPr>
              <a:t>e</a:t>
            </a:r>
            <a:r>
              <a:rPr sz="3200" spc="-145" dirty="0">
                <a:latin typeface="Arial"/>
                <a:cs typeface="Arial"/>
              </a:rPr>
              <a:t>n</a:t>
            </a:r>
            <a:r>
              <a:rPr sz="3200" spc="-150" dirty="0">
                <a:latin typeface="Arial"/>
                <a:cs typeface="Arial"/>
              </a:rPr>
              <a:t>ek</a:t>
            </a:r>
            <a:r>
              <a:rPr sz="3200" spc="-45" dirty="0">
                <a:latin typeface="Arial"/>
                <a:cs typeface="Arial"/>
              </a:rPr>
              <a:t>l</a:t>
            </a:r>
            <a:r>
              <a:rPr sz="3200" spc="-13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r  </a:t>
            </a:r>
            <a:r>
              <a:rPr sz="3200" spc="-70" dirty="0">
                <a:latin typeface="Arial"/>
                <a:cs typeface="Arial"/>
              </a:rPr>
              <a:t>geliştirilmiştir.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2912" y="3194856"/>
            <a:ext cx="7448537" cy="2371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82685" y="5568525"/>
            <a:ext cx="4777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Davonshire </a:t>
            </a:r>
            <a:r>
              <a:rPr sz="1800" spc="-90" dirty="0">
                <a:latin typeface="Arial"/>
                <a:cs typeface="Arial"/>
              </a:rPr>
              <a:t>binasında </a:t>
            </a:r>
            <a:r>
              <a:rPr sz="1800" spc="-85" dirty="0">
                <a:latin typeface="Arial"/>
                <a:cs typeface="Arial"/>
              </a:rPr>
              <a:t>yağmur </a:t>
            </a:r>
            <a:r>
              <a:rPr sz="1800" spc="-100" dirty="0">
                <a:latin typeface="Arial"/>
                <a:cs typeface="Arial"/>
              </a:rPr>
              <a:t>suyu </a:t>
            </a:r>
            <a:r>
              <a:rPr sz="1800" spc="-55" dirty="0">
                <a:latin typeface="Arial"/>
                <a:cs typeface="Arial"/>
              </a:rPr>
              <a:t>toplama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sistemi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94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7583" y="51739"/>
            <a:ext cx="29616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40" dirty="0"/>
              <a:t>Ekolojik</a:t>
            </a:r>
            <a:r>
              <a:rPr spc="-204" dirty="0"/>
              <a:t> </a:t>
            </a:r>
            <a:r>
              <a:rPr spc="-130" dirty="0"/>
              <a:t>Mimarlık</a:t>
            </a:r>
          </a:p>
        </p:txBody>
      </p:sp>
      <p:sp>
        <p:nvSpPr>
          <p:cNvPr id="3" name="object 3"/>
          <p:cNvSpPr/>
          <p:nvPr/>
        </p:nvSpPr>
        <p:spPr>
          <a:xfrm>
            <a:off x="242026" y="3612577"/>
            <a:ext cx="405892" cy="2192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372" y="1151906"/>
            <a:ext cx="7743432" cy="2422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13153" y="3740727"/>
            <a:ext cx="6812280" cy="2030682"/>
            <a:chOff x="558774" y="4130154"/>
            <a:chExt cx="6812280" cy="2526665"/>
          </a:xfrm>
        </p:grpSpPr>
        <p:sp>
          <p:nvSpPr>
            <p:cNvPr id="6" name="object 6"/>
            <p:cNvSpPr/>
            <p:nvPr/>
          </p:nvSpPr>
          <p:spPr>
            <a:xfrm>
              <a:off x="571474" y="4142854"/>
              <a:ext cx="6746274" cy="24907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5124" y="4136504"/>
              <a:ext cx="6799580" cy="2513965"/>
            </a:xfrm>
            <a:custGeom>
              <a:avLst/>
              <a:gdLst/>
              <a:ahLst/>
              <a:cxnLst/>
              <a:rect l="l" t="t" r="r" b="b"/>
              <a:pathLst>
                <a:path w="6799580" h="2513965">
                  <a:moveTo>
                    <a:pt x="0" y="0"/>
                  </a:moveTo>
                  <a:lnTo>
                    <a:pt x="6799313" y="0"/>
                  </a:lnTo>
                  <a:lnTo>
                    <a:pt x="6799313" y="2513558"/>
                  </a:lnTo>
                  <a:lnTo>
                    <a:pt x="0" y="25135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2743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12447</TotalTime>
  <Words>176</Words>
  <Application>Microsoft Office PowerPoint</Application>
  <PresentationFormat>Ekran Gösterisi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TAKDİM PLANI</vt:lpstr>
      <vt:lpstr>Ekolojik Mimarlık</vt:lpstr>
      <vt:lpstr>PowerPoint Sunusu</vt:lpstr>
      <vt:lpstr>PowerPoint Sunusu</vt:lpstr>
      <vt:lpstr>PowerPoint Sunusu</vt:lpstr>
      <vt:lpstr>Ekolojik Mimarlık</vt:lpstr>
      <vt:lpstr>Ekolojik Mimarlık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809</cp:revision>
  <cp:lastPrinted>2016-10-24T07:53:35Z</cp:lastPrinted>
  <dcterms:created xsi:type="dcterms:W3CDTF">2016-09-18T09:35:24Z</dcterms:created>
  <dcterms:modified xsi:type="dcterms:W3CDTF">2020-02-27T07:34:27Z</dcterms:modified>
</cp:coreProperties>
</file>