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8"/>
  </p:notesMasterIdLst>
  <p:sldIdLst>
    <p:sldId id="256" r:id="rId2"/>
    <p:sldId id="329" r:id="rId3"/>
    <p:sldId id="330" r:id="rId4"/>
    <p:sldId id="331" r:id="rId5"/>
    <p:sldId id="332" r:id="rId6"/>
    <p:sldId id="333" r:id="rId7"/>
    <p:sldId id="334" r:id="rId8"/>
    <p:sldId id="335" r:id="rId9"/>
    <p:sldId id="336" r:id="rId10"/>
    <p:sldId id="337" r:id="rId11"/>
    <p:sldId id="338" r:id="rId12"/>
    <p:sldId id="339" r:id="rId13"/>
    <p:sldId id="340" r:id="rId14"/>
    <p:sldId id="341" r:id="rId15"/>
    <p:sldId id="342" r:id="rId16"/>
    <p:sldId id="343" r:id="rId17"/>
  </p:sldIdLst>
  <p:sldSz cx="9144000" cy="6858000" type="screen4x3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fld id="{01A76A06-EE89-44C2-8746-DBC01B0F031C}" type="datetimeFigureOut">
              <a:rPr lang="tr-TR"/>
              <a:pPr>
                <a:defRPr/>
              </a:pPr>
              <a:t>7.5.2019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 smtClean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2C5E1D11-1993-491A-9111-14BDEE8D243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612941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3B8DF1-DA52-43D8-8CAA-5FA17C8E684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780C7-6A45-4E45-9424-EB481E5567EC}" type="datetime1">
              <a:rPr lang="tr-TR"/>
              <a:pPr>
                <a:defRPr/>
              </a:pPr>
              <a:t>7.5.2019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660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7A1086-6C9D-4699-B09F-C69AF181765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E5C195-8E8A-4D16-B7F8-00D1FE0D7276}" type="datetime1">
              <a:rPr lang="tr-TR"/>
              <a:pPr>
                <a:defRPr/>
              </a:pPr>
              <a:t>7.5.2019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1343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E6BE7-63F5-4864-B1B3-EA555B2C489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7E9AF8-FA0E-4826-A41D-F5CDA66B2A79}" type="datetime1">
              <a:rPr lang="tr-TR"/>
              <a:pPr>
                <a:defRPr/>
              </a:pPr>
              <a:t>7.5.2019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3532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82A2AD-7475-4C0C-80C5-13594604FE0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2915DA-E7DA-4EDF-A14E-5F8AEED2D758}" type="datetime1">
              <a:rPr lang="tr-TR"/>
              <a:pPr>
                <a:defRPr/>
              </a:pPr>
              <a:t>7.5.2019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5107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0474B4-3AA4-4546-A925-8793688F604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FA14D2-CF89-428A-9D24-2A42C421C923}" type="datetime1">
              <a:rPr lang="tr-TR"/>
              <a:pPr>
                <a:defRPr/>
              </a:pPr>
              <a:t>7.5.2019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71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FED595-4E5E-4728-91B9-31AB83E5183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CF732-DA08-445D-B25B-1E461C3B1D40}" type="datetime1">
              <a:rPr lang="tr-TR"/>
              <a:pPr>
                <a:defRPr/>
              </a:pPr>
              <a:t>7.5.2019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5731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B16FFC-85AB-451D-84B2-486C478E700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A42C9-D89E-4913-9900-12618832EC7E}" type="datetime1">
              <a:rPr lang="tr-TR"/>
              <a:pPr>
                <a:defRPr/>
              </a:pPr>
              <a:t>7.5.2019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3214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2AE4E-BD96-4EAF-A5E1-9921A576743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AE7F5F-2690-46D3-9452-E80CC272E61D}" type="datetime1">
              <a:rPr lang="tr-TR"/>
              <a:pPr>
                <a:defRPr/>
              </a:pPr>
              <a:t>7.5.2019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0292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F056F-D442-4942-A635-F1DA858A06B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04C5B-D92C-4527-9D59-5776E0B4D4EB}" type="datetime1">
              <a:rPr lang="tr-TR"/>
              <a:pPr>
                <a:defRPr/>
              </a:pPr>
              <a:t>7.5.2019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6070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E3F085-34F6-4FC4-8E40-F930C762D56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7F0E00-CF9C-4308-B608-754570E80152}" type="datetime1">
              <a:rPr lang="tr-TR"/>
              <a:pPr>
                <a:defRPr/>
              </a:pPr>
              <a:t>7.5.2019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4052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0C3DF9-5CD7-4B17-A40E-099F1908CF1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197EBD-95FC-434B-8D61-BF379ECE720A}" type="datetime1">
              <a:rPr lang="tr-TR"/>
              <a:pPr>
                <a:defRPr/>
              </a:pPr>
              <a:t>7.5.2019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6025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tr-TR" smtClean="0"/>
              <a:t>Asıl başlık stili için tıklatın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6200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225" y="5648325"/>
            <a:ext cx="549275" cy="396875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2BCA7F0-B363-4075-8D6B-28954B4E5F1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7456" y="4048919"/>
            <a:ext cx="2366963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bg2"/>
                </a:solidFill>
                <a:cs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738" y="1646237"/>
            <a:ext cx="2438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bg2"/>
                </a:solidFill>
                <a:cs typeface="Arial" charset="0"/>
              </a:defRPr>
            </a:lvl1pPr>
          </a:lstStyle>
          <a:p>
            <a:pPr>
              <a:defRPr/>
            </a:pPr>
            <a:fld id="{70C07EE5-9FDE-41A8-9D0E-B3A7F8EBA38C}" type="datetime1">
              <a:rPr lang="tr-TR"/>
              <a:pPr>
                <a:defRPr/>
              </a:pPr>
              <a:t>7.5.2019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 spc="-100">
          <a:solidFill>
            <a:schemeClr val="tx2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D2CB6C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ct val="20000"/>
        </a:spcBef>
        <a:spcAft>
          <a:spcPct val="0"/>
        </a:spcAft>
        <a:buClr>
          <a:srgbClr val="95A39D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ct val="20000"/>
        </a:spcBef>
        <a:spcAft>
          <a:spcPct val="0"/>
        </a:spcAft>
        <a:buClr>
          <a:srgbClr val="C89F5D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b="1" dirty="0" smtClean="0">
                <a:latin typeface="Arial" charset="0"/>
                <a:cs typeface="Arial" charset="0"/>
              </a:rPr>
              <a:t>Etkili PowerPoint </a:t>
            </a:r>
            <a:br>
              <a:rPr lang="tr-TR" b="1" dirty="0" smtClean="0">
                <a:latin typeface="Arial" charset="0"/>
                <a:cs typeface="Arial" charset="0"/>
              </a:rPr>
            </a:br>
            <a:r>
              <a:rPr lang="tr-TR" b="1" dirty="0" smtClean="0">
                <a:latin typeface="Arial" charset="0"/>
                <a:cs typeface="Arial" charset="0"/>
              </a:rPr>
              <a:t>Sunusu Nasıl Haz</a:t>
            </a:r>
            <a:r>
              <a:rPr lang="tr-TR" dirty="0" smtClean="0">
                <a:latin typeface="Arial" charset="0"/>
                <a:cs typeface="Arial" charset="0"/>
              </a:rPr>
              <a:t>ı</a:t>
            </a:r>
            <a:r>
              <a:rPr lang="tr-TR" b="1" dirty="0" smtClean="0">
                <a:latin typeface="Arial" charset="0"/>
                <a:cs typeface="Arial" charset="0"/>
              </a:rPr>
              <a:t>rlanır?</a:t>
            </a:r>
            <a:endParaRPr lang="tr-TR" dirty="0" smtClean="0">
              <a:latin typeface="Arial" charset="0"/>
              <a:cs typeface="Arial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979613" y="4652963"/>
            <a:ext cx="6461125" cy="1066800"/>
          </a:xfrm>
        </p:spPr>
        <p:txBody>
          <a:bodyPr/>
          <a:lstStyle/>
          <a:p>
            <a:pPr algn="r" eaLnBrk="1" hangingPunct="1">
              <a:buFont typeface="Arial" charset="0"/>
              <a:buNone/>
              <a:defRPr/>
            </a:pP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Hazırlayan: Arş. Gör. Deniz ATAL</a:t>
            </a:r>
          </a:p>
          <a:p>
            <a:pPr algn="r" eaLnBrk="1" hangingPunct="1">
              <a:buFont typeface="Arial" charset="0"/>
              <a:buNone/>
              <a:defRPr/>
            </a:pP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‘</a:t>
            </a:r>
            <a:r>
              <a:rPr lang="tr-TR" dirty="0" err="1" smtClean="0">
                <a:solidFill>
                  <a:schemeClr val="accent1">
                    <a:lumMod val="50000"/>
                  </a:schemeClr>
                </a:solidFill>
              </a:rPr>
              <a:t>Power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1">
                    <a:lumMod val="50000"/>
                  </a:schemeClr>
                </a:solidFill>
              </a:rPr>
              <a:t>Point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 Sunum Teknikleri’ Semineri</a:t>
            </a:r>
          </a:p>
          <a:p>
            <a:pPr eaLnBrk="1" hangingPunct="1">
              <a:buFont typeface="Arial" charset="0"/>
              <a:buNone/>
              <a:defRPr/>
            </a:pPr>
            <a:endParaRPr lang="tr-TR" dirty="0" smtClean="0">
              <a:solidFill>
                <a:srgbClr val="8E8D8C"/>
              </a:solidFill>
            </a:endParaRPr>
          </a:p>
        </p:txBody>
      </p:sp>
      <p:sp>
        <p:nvSpPr>
          <p:cNvPr id="4" name="Dikdörtgen 4"/>
          <p:cNvSpPr/>
          <p:nvPr/>
        </p:nvSpPr>
        <p:spPr>
          <a:xfrm>
            <a:off x="2484438" y="6238875"/>
            <a:ext cx="4572000" cy="6667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rgbClr val="CFC60D"/>
              </a:buClr>
              <a:buSzPct val="85000"/>
              <a:defRPr/>
            </a:pPr>
            <a:r>
              <a:rPr lang="tr-TR" sz="1100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Ankara Üniversitesi Eğitim Bilimleri Fakültesi</a:t>
            </a:r>
          </a:p>
          <a:p>
            <a:pPr algn="ctr" eaLnBrk="1" hangingPunct="1">
              <a:spcBef>
                <a:spcPct val="20000"/>
              </a:spcBef>
              <a:buClr>
                <a:srgbClr val="CFC60D"/>
              </a:buClr>
              <a:buSzPct val="85000"/>
              <a:defRPr/>
            </a:pPr>
            <a:r>
              <a:rPr lang="tr-TR" sz="1100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BÖTE Bölümü</a:t>
            </a:r>
          </a:p>
          <a:p>
            <a:pPr algn="ctr" eaLnBrk="1" hangingPunct="1">
              <a:spcBef>
                <a:spcPct val="20000"/>
              </a:spcBef>
              <a:buClr>
                <a:srgbClr val="CFC60D"/>
              </a:buClr>
              <a:buSzPct val="85000"/>
              <a:defRPr/>
            </a:pPr>
            <a:r>
              <a:rPr lang="tr-TR" sz="1100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Nisan-2013</a:t>
            </a:r>
          </a:p>
        </p:txBody>
      </p:sp>
      <p:sp>
        <p:nvSpPr>
          <p:cNvPr id="3077" name="4 Slayt Numarası Yer Tutucusu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B341C95-4EA9-4302-8E15-3FA5A99FB04C}" type="slidenum">
              <a:rPr lang="tr-TR" altLang="tr-TR" sz="1800">
                <a:solidFill>
                  <a:srgbClr val="FFFFFF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tr-TR" altLang="tr-TR" sz="180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38188"/>
            <a:ext cx="8280400" cy="611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Vurgu</a:t>
            </a:r>
            <a:endParaRPr lang="tr-TR" dirty="0"/>
          </a:p>
        </p:txBody>
      </p:sp>
      <p:sp>
        <p:nvSpPr>
          <p:cNvPr id="13315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altLang="tr-TR" smtClean="0"/>
              <a:t>Materyal’de kullanılan görsellerin belirli bir bölümüne dikkat çekilmek istenebilir. Öğeyi ilgi merkezi haline getirebilmek için kullanılan farklı teknikler bulunmaktadır. Bu teknikler bazıları aşağıda listelenmiştir:</a:t>
            </a:r>
          </a:p>
          <a:p>
            <a:endParaRPr lang="tr-TR" altLang="tr-TR" smtClean="0"/>
          </a:p>
          <a:p>
            <a:pPr lvl="1"/>
            <a:r>
              <a:rPr lang="tr-TR" altLang="tr-TR" smtClean="0"/>
              <a:t>Ok ve benzeri yön gösteren çizgilerin ve şekillerin kullanılması.</a:t>
            </a:r>
          </a:p>
          <a:p>
            <a:endParaRPr lang="tr-TR" altLang="tr-TR" smtClean="0"/>
          </a:p>
          <a:p>
            <a:pPr lvl="1"/>
            <a:r>
              <a:rPr lang="tr-TR" altLang="tr-TR" smtClean="0"/>
              <a:t>Odaklanılacak öğenin farklı şekilde boyutlandırılması.</a:t>
            </a:r>
          </a:p>
          <a:p>
            <a:pPr lvl="1"/>
            <a:endParaRPr lang="tr-TR" altLang="tr-TR" smtClean="0"/>
          </a:p>
          <a:p>
            <a:pPr lvl="1"/>
            <a:r>
              <a:rPr lang="tr-TR" altLang="tr-TR" smtClean="0"/>
              <a:t>Farklı renk ve doku kullanımları.</a:t>
            </a:r>
          </a:p>
          <a:p>
            <a:endParaRPr lang="tr-TR" altLang="tr-TR" smtClean="0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14375"/>
            <a:ext cx="8280400" cy="611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Hizalama</a:t>
            </a:r>
            <a:endParaRPr lang="tr-TR" dirty="0"/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altLang="tr-TR" smtClean="0"/>
              <a:t>Hizalama, görsel materyallerin daha kolay algılanmasında, öğeler arasında kurulan ilişkilerin daha rahat anlaşılmasında önemli rol oynar. </a:t>
            </a:r>
          </a:p>
          <a:p>
            <a:endParaRPr lang="tr-TR" altLang="tr-TR" smtClean="0"/>
          </a:p>
          <a:p>
            <a:r>
              <a:rPr lang="tr-TR" altLang="tr-TR" smtClean="0"/>
              <a:t>Materyalde hizalama kullanımı sırasında, öğeler arası hizalamanın yanı sıra tüm öğelerin materyale göre hizalanmasına da özen gösterilmelidir. </a:t>
            </a:r>
          </a:p>
          <a:p>
            <a:endParaRPr lang="tr-TR" altLang="tr-TR" smtClean="0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Yakınlık</a:t>
            </a:r>
            <a:endParaRPr lang="tr-TR" dirty="0"/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altLang="tr-TR" smtClean="0"/>
              <a:t>Eğitim materyallerinde belirli bir kavramı ifade edebilmek, mesajı iletebilmek için birden fazla öğe kullanılabilir. </a:t>
            </a:r>
          </a:p>
          <a:p>
            <a:endParaRPr lang="tr-TR" altLang="tr-TR" smtClean="0"/>
          </a:p>
          <a:p>
            <a:r>
              <a:rPr lang="tr-TR" altLang="tr-TR" smtClean="0"/>
              <a:t>Bu öğelerin arasındaki ilişkiyi öğelerin birbirleri arasındaki uzaklıkları ve yakınlıkları belirler. </a:t>
            </a:r>
          </a:p>
          <a:p>
            <a:endParaRPr lang="tr-TR" altLang="tr-TR" smtClean="0"/>
          </a:p>
          <a:p>
            <a:r>
              <a:rPr lang="tr-TR" altLang="tr-TR" smtClean="0"/>
              <a:t>Birbirleri ile yakın öğeler ilişkili uzak olan öğeler ise ilişkisiz olarak anlamlandırılırlar. </a:t>
            </a:r>
          </a:p>
          <a:p>
            <a:endParaRPr lang="tr-TR" altLang="tr-TR" smtClean="0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8435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altLang="tr-TR" smtClean="0"/>
          </a:p>
        </p:txBody>
      </p:sp>
      <p:pic>
        <p:nvPicPr>
          <p:cNvPr id="1843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Tasarım İlkeleri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4099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altLang="tr-TR" sz="2800" smtClean="0"/>
              <a:t>Bütünlük</a:t>
            </a:r>
          </a:p>
          <a:p>
            <a:r>
              <a:rPr lang="tr-TR" altLang="tr-TR" sz="2800" smtClean="0"/>
              <a:t>Denge</a:t>
            </a:r>
          </a:p>
          <a:p>
            <a:r>
              <a:rPr lang="tr-TR" altLang="tr-TR" sz="2800" smtClean="0"/>
              <a:t>Vurgu</a:t>
            </a:r>
          </a:p>
          <a:p>
            <a:r>
              <a:rPr lang="tr-TR" altLang="tr-TR" sz="2800" smtClean="0"/>
              <a:t>Hizalama</a:t>
            </a:r>
          </a:p>
          <a:p>
            <a:r>
              <a:rPr lang="tr-TR" altLang="tr-TR" sz="2800" smtClean="0"/>
              <a:t>Yakınlık</a:t>
            </a:r>
          </a:p>
          <a:p>
            <a:endParaRPr lang="tr-TR" altLang="tr-TR" smtClean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Bütünlük</a:t>
            </a:r>
            <a:endParaRPr lang="tr-TR" dirty="0"/>
          </a:p>
        </p:txBody>
      </p:sp>
      <p:sp>
        <p:nvSpPr>
          <p:cNvPr id="512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altLang="tr-TR" smtClean="0"/>
              <a:t>Bütünlük, bir görseli meydana getiren öğelerin bir bütün olarak görünmesini sağlayan, öğeler arasındaki ilişkidir.</a:t>
            </a:r>
          </a:p>
          <a:p>
            <a:endParaRPr lang="tr-TR" altLang="tr-TR" smtClean="0"/>
          </a:p>
          <a:p>
            <a:r>
              <a:rPr lang="tr-TR" altLang="tr-TR" smtClean="0"/>
              <a:t>Materyal içerisinde bütünlüğün sağlanmış olması mesajı anlamayı ve yorumlamayı kolaylaştırır.</a:t>
            </a:r>
          </a:p>
          <a:p>
            <a:endParaRPr lang="tr-TR" altLang="tr-TR" smtClean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38188"/>
            <a:ext cx="8280400" cy="611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Bütünlük</a:t>
            </a:r>
            <a:endParaRPr lang="tr-TR" dirty="0"/>
          </a:p>
        </p:txBody>
      </p:sp>
      <p:sp>
        <p:nvSpPr>
          <p:cNvPr id="7171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altLang="tr-TR" smtClean="0"/>
              <a:t>Bütünlüğün sağlanması açısından yapılan hataların başında materyalin içinde çok sayıda ve birbiri ile ilişkisi düzgün bir şekilde ifade edilememiş öğelerin kullanımı yer alır. </a:t>
            </a:r>
          </a:p>
          <a:p>
            <a:endParaRPr lang="tr-TR" altLang="tr-TR" smtClean="0"/>
          </a:p>
          <a:p>
            <a:r>
              <a:rPr lang="tr-TR" altLang="tr-TR" smtClean="0"/>
              <a:t>Bu tür hataları en aza indirebilmek için verilmek istenen mesaj tasarımcı tarafından açık ve net olarak ifade edilebilmelidir. </a:t>
            </a:r>
          </a:p>
          <a:p>
            <a:endParaRPr lang="tr-TR" altLang="tr-TR" smtClean="0"/>
          </a:p>
          <a:p>
            <a:r>
              <a:rPr lang="tr-TR" altLang="tr-TR" smtClean="0"/>
              <a:t>Tasarımcının aklına gelen tüm fikirler materyale yansıtılmamalıdır.</a:t>
            </a:r>
          </a:p>
          <a:p>
            <a:endParaRPr lang="tr-TR" altLang="tr-TR" smtClean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3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38188"/>
            <a:ext cx="8280400" cy="611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38188"/>
            <a:ext cx="8280400" cy="611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38188"/>
            <a:ext cx="8280400" cy="611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Denge</a:t>
            </a:r>
            <a:endParaRPr lang="tr-TR" dirty="0"/>
          </a:p>
        </p:txBody>
      </p:sp>
      <p:sp>
        <p:nvSpPr>
          <p:cNvPr id="11267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altLang="tr-TR" smtClean="0"/>
              <a:t>Denge, öğelerin yatay ve dikey olarak materyale eşit ağırlıkta dağıtılması (yerleştirilmesi) yoluyla oluşturulur. İki türlü denge vardır:</a:t>
            </a:r>
          </a:p>
          <a:p>
            <a:endParaRPr lang="tr-TR" altLang="tr-TR" smtClean="0"/>
          </a:p>
          <a:p>
            <a:pPr lvl="1"/>
            <a:r>
              <a:rPr lang="tr-TR" altLang="tr-TR" smtClean="0"/>
              <a:t>Formal (Simetrik): Bir materyalin ortadan ikiye bölündüğünde öğelerin simetrik olarak (her iki tarafta da birbirinin aynı şekilde) yerleştirilmesi.</a:t>
            </a:r>
          </a:p>
          <a:p>
            <a:pPr lvl="1"/>
            <a:endParaRPr lang="tr-TR" altLang="tr-TR" smtClean="0"/>
          </a:p>
          <a:p>
            <a:pPr lvl="1"/>
            <a:r>
              <a:rPr lang="tr-TR" altLang="tr-TR" smtClean="0"/>
              <a:t>İnformal (Simetrik olmayan): Ağırlık olarak her iki tarafta eşittir ancak kullanılan öğeler farklıdır. Dengenin informal şekilde sağlanması materyale belirli ölçüde hareketlilik kazandırabilmektedir.</a:t>
            </a:r>
          </a:p>
          <a:p>
            <a:endParaRPr lang="tr-TR" altLang="tr-TR" smtClean="0"/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itişiklik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is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itişiklik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82</TotalTime>
  <Words>315</Words>
  <Application>Microsoft Office PowerPoint</Application>
  <PresentationFormat>Ekran Gösterisi (4:3)</PresentationFormat>
  <Paragraphs>47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8" baseType="lpstr">
      <vt:lpstr>Calibri</vt:lpstr>
      <vt:lpstr>Arial</vt:lpstr>
      <vt:lpstr>新細明體</vt:lpstr>
      <vt:lpstr>Arial Unicode MS</vt:lpstr>
      <vt:lpstr>SimSun</vt:lpstr>
      <vt:lpstr>Taipei</vt:lpstr>
      <vt:lpstr>Wingdings</vt:lpstr>
      <vt:lpstr>Times</vt:lpstr>
      <vt:lpstr>Arial Black</vt:lpstr>
      <vt:lpstr>Times New Roman</vt:lpstr>
      <vt:lpstr>Comic Sans MS</vt:lpstr>
      <vt:lpstr>Bitişiklik</vt:lpstr>
      <vt:lpstr>Etkili PowerPoint  Sunusu Nasıl Hazırlanır?</vt:lpstr>
      <vt:lpstr> Tasarım İlkeleri </vt:lpstr>
      <vt:lpstr>Bütünlük</vt:lpstr>
      <vt:lpstr>PowerPoint Sunusu</vt:lpstr>
      <vt:lpstr>Bütünlük</vt:lpstr>
      <vt:lpstr>PowerPoint Sunusu</vt:lpstr>
      <vt:lpstr>PowerPoint Sunusu</vt:lpstr>
      <vt:lpstr>PowerPoint Sunusu</vt:lpstr>
      <vt:lpstr>Denge</vt:lpstr>
      <vt:lpstr>PowerPoint Sunusu</vt:lpstr>
      <vt:lpstr>Vurgu</vt:lpstr>
      <vt:lpstr>PowerPoint Sunusu</vt:lpstr>
      <vt:lpstr>Hizalama</vt:lpstr>
      <vt:lpstr>PowerPoint Sunusu</vt:lpstr>
      <vt:lpstr>Yakınlık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Etkili PowerPoint  Sunusu Nasıl Hazırlanır?</dc:title>
  <dc:creator>küçük deniz</dc:creator>
  <cp:lastModifiedBy>kullanicii</cp:lastModifiedBy>
  <cp:revision>11</cp:revision>
  <dcterms:created xsi:type="dcterms:W3CDTF">2013-04-24T15:21:45Z</dcterms:created>
  <dcterms:modified xsi:type="dcterms:W3CDTF">2019-05-07T12:33:33Z</dcterms:modified>
</cp:coreProperties>
</file>