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0" y="4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13.10.2020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13.10.2020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13.10.2020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13.10.2020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smtClean="0">
                <a:solidFill>
                  <a:schemeClr val="tx1"/>
                </a:solidFill>
                <a:latin typeface="Calibri" pitchFamily="34" charset="0"/>
                <a:cs typeface="Calibri" pitchFamily="34" charset="0"/>
              </a:rPr>
              <a:t>Sosyal </a:t>
            </a:r>
            <a:r>
              <a:rPr lang="tr-TR" sz="3000">
                <a:solidFill>
                  <a:schemeClr val="tx1"/>
                </a:solidFill>
                <a:latin typeface="Calibri" pitchFamily="34" charset="0"/>
                <a:cs typeface="Calibri" pitchFamily="34" charset="0"/>
              </a:rPr>
              <a:t>Hizmete Giriş</a:t>
            </a:r>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err="1" smtClean="0">
                <a:solidFill>
                  <a:schemeClr val="tx1"/>
                </a:solidFill>
                <a:latin typeface="Calibri" pitchFamily="34" charset="0"/>
                <a:cs typeface="Calibri" pitchFamily="34" charset="0"/>
              </a:rPr>
              <a:t>Konu:</a:t>
            </a:r>
            <a:r>
              <a:rPr lang="tr-TR" sz="3200" dirty="0" err="1" smtClean="0"/>
              <a:t>Sosyal</a:t>
            </a:r>
            <a:r>
              <a:rPr lang="tr-TR" sz="3200" dirty="0" smtClean="0"/>
              <a:t> hizmetin etik </a:t>
            </a:r>
            <a:r>
              <a:rPr lang="tr-TR" sz="3200" dirty="0" err="1" smtClean="0"/>
              <a:t>standarları</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pPr algn="just"/>
            <a:r>
              <a:rPr lang="tr-TR" dirty="0"/>
              <a:t>Değer: Hizmet</a:t>
            </a:r>
          </a:p>
          <a:p>
            <a:pPr algn="just"/>
            <a:r>
              <a:rPr lang="tr-TR" dirty="0"/>
              <a:t>Etik İlke: Sosyal hizmet uzmanlarının birincil amacı muhtaç insanlara yardım etmek ve sosyal sorunlarla uğraşmaktır.</a:t>
            </a:r>
          </a:p>
          <a:p>
            <a:pPr algn="just"/>
            <a:r>
              <a:rPr lang="tr-TR" dirty="0"/>
              <a:t>Sosyal hizmet uzmanlarının başkalarına hizmet etmesi, mesleğin tüm çalışmalarını karakterize eden bir değerdir. Başkalarına hizmet etmek, sosyal hizmet uzmanlarının kendi çıkarlarının önünde gelir ve bunu yapmak sosyal hizmet uzmanlarının tamamı için bir zorunluluktur. Sosyal hizmet uzmanlarının zamanını gönüllülük işleri için ayırması ve herhangi bir kazanç beklentisi olmaksızın enerjisini harcaması da bu değerle tutarlıdır (</a:t>
            </a:r>
            <a:r>
              <a:rPr lang="tr-TR" dirty="0" err="1"/>
              <a:t>Boyle</a:t>
            </a:r>
            <a:r>
              <a:rPr lang="tr-TR" dirty="0"/>
              <a:t>, </a:t>
            </a:r>
            <a:r>
              <a:rPr lang="tr-TR" dirty="0" err="1"/>
              <a:t>Hull</a:t>
            </a:r>
            <a:r>
              <a:rPr lang="tr-TR" dirty="0"/>
              <a:t>, </a:t>
            </a:r>
            <a:r>
              <a:rPr lang="tr-TR" dirty="0" err="1"/>
              <a:t>Mather</a:t>
            </a:r>
            <a:r>
              <a:rPr lang="tr-TR" dirty="0"/>
              <a:t>, Smith ve </a:t>
            </a:r>
            <a:r>
              <a:rPr lang="tr-TR" dirty="0" err="1"/>
              <a:t>Farley</a:t>
            </a:r>
            <a:r>
              <a:rPr lang="tr-TR" dirty="0"/>
              <a:t> 2006). </a:t>
            </a: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Değer: Sosyal Adalet</a:t>
            </a:r>
          </a:p>
          <a:p>
            <a:pPr algn="just"/>
            <a:r>
              <a:rPr lang="tr-TR" dirty="0"/>
              <a:t>Etik İlke: Sosyal hizmet uzmanları sosyal adaletsizlikle mücadele eder.</a:t>
            </a:r>
          </a:p>
          <a:p>
            <a:pPr algn="just"/>
            <a:r>
              <a:rPr lang="tr-TR" dirty="0"/>
              <a:t>Toplumda örselenebilir grupların ve nüfusun varlığı, sosyal hizmet uzmanlarının ekonomik ve sosyal adaleti gerçekleştirme çalışmalarında yer almasını gerektirir. Sosyal hizmet uzmanları sosyal adaleti gerçekleştirmek için farklılığın önemini bilir. Kaynakların adil dağıtılmaması, yoksulluk ve ayrımcılık sosyal hizmet uzmanlarının karşılaştıkları sosyal hastalıklardan bazılarıdır (</a:t>
            </a:r>
            <a:r>
              <a:rPr lang="tr-TR" dirty="0" err="1"/>
              <a:t>Boyle</a:t>
            </a:r>
            <a:r>
              <a:rPr lang="tr-TR" dirty="0"/>
              <a:t>, </a:t>
            </a:r>
            <a:r>
              <a:rPr lang="tr-TR" dirty="0" err="1"/>
              <a:t>Hull</a:t>
            </a:r>
            <a:r>
              <a:rPr lang="tr-TR" dirty="0"/>
              <a:t>, </a:t>
            </a:r>
            <a:r>
              <a:rPr lang="tr-TR" dirty="0" err="1"/>
              <a:t>Mather</a:t>
            </a:r>
            <a:r>
              <a:rPr lang="tr-TR" dirty="0"/>
              <a:t>, Smith ve </a:t>
            </a:r>
            <a:r>
              <a:rPr lang="tr-TR" dirty="0" err="1"/>
              <a:t>Farley</a:t>
            </a:r>
            <a:r>
              <a:rPr lang="tr-TR" dirty="0"/>
              <a:t> 2006).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Değer: Bireyin Onuru ve Değeri.</a:t>
            </a:r>
          </a:p>
          <a:p>
            <a:pPr algn="just"/>
            <a:r>
              <a:rPr lang="tr-TR" dirty="0"/>
              <a:t>Etik İlke: Sosyal hizmet uzmanları bireyin onuru ve değerine saygı gösterir.</a:t>
            </a:r>
          </a:p>
          <a:p>
            <a:pPr algn="just"/>
            <a:r>
              <a:rPr lang="tr-TR" dirty="0"/>
              <a:t>Sosyal hizmet mesleği tarafından kabul edilen ve çok desteklenen temel değerlerden biri insanın özgünlüğü, haysiyeti ve onuruna saygı değeridir. Bu değerin uygulanmasında iki önemli nokta vardır. Bunlardan birincisi sosyal hizmet uzmanlarının diğerlerine verdikleri mesajlarda göstereceği duyarlılık, ikincisi ise bireyselleştirme süreci ile sınıflandırma işlemi arasındaki ilişkidir (Kut 1988).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lnSpcReduction="10000"/>
          </a:bodyPr>
          <a:lstStyle/>
          <a:p>
            <a:pPr algn="just"/>
            <a:r>
              <a:rPr lang="tr-TR" dirty="0"/>
              <a:t>Değer: İnsan İlişkilerinin Önemi</a:t>
            </a:r>
          </a:p>
          <a:p>
            <a:pPr algn="just"/>
            <a:r>
              <a:rPr lang="tr-TR" dirty="0"/>
              <a:t>Etik İlke: Sosyal hizmet uzmanları insan ilişkilerinin öneminin farkındadır.</a:t>
            </a:r>
          </a:p>
          <a:p>
            <a:pPr algn="just"/>
            <a:r>
              <a:rPr lang="tr-TR" dirty="0"/>
              <a:t>İnsanlar arasındaki ilişkiler sosyal hizmet uzmanları için birçok nedene bağlı olarak önemlidir. İlk olarak insanlar, bu ilişkilerden yaşamda başarılı olabilmek için gereksinim duydukları destekleri ve güçleri alabilir. İkinci olarak, sosyal hizmet uygulaması müracaatçı ve sosyal hizmet uzmanı arasındaki yardım ilişkisi temeline dayalı olarak gerçekleştirilir. Uygulamanın bir özelliği de, sosyal hizmet uzmanlarının, insan ilişkilerini desteklemek ve güçlendirmek suretiyle, insanların iyilik durumunu geliştirmek için çalışmasıdır (</a:t>
            </a:r>
            <a:r>
              <a:rPr lang="tr-TR" dirty="0" err="1"/>
              <a:t>Boyle</a:t>
            </a:r>
            <a:r>
              <a:rPr lang="tr-TR" dirty="0"/>
              <a:t>, </a:t>
            </a:r>
            <a:r>
              <a:rPr lang="tr-TR" dirty="0" err="1"/>
              <a:t>Hull</a:t>
            </a:r>
            <a:r>
              <a:rPr lang="tr-TR" dirty="0"/>
              <a:t>, </a:t>
            </a:r>
            <a:r>
              <a:rPr lang="tr-TR" dirty="0" err="1"/>
              <a:t>Mather</a:t>
            </a:r>
            <a:r>
              <a:rPr lang="tr-TR" dirty="0"/>
              <a:t>, Smith ve </a:t>
            </a:r>
            <a:r>
              <a:rPr lang="tr-TR" dirty="0" err="1"/>
              <a:t>Farley</a:t>
            </a:r>
            <a:r>
              <a:rPr lang="tr-TR" dirty="0"/>
              <a:t> 2006).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Değer: Dürüstlük ve Güvenilirlik</a:t>
            </a:r>
          </a:p>
          <a:p>
            <a:pPr algn="just"/>
            <a:r>
              <a:rPr lang="tr-TR" dirty="0"/>
              <a:t>Etik İlke: Sosyal hizmet uzmanları güvenilir bir tarzda davranmalıdır.</a:t>
            </a:r>
          </a:p>
          <a:p>
            <a:pPr algn="just"/>
            <a:r>
              <a:rPr lang="tr-TR" dirty="0"/>
              <a:t>Bilindiği üzere, bir yardım ilişkisi, müracaatçı sosyal hizmet uzmanının kendisine karşı dürüst olacağı ve kişisel mahremiyet haklarına saygı duyacağına ilişkin güven duymadıkça gelişemez. Bununla birlikte, sosyal hizmet uzmanları, yakın ilişki içerisinde oldukları herhangi bir insani hizmet kurumunun müracaatçılara ve bilgilerine uygun ve profesyonel bir şekilde davranması sağlamak zorundadır (</a:t>
            </a:r>
            <a:r>
              <a:rPr lang="tr-TR" dirty="0" err="1"/>
              <a:t>Sheafor</a:t>
            </a:r>
            <a:r>
              <a:rPr lang="tr-TR" dirty="0"/>
              <a:t> ve </a:t>
            </a:r>
            <a:r>
              <a:rPr lang="tr-TR" dirty="0" err="1"/>
              <a:t>Horejsi</a:t>
            </a:r>
            <a:r>
              <a:rPr lang="tr-TR" dirty="0"/>
              <a:t> 2003).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lnSpcReduction="20000"/>
          </a:bodyPr>
          <a:lstStyle/>
          <a:p>
            <a:pPr algn="just"/>
            <a:r>
              <a:rPr lang="tr-TR" dirty="0"/>
              <a:t>Değer: Yetkinlik</a:t>
            </a:r>
          </a:p>
          <a:p>
            <a:pPr algn="just"/>
            <a:r>
              <a:rPr lang="tr-TR" dirty="0"/>
              <a:t>Etik İlke:  Sosyal hizmet uzmanları yetkin olduğu alanlarda uygulama yapmalı ve mesleki uzmanlığını geliştirmek ve güçlendirmek için çalışmalıdır.</a:t>
            </a:r>
          </a:p>
          <a:p>
            <a:pPr algn="just"/>
            <a:r>
              <a:rPr lang="tr-TR" dirty="0"/>
              <a:t>Sosyal hizmetin, uygulamalarında yetkinliğe değer vermesi şaşırtıcı değildir. Bununla birlikte, sosyal hizmet uzmanlarının azami düzeyde bilgi, beceri ve değere sahip olması gerekir. Ayrıca, sosyal hizmet uzmanlarının bilgi, beceri ve değerlerini koruma ve geliştirme sorumluluğu bulunmaktadır. Mümkün olduğu ölçüde, sosyal hizmet uzmanlarının sosyal hizmet mesleğinin bilgi temelini daha ileriye götürmek için, bilgeliğini kullanması gereklidir. Meslektaşlarının uygulamalarını değerlendirmek, konferanslara, </a:t>
            </a:r>
            <a:r>
              <a:rPr lang="tr-TR" dirty="0" err="1"/>
              <a:t>çalıştaylara</a:t>
            </a:r>
            <a:r>
              <a:rPr lang="tr-TR" dirty="0"/>
              <a:t> katılmak ve yayın yapmak sosyal hizmet uzmanlarının yetkinliğine katkı verecek etkinliklerden bazılarıdır (</a:t>
            </a:r>
            <a:r>
              <a:rPr lang="tr-TR" dirty="0" err="1"/>
              <a:t>Boyle</a:t>
            </a:r>
            <a:r>
              <a:rPr lang="tr-TR" dirty="0"/>
              <a:t>, </a:t>
            </a:r>
            <a:r>
              <a:rPr lang="tr-TR" dirty="0" err="1"/>
              <a:t>Hull</a:t>
            </a:r>
            <a:r>
              <a:rPr lang="tr-TR" dirty="0"/>
              <a:t>, </a:t>
            </a:r>
            <a:r>
              <a:rPr lang="tr-TR" dirty="0" err="1"/>
              <a:t>Mather</a:t>
            </a:r>
            <a:r>
              <a:rPr lang="tr-TR" dirty="0"/>
              <a:t>, Smith ve </a:t>
            </a:r>
            <a:r>
              <a:rPr lang="tr-TR" dirty="0" err="1"/>
              <a:t>Farley</a:t>
            </a:r>
            <a:r>
              <a:rPr lang="tr-TR" dirty="0"/>
              <a:t> 2006).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Duyan V. (2010). Sosyal Hizmet: Temelleri, Yaklaşımları, Müdahale Yöntemleri. Sosyal Hizmet Uzmanları Derneği Yayın No: 16. Ankara.</a:t>
            </a:r>
          </a:p>
          <a:p>
            <a:r>
              <a:rPr lang="tr-TR" dirty="0"/>
              <a:t>Turan N. (2009). Sosyal Kişisel Çalışma: Birey ve Aileler İçin Sosyal Hizmet. (Ed. V. Duyan) Ankara: Aydınlar Matbaacılık.</a:t>
            </a:r>
          </a:p>
          <a:p>
            <a:endParaRPr lang="tr-TR" dirty="0"/>
          </a:p>
        </p:txBody>
      </p:sp>
    </p:spTree>
    <p:extLst>
      <p:ext uri="{BB962C8B-B14F-4D97-AF65-F5344CB8AC3E}">
        <p14:creationId xmlns:p14="http://schemas.microsoft.com/office/powerpoint/2010/main" val="400125941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TotalTime>
  <Words>605</Words>
  <Application>Microsoft Office PowerPoint</Application>
  <PresentationFormat>Ekran Gösterisi (4:3)</PresentationFormat>
  <Paragraphs>26</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8</vt:i4>
      </vt:variant>
    </vt:vector>
  </HeadingPairs>
  <TitlesOfParts>
    <vt:vector size="14"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6</cp:revision>
  <dcterms:created xsi:type="dcterms:W3CDTF">2017-04-26T08:36:58Z</dcterms:created>
  <dcterms:modified xsi:type="dcterms:W3CDTF">2020-10-13T07:56:28Z</dcterms:modified>
</cp:coreProperties>
</file>