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6F598D2-9AB5-4CFB-A234-0BE7BD3784E8}"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89FAA5-D030-41BF-ACB1-9A19DC03E5A7}" type="slidenum">
              <a:rPr lang="tr-TR" smtClean="0"/>
              <a:t>‹#›</a:t>
            </a:fld>
            <a:endParaRPr lang="tr-TR"/>
          </a:p>
        </p:txBody>
      </p:sp>
    </p:spTree>
    <p:extLst>
      <p:ext uri="{BB962C8B-B14F-4D97-AF65-F5344CB8AC3E}">
        <p14:creationId xmlns:p14="http://schemas.microsoft.com/office/powerpoint/2010/main" val="778976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6F598D2-9AB5-4CFB-A234-0BE7BD3784E8}"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89FAA5-D030-41BF-ACB1-9A19DC03E5A7}" type="slidenum">
              <a:rPr lang="tr-TR" smtClean="0"/>
              <a:t>‹#›</a:t>
            </a:fld>
            <a:endParaRPr lang="tr-TR"/>
          </a:p>
        </p:txBody>
      </p:sp>
    </p:spTree>
    <p:extLst>
      <p:ext uri="{BB962C8B-B14F-4D97-AF65-F5344CB8AC3E}">
        <p14:creationId xmlns:p14="http://schemas.microsoft.com/office/powerpoint/2010/main" val="3887418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6F598D2-9AB5-4CFB-A234-0BE7BD3784E8}"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89FAA5-D030-41BF-ACB1-9A19DC03E5A7}" type="slidenum">
              <a:rPr lang="tr-TR" smtClean="0"/>
              <a:t>‹#›</a:t>
            </a:fld>
            <a:endParaRPr lang="tr-TR"/>
          </a:p>
        </p:txBody>
      </p:sp>
    </p:spTree>
    <p:extLst>
      <p:ext uri="{BB962C8B-B14F-4D97-AF65-F5344CB8AC3E}">
        <p14:creationId xmlns:p14="http://schemas.microsoft.com/office/powerpoint/2010/main" val="933397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6F598D2-9AB5-4CFB-A234-0BE7BD3784E8}"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89FAA5-D030-41BF-ACB1-9A19DC03E5A7}" type="slidenum">
              <a:rPr lang="tr-TR" smtClean="0"/>
              <a:t>‹#›</a:t>
            </a:fld>
            <a:endParaRPr lang="tr-TR"/>
          </a:p>
        </p:txBody>
      </p:sp>
    </p:spTree>
    <p:extLst>
      <p:ext uri="{BB962C8B-B14F-4D97-AF65-F5344CB8AC3E}">
        <p14:creationId xmlns:p14="http://schemas.microsoft.com/office/powerpoint/2010/main" val="3223870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6F598D2-9AB5-4CFB-A234-0BE7BD3784E8}"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89FAA5-D030-41BF-ACB1-9A19DC03E5A7}" type="slidenum">
              <a:rPr lang="tr-TR" smtClean="0"/>
              <a:t>‹#›</a:t>
            </a:fld>
            <a:endParaRPr lang="tr-TR"/>
          </a:p>
        </p:txBody>
      </p:sp>
    </p:spTree>
    <p:extLst>
      <p:ext uri="{BB962C8B-B14F-4D97-AF65-F5344CB8AC3E}">
        <p14:creationId xmlns:p14="http://schemas.microsoft.com/office/powerpoint/2010/main" val="33568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6F598D2-9AB5-4CFB-A234-0BE7BD3784E8}"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89FAA5-D030-41BF-ACB1-9A19DC03E5A7}" type="slidenum">
              <a:rPr lang="tr-TR" smtClean="0"/>
              <a:t>‹#›</a:t>
            </a:fld>
            <a:endParaRPr lang="tr-TR"/>
          </a:p>
        </p:txBody>
      </p:sp>
    </p:spTree>
    <p:extLst>
      <p:ext uri="{BB962C8B-B14F-4D97-AF65-F5344CB8AC3E}">
        <p14:creationId xmlns:p14="http://schemas.microsoft.com/office/powerpoint/2010/main" val="2184456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6F598D2-9AB5-4CFB-A234-0BE7BD3784E8}" type="datetimeFigureOut">
              <a:rPr lang="tr-TR" smtClean="0"/>
              <a:t>22.02.2018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B89FAA5-D030-41BF-ACB1-9A19DC03E5A7}" type="slidenum">
              <a:rPr lang="tr-TR" smtClean="0"/>
              <a:t>‹#›</a:t>
            </a:fld>
            <a:endParaRPr lang="tr-TR"/>
          </a:p>
        </p:txBody>
      </p:sp>
    </p:spTree>
    <p:extLst>
      <p:ext uri="{BB962C8B-B14F-4D97-AF65-F5344CB8AC3E}">
        <p14:creationId xmlns:p14="http://schemas.microsoft.com/office/powerpoint/2010/main" val="763694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6F598D2-9AB5-4CFB-A234-0BE7BD3784E8}" type="datetimeFigureOut">
              <a:rPr lang="tr-TR" smtClean="0"/>
              <a:t>22.02.2018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B89FAA5-D030-41BF-ACB1-9A19DC03E5A7}" type="slidenum">
              <a:rPr lang="tr-TR" smtClean="0"/>
              <a:t>‹#›</a:t>
            </a:fld>
            <a:endParaRPr lang="tr-TR"/>
          </a:p>
        </p:txBody>
      </p:sp>
    </p:spTree>
    <p:extLst>
      <p:ext uri="{BB962C8B-B14F-4D97-AF65-F5344CB8AC3E}">
        <p14:creationId xmlns:p14="http://schemas.microsoft.com/office/powerpoint/2010/main" val="515739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6F598D2-9AB5-4CFB-A234-0BE7BD3784E8}" type="datetimeFigureOut">
              <a:rPr lang="tr-TR" smtClean="0"/>
              <a:t>22.02.2018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B89FAA5-D030-41BF-ACB1-9A19DC03E5A7}" type="slidenum">
              <a:rPr lang="tr-TR" smtClean="0"/>
              <a:t>‹#›</a:t>
            </a:fld>
            <a:endParaRPr lang="tr-TR"/>
          </a:p>
        </p:txBody>
      </p:sp>
    </p:spTree>
    <p:extLst>
      <p:ext uri="{BB962C8B-B14F-4D97-AF65-F5344CB8AC3E}">
        <p14:creationId xmlns:p14="http://schemas.microsoft.com/office/powerpoint/2010/main" val="1686783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6F598D2-9AB5-4CFB-A234-0BE7BD3784E8}"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89FAA5-D030-41BF-ACB1-9A19DC03E5A7}" type="slidenum">
              <a:rPr lang="tr-TR" smtClean="0"/>
              <a:t>‹#›</a:t>
            </a:fld>
            <a:endParaRPr lang="tr-TR"/>
          </a:p>
        </p:txBody>
      </p:sp>
    </p:spTree>
    <p:extLst>
      <p:ext uri="{BB962C8B-B14F-4D97-AF65-F5344CB8AC3E}">
        <p14:creationId xmlns:p14="http://schemas.microsoft.com/office/powerpoint/2010/main" val="443234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6F598D2-9AB5-4CFB-A234-0BE7BD3784E8}"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89FAA5-D030-41BF-ACB1-9A19DC03E5A7}" type="slidenum">
              <a:rPr lang="tr-TR" smtClean="0"/>
              <a:t>‹#›</a:t>
            </a:fld>
            <a:endParaRPr lang="tr-TR"/>
          </a:p>
        </p:txBody>
      </p:sp>
    </p:spTree>
    <p:extLst>
      <p:ext uri="{BB962C8B-B14F-4D97-AF65-F5344CB8AC3E}">
        <p14:creationId xmlns:p14="http://schemas.microsoft.com/office/powerpoint/2010/main" val="1011514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F598D2-9AB5-4CFB-A234-0BE7BD3784E8}" type="datetimeFigureOut">
              <a:rPr lang="tr-TR" smtClean="0"/>
              <a:t>22.02.2018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89FAA5-D030-41BF-ACB1-9A19DC03E5A7}" type="slidenum">
              <a:rPr lang="tr-TR" smtClean="0"/>
              <a:t>‹#›</a:t>
            </a:fld>
            <a:endParaRPr lang="tr-TR"/>
          </a:p>
        </p:txBody>
      </p:sp>
    </p:spTree>
    <p:extLst>
      <p:ext uri="{BB962C8B-B14F-4D97-AF65-F5344CB8AC3E}">
        <p14:creationId xmlns:p14="http://schemas.microsoft.com/office/powerpoint/2010/main" val="1371459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569322"/>
          </a:xfrm>
        </p:spPr>
        <p:txBody>
          <a:bodyPr>
            <a:normAutofit/>
          </a:bodyPr>
          <a:lstStyle/>
          <a:p>
            <a:r>
              <a:rPr lang="tr-TR" sz="4000" dirty="0">
                <a:solidFill>
                  <a:prstClr val="black"/>
                </a:solidFill>
              </a:rPr>
              <a:t>Alternatif Makro Modeller: Monetarist İktisat</a:t>
            </a:r>
          </a:p>
        </p:txBody>
      </p:sp>
      <p:sp>
        <p:nvSpPr>
          <p:cNvPr id="3" name="Alt Başlık 2"/>
          <p:cNvSpPr>
            <a:spLocks noGrp="1"/>
          </p:cNvSpPr>
          <p:nvPr>
            <p:ph type="subTitle" idx="1"/>
          </p:nvPr>
        </p:nvSpPr>
        <p:spPr/>
        <p:txBody>
          <a:bodyPr/>
          <a:lstStyle/>
          <a:p>
            <a:pPr lvl="0"/>
            <a:r>
              <a:rPr lang="tr-TR" sz="3200" dirty="0">
                <a:solidFill>
                  <a:prstClr val="black">
                    <a:tint val="75000"/>
                  </a:prstClr>
                </a:solidFill>
              </a:rPr>
              <a:t>Yrd. Doç. Dr. Akın </a:t>
            </a:r>
            <a:r>
              <a:rPr lang="tr-TR" sz="3200" dirty="0" err="1">
                <a:solidFill>
                  <a:prstClr val="black">
                    <a:tint val="75000"/>
                  </a:prstClr>
                </a:solidFill>
              </a:rPr>
              <a:t>Usupbeyli</a:t>
            </a:r>
            <a:endParaRPr lang="tr-TR" sz="3200" dirty="0">
              <a:solidFill>
                <a:prstClr val="black">
                  <a:tint val="75000"/>
                </a:prstClr>
              </a:solidFill>
            </a:endParaRPr>
          </a:p>
          <a:p>
            <a:endParaRPr lang="tr-TR" dirty="0"/>
          </a:p>
        </p:txBody>
      </p:sp>
    </p:spTree>
    <p:extLst>
      <p:ext uri="{BB962C8B-B14F-4D97-AF65-F5344CB8AC3E}">
        <p14:creationId xmlns:p14="http://schemas.microsoft.com/office/powerpoint/2010/main" val="2511225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lstStyle/>
          <a:p>
            <a:pPr lvl="0">
              <a:lnSpc>
                <a:spcPct val="150000"/>
              </a:lnSpc>
            </a:pPr>
            <a:r>
              <a:rPr lang="tr-TR" dirty="0"/>
              <a:t>Doğal büyüme oranına denk gelen doğal işsizliği savunurlar. Tam istihdam düzeyinde üretim yapılırsa doğal işsizliğe ulaşılır ve bu işsizlik enflasyonu arttırmaz. (</a:t>
            </a:r>
            <a:r>
              <a:rPr lang="tr-TR" dirty="0" smtClean="0"/>
              <a:t>NRU</a:t>
            </a:r>
            <a:r>
              <a:rPr lang="tr-TR" dirty="0"/>
              <a:t>)</a:t>
            </a:r>
          </a:p>
          <a:p>
            <a:pPr lvl="0">
              <a:lnSpc>
                <a:spcPct val="150000"/>
              </a:lnSpc>
            </a:pPr>
            <a:r>
              <a:rPr lang="tr-TR" dirty="0"/>
              <a:t>Dışlama etkisini ilk kez ortaya atanlar monetaristlerdir. </a:t>
            </a:r>
          </a:p>
          <a:p>
            <a:pPr>
              <a:lnSpc>
                <a:spcPct val="150000"/>
              </a:lnSpc>
            </a:pPr>
            <a:endParaRPr lang="tr-TR" dirty="0"/>
          </a:p>
        </p:txBody>
      </p:sp>
    </p:spTree>
    <p:extLst>
      <p:ext uri="{BB962C8B-B14F-4D97-AF65-F5344CB8AC3E}">
        <p14:creationId xmlns:p14="http://schemas.microsoft.com/office/powerpoint/2010/main" val="1972026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lstStyle/>
          <a:p>
            <a:pPr>
              <a:lnSpc>
                <a:spcPct val="150000"/>
              </a:lnSpc>
            </a:pPr>
            <a:r>
              <a:rPr lang="tr-TR" dirty="0"/>
              <a:t>Sürekli gelir hipotezini savunurlar. Tüketim sürekli gelirin bir fonksiyonudur. Bu yüzden maliye politikasını etkinsiz bulurlar. Gerçekleştirilen hükümet harcaması artışının ileride vergi artışı olarak geri döneceğini düşünürler ve ekonomik bireylerin hükümet harcamasıyla arttırdıkları gelirlerinin geçici gelir artışı olarak algılayıp tüketimlerini değiştirmezler. (</a:t>
            </a:r>
            <a:r>
              <a:rPr lang="tr-TR" dirty="0" err="1"/>
              <a:t>Ricardo-Barro</a:t>
            </a:r>
            <a:r>
              <a:rPr lang="tr-TR" dirty="0"/>
              <a:t> teorisi) </a:t>
            </a:r>
          </a:p>
          <a:p>
            <a:endParaRPr lang="tr-TR" dirty="0"/>
          </a:p>
        </p:txBody>
      </p:sp>
    </p:spTree>
    <p:extLst>
      <p:ext uri="{BB962C8B-B14F-4D97-AF65-F5344CB8AC3E}">
        <p14:creationId xmlns:p14="http://schemas.microsoft.com/office/powerpoint/2010/main" val="2926502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lstStyle/>
          <a:p>
            <a:pPr>
              <a:lnSpc>
                <a:spcPct val="150000"/>
              </a:lnSpc>
            </a:pPr>
            <a:r>
              <a:rPr lang="tr-TR" dirty="0"/>
              <a:t>Keynes para politikasının çıktı düzeyini etkilemesini faizler üzerinden açıklarken, monetaristler işçi yanılması üzerinden açıklarlar. Çünkü monetaristler para arzı artışının sürekli faiz düşüşüne yol açmayacağını düşünürler. Likidite etkisinin gelir, enflasyon ve beklenen enflasyon etkisinden küçük olduğunu savunurlar.</a:t>
            </a:r>
          </a:p>
          <a:p>
            <a:pPr>
              <a:lnSpc>
                <a:spcPct val="150000"/>
              </a:lnSpc>
            </a:pPr>
            <a:endParaRPr lang="tr-TR" dirty="0"/>
          </a:p>
        </p:txBody>
      </p:sp>
    </p:spTree>
    <p:extLst>
      <p:ext uri="{BB962C8B-B14F-4D97-AF65-F5344CB8AC3E}">
        <p14:creationId xmlns:p14="http://schemas.microsoft.com/office/powerpoint/2010/main" val="3932643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normAutofit fontScale="92500" lnSpcReduction="20000"/>
          </a:bodyPr>
          <a:lstStyle/>
          <a:p>
            <a:pPr>
              <a:lnSpc>
                <a:spcPct val="150000"/>
              </a:lnSpc>
            </a:pPr>
            <a:r>
              <a:rPr lang="tr-TR" dirty="0"/>
              <a:t>Para talebi istikrarlıdır. (Klasiklerde sabit, </a:t>
            </a:r>
            <a:r>
              <a:rPr lang="tr-TR" dirty="0" err="1"/>
              <a:t>Keynes'de</a:t>
            </a:r>
            <a:r>
              <a:rPr lang="tr-TR" dirty="0"/>
              <a:t> istikrarsızdır) Gelire yüksek duyarlılık söz konusuyken faize daha az duyarlıdır.(gelir az değişirken, faizler daha oynaktır.) Böylece dik bir LM eğrisi ortaya çıkar. Buna karşın yatırımlar faize çok duyarlıdır. IS eğrisi yatıktır. Dolayısıyla AD de yatıktır. Böylece para politikasının etkinliğini kanıtlarlar. Ancak bu etkinlik kısa dönemde geçerlidir. Uzun dönemde etki ortadan kalkar. Monetaristlere göre genişleyici para politikası belirli bir gecikme sonucu etkili olur ve yaklaşık bir buçuk sene sonunda etkisini kaybeder.</a:t>
            </a:r>
          </a:p>
          <a:p>
            <a:endParaRPr lang="tr-TR" dirty="0"/>
          </a:p>
        </p:txBody>
      </p:sp>
    </p:spTree>
    <p:extLst>
      <p:ext uri="{BB962C8B-B14F-4D97-AF65-F5344CB8AC3E}">
        <p14:creationId xmlns:p14="http://schemas.microsoft.com/office/powerpoint/2010/main" val="2840091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normAutofit fontScale="92500"/>
          </a:bodyPr>
          <a:lstStyle/>
          <a:p>
            <a:pPr lvl="0">
              <a:lnSpc>
                <a:spcPct val="150000"/>
              </a:lnSpc>
            </a:pPr>
            <a:r>
              <a:rPr lang="tr-TR" dirty="0"/>
              <a:t>Monetaristler ekonominin tam istihdama yakın düzeyde çalıştığını öngörürler. Bu yüzden SRAS eğrisi yeni </a:t>
            </a:r>
            <a:r>
              <a:rPr lang="tr-TR" dirty="0" err="1"/>
              <a:t>keynesyenlere</a:t>
            </a:r>
            <a:r>
              <a:rPr lang="tr-TR" dirty="0"/>
              <a:t> nazaran daha diktir.</a:t>
            </a:r>
          </a:p>
          <a:p>
            <a:pPr lvl="0">
              <a:lnSpc>
                <a:spcPct val="150000"/>
              </a:lnSpc>
            </a:pPr>
            <a:r>
              <a:rPr lang="tr-TR" dirty="0"/>
              <a:t>Para lüks bir maldır. Paranın gelir esnekliği birden büyüktür.</a:t>
            </a:r>
          </a:p>
          <a:p>
            <a:pPr lvl="0">
              <a:lnSpc>
                <a:spcPct val="150000"/>
              </a:lnSpc>
            </a:pPr>
            <a:r>
              <a:rPr lang="tr-TR" dirty="0"/>
              <a:t>Paranın dolaşım hızı istikrarlıdır. </a:t>
            </a:r>
          </a:p>
          <a:p>
            <a:pPr lvl="0">
              <a:lnSpc>
                <a:spcPct val="150000"/>
              </a:lnSpc>
            </a:pPr>
            <a:r>
              <a:rPr lang="tr-TR" dirty="0" err="1"/>
              <a:t>Philips</a:t>
            </a:r>
            <a:r>
              <a:rPr lang="tr-TR" dirty="0"/>
              <a:t> eğrisinin geçerliliğini petrol krizi ile ortaya çıkan stagflasyon ile kaybettiğini iddia ederler.</a:t>
            </a:r>
          </a:p>
          <a:p>
            <a:pPr>
              <a:lnSpc>
                <a:spcPct val="150000"/>
              </a:lnSpc>
            </a:pPr>
            <a:endParaRPr lang="tr-TR" dirty="0"/>
          </a:p>
        </p:txBody>
      </p:sp>
    </p:spTree>
    <p:extLst>
      <p:ext uri="{BB962C8B-B14F-4D97-AF65-F5344CB8AC3E}">
        <p14:creationId xmlns:p14="http://schemas.microsoft.com/office/powerpoint/2010/main" val="3893788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normAutofit/>
          </a:bodyPr>
          <a:lstStyle/>
          <a:p>
            <a:pPr lvl="0">
              <a:lnSpc>
                <a:spcPct val="150000"/>
              </a:lnSpc>
            </a:pPr>
            <a:r>
              <a:rPr lang="tr-TR" dirty="0" smtClean="0"/>
              <a:t>Temsilciler; </a:t>
            </a:r>
            <a:r>
              <a:rPr lang="tr-TR" dirty="0" err="1" smtClean="0"/>
              <a:t>Cagan</a:t>
            </a:r>
            <a:r>
              <a:rPr lang="tr-TR" dirty="0"/>
              <a:t>, </a:t>
            </a:r>
            <a:r>
              <a:rPr lang="tr-TR" dirty="0" err="1"/>
              <a:t>Phelps</a:t>
            </a:r>
            <a:r>
              <a:rPr lang="tr-TR" dirty="0"/>
              <a:t>, </a:t>
            </a:r>
            <a:r>
              <a:rPr lang="tr-TR" dirty="0" err="1"/>
              <a:t>Brunner</a:t>
            </a:r>
            <a:r>
              <a:rPr lang="tr-TR" dirty="0"/>
              <a:t>, </a:t>
            </a:r>
            <a:r>
              <a:rPr lang="tr-TR" dirty="0" err="1"/>
              <a:t>Meltzer</a:t>
            </a:r>
            <a:r>
              <a:rPr lang="tr-TR" dirty="0"/>
              <a:t>, </a:t>
            </a:r>
            <a:r>
              <a:rPr lang="tr-TR" dirty="0" err="1"/>
              <a:t>Friedman</a:t>
            </a:r>
            <a:r>
              <a:rPr lang="tr-TR" dirty="0"/>
              <a:t>, </a:t>
            </a:r>
            <a:r>
              <a:rPr lang="tr-TR" dirty="0" err="1"/>
              <a:t>Schwartz</a:t>
            </a:r>
            <a:r>
              <a:rPr lang="tr-TR" dirty="0" smtClean="0"/>
              <a:t>,</a:t>
            </a:r>
            <a:endParaRPr lang="tr-TR"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1000"/>
              </a:spcAft>
            </a:pPr>
            <a:r>
              <a:rPr lang="tr-TR" dirty="0" smtClean="0">
                <a:latin typeface="Calibri" panose="020F0502020204030204" pitchFamily="34" charset="0"/>
                <a:ea typeface="Calibri" panose="020F0502020204030204" pitchFamily="34" charset="0"/>
                <a:cs typeface="Times New Roman" panose="02020603050405020304" pitchFamily="18" charset="0"/>
              </a:rPr>
              <a:t>Temel </a:t>
            </a:r>
            <a:r>
              <a:rPr lang="tr-TR" dirty="0">
                <a:latin typeface="Calibri" panose="020F0502020204030204" pitchFamily="34" charset="0"/>
                <a:ea typeface="Calibri" panose="020F0502020204030204" pitchFamily="34" charset="0"/>
                <a:cs typeface="Times New Roman" panose="02020603050405020304" pitchFamily="18" charset="0"/>
              </a:rPr>
              <a:t>olarak </a:t>
            </a:r>
            <a:r>
              <a:rPr lang="tr-TR" dirty="0" err="1">
                <a:latin typeface="Calibri" panose="020F0502020204030204" pitchFamily="34" charset="0"/>
                <a:ea typeface="Calibri" panose="020F0502020204030204" pitchFamily="34" charset="0"/>
                <a:cs typeface="Times New Roman" panose="02020603050405020304" pitchFamily="18" charset="0"/>
              </a:rPr>
              <a:t>Keynesyen</a:t>
            </a:r>
            <a:r>
              <a:rPr lang="tr-TR" dirty="0">
                <a:latin typeface="Calibri" panose="020F0502020204030204" pitchFamily="34" charset="0"/>
                <a:ea typeface="Calibri" panose="020F0502020204030204" pitchFamily="34" charset="0"/>
                <a:cs typeface="Times New Roman" panose="02020603050405020304" pitchFamily="18" charset="0"/>
              </a:rPr>
              <a:t> iktisada bir tepkidir. </a:t>
            </a:r>
          </a:p>
          <a:p>
            <a:pPr>
              <a:lnSpc>
                <a:spcPct val="150000"/>
              </a:lnSpc>
            </a:pPr>
            <a:r>
              <a:rPr lang="tr-TR" dirty="0" err="1" smtClean="0">
                <a:effectLst/>
                <a:latin typeface="Calibri" panose="020F0502020204030204" pitchFamily="34" charset="0"/>
                <a:ea typeface="Calibri" panose="020F0502020204030204" pitchFamily="34" charset="0"/>
                <a:cs typeface="Times New Roman" panose="02020603050405020304" pitchFamily="18" charset="0"/>
              </a:rPr>
              <a:t>Keynesyen</a:t>
            </a:r>
            <a:r>
              <a:rPr lang="tr-TR" dirty="0" smtClean="0">
                <a:effectLst/>
                <a:latin typeface="Calibri" panose="020F0502020204030204" pitchFamily="34" charset="0"/>
                <a:ea typeface="Calibri" panose="020F0502020204030204" pitchFamily="34" charset="0"/>
                <a:cs typeface="Times New Roman" panose="02020603050405020304" pitchFamily="18" charset="0"/>
              </a:rPr>
              <a:t> iktisatla temel çelişki </a:t>
            </a:r>
            <a:r>
              <a:rPr lang="tr-TR" dirty="0" err="1" smtClean="0">
                <a:effectLst/>
                <a:latin typeface="Calibri" panose="020F0502020204030204" pitchFamily="34" charset="0"/>
                <a:ea typeface="Calibri" panose="020F0502020204030204" pitchFamily="34" charset="0"/>
                <a:cs typeface="Times New Roman" panose="02020603050405020304" pitchFamily="18" charset="0"/>
              </a:rPr>
              <a:t>Philips</a:t>
            </a:r>
            <a:r>
              <a:rPr lang="tr-TR" dirty="0" smtClean="0">
                <a:effectLst/>
                <a:latin typeface="Calibri" panose="020F0502020204030204" pitchFamily="34" charset="0"/>
                <a:ea typeface="Calibri" panose="020F0502020204030204" pitchFamily="34" charset="0"/>
                <a:cs typeface="Times New Roman" panose="02020603050405020304" pitchFamily="18" charset="0"/>
              </a:rPr>
              <a:t> eğrisi ve para/maliye politikalarının etkinliği üzerinedir.</a:t>
            </a:r>
            <a:endParaRPr lang="tr-TR" dirty="0"/>
          </a:p>
        </p:txBody>
      </p:sp>
    </p:spTree>
    <p:extLst>
      <p:ext uri="{BB962C8B-B14F-4D97-AF65-F5344CB8AC3E}">
        <p14:creationId xmlns:p14="http://schemas.microsoft.com/office/powerpoint/2010/main" val="3123403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normAutofit fontScale="92500" lnSpcReduction="10000"/>
          </a:bodyPr>
          <a:lstStyle/>
          <a:p>
            <a:pPr lvl="0">
              <a:lnSpc>
                <a:spcPct val="150000"/>
              </a:lnSpc>
            </a:pPr>
            <a:r>
              <a:rPr lang="tr-TR" dirty="0"/>
              <a:t>Para arzının nominal geliri etkileyen en önemli faktör olduğu savunurlar. Bu yüzden en önemli iktisadi değişkenin para arzı olduğunu iddia ederler. </a:t>
            </a:r>
          </a:p>
          <a:p>
            <a:pPr lvl="0">
              <a:lnSpc>
                <a:spcPct val="150000"/>
              </a:lnSpc>
            </a:pPr>
            <a:r>
              <a:rPr lang="tr-TR" dirty="0"/>
              <a:t>Kısa dönemde ekonomi üzerinde en etkili politika aracı olduğunu iddia ettikleri para arzının, uzun dönemde çıktı ve istihdam düzeyinde (reel ekonomide) hiçbir etki doğurmadan sadece fiyatlar genel seviyesini arttıracağını söylerler. Diğer bir deyişle uzun dönemde para politikası yansızdır.</a:t>
            </a:r>
          </a:p>
          <a:p>
            <a:endParaRPr lang="tr-TR" dirty="0"/>
          </a:p>
        </p:txBody>
      </p:sp>
    </p:spTree>
    <p:extLst>
      <p:ext uri="{BB962C8B-B14F-4D97-AF65-F5344CB8AC3E}">
        <p14:creationId xmlns:p14="http://schemas.microsoft.com/office/powerpoint/2010/main" val="2700367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normAutofit fontScale="85000" lnSpcReduction="10000"/>
          </a:bodyPr>
          <a:lstStyle/>
          <a:p>
            <a:pPr lvl="0">
              <a:lnSpc>
                <a:spcPct val="150000"/>
              </a:lnSpc>
            </a:pPr>
            <a:r>
              <a:rPr lang="tr-TR" dirty="0"/>
              <a:t>Kısa dönemde oluşan konjonktür dalgalanmalarının temel sebebi para arzında meydana gelen değişikliklerdir. </a:t>
            </a:r>
          </a:p>
          <a:p>
            <a:pPr lvl="0">
              <a:lnSpc>
                <a:spcPct val="150000"/>
              </a:lnSpc>
            </a:pPr>
            <a:r>
              <a:rPr lang="tr-TR" dirty="0"/>
              <a:t>Devlet müdahaleleri ekonomideki istikrarsızlığın temel nedenidir. Özel sektör doğası ve yapısı gereği daha istikrarlı ve etkindir. Devlet müdahale etmemelidir.</a:t>
            </a:r>
          </a:p>
          <a:p>
            <a:pPr lvl="0">
              <a:lnSpc>
                <a:spcPct val="150000"/>
              </a:lnSpc>
            </a:pPr>
            <a:r>
              <a:rPr lang="tr-TR" dirty="0"/>
              <a:t>Ekonomideki para arzı ekonomik büyüme oranı kadar arttırmalıdır. Yani para arzındaki artış bir kural doğrultusunda gerçekleştirilmelidir. Ekonomik istikrarın temel prensibi budur. Enflasyon daima parasal bir sorundur.</a:t>
            </a:r>
          </a:p>
          <a:p>
            <a:endParaRPr lang="tr-TR" dirty="0"/>
          </a:p>
        </p:txBody>
      </p:sp>
    </p:spTree>
    <p:extLst>
      <p:ext uri="{BB962C8B-B14F-4D97-AF65-F5344CB8AC3E}">
        <p14:creationId xmlns:p14="http://schemas.microsoft.com/office/powerpoint/2010/main" val="1995556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lstStyle/>
          <a:p>
            <a:pPr lvl="0">
              <a:lnSpc>
                <a:spcPct val="150000"/>
              </a:lnSpc>
            </a:pPr>
            <a:r>
              <a:rPr lang="tr-TR" dirty="0"/>
              <a:t>Maliye politikası para politikasına nazaran çok daha etkisizdir. (LM eğrisinin dik olması nedeniyle). Dışlama etkisi çok kuvvetlidir. Bu yüzden maliye politikası istikrarı sağlayamaz. </a:t>
            </a:r>
          </a:p>
          <a:p>
            <a:pPr lvl="0">
              <a:lnSpc>
                <a:spcPct val="150000"/>
              </a:lnSpc>
            </a:pPr>
            <a:r>
              <a:rPr lang="tr-TR" dirty="0"/>
              <a:t>Her ne kadar Klasik ekolü takip etseler de “İşçi yanılma” modeli geçerlidir. Emek talebi reel ücretin fonksiyonu iken emek arzı beklenen reel ücretin bir fonksiyonudur. </a:t>
            </a:r>
          </a:p>
          <a:p>
            <a:pPr>
              <a:lnSpc>
                <a:spcPct val="150000"/>
              </a:lnSpc>
            </a:pPr>
            <a:endParaRPr lang="tr-TR" dirty="0"/>
          </a:p>
        </p:txBody>
      </p:sp>
    </p:spTree>
    <p:extLst>
      <p:ext uri="{BB962C8B-B14F-4D97-AF65-F5344CB8AC3E}">
        <p14:creationId xmlns:p14="http://schemas.microsoft.com/office/powerpoint/2010/main" val="2821031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normAutofit fontScale="77500" lnSpcReduction="20000"/>
          </a:bodyPr>
          <a:lstStyle/>
          <a:p>
            <a:pPr>
              <a:lnSpc>
                <a:spcPct val="150000"/>
              </a:lnSpc>
            </a:pPr>
            <a:r>
              <a:rPr lang="tr-TR" dirty="0"/>
              <a:t>Örneğin MB para arzını arttırdığında, </a:t>
            </a:r>
            <a:r>
              <a:rPr lang="tr-TR" dirty="0" smtClean="0"/>
              <a:t>toplam talep eğrisi sağa </a:t>
            </a:r>
            <a:r>
              <a:rPr lang="tr-TR" dirty="0"/>
              <a:t>kayar ve çıktı düzeyini tam istihdamın üzerine çıkartır. Fiyatlar genel düzeyi artar. Fiili çıktı tam istihdam çıktısı üzerine çıkınca işsizlik (u) doğal işsizliğin (u</a:t>
            </a:r>
            <a:r>
              <a:rPr lang="tr-TR" baseline="-25000" dirty="0"/>
              <a:t>n</a:t>
            </a:r>
            <a:r>
              <a:rPr lang="tr-TR" dirty="0"/>
              <a:t>) altına iner ve nominal ücretler artar. Fiyatlar genel düzeyi artışını doğru tahmin edemeyen/öngöremeyen işçiler nominal ücret artışını reel ücret artışı sanır ve emek arzını arttırırlar. Bu da çıktının artmasını sağlar. Aslında reel ücretler düşmüştür. Uzun vadede bunu fark ederler ve reel ücret düzeylerini eski haline döndürecek nominal ücret artışı talep ederler. Sonuç olarak bu talep </a:t>
            </a:r>
            <a:r>
              <a:rPr lang="tr-TR" dirty="0" err="1"/>
              <a:t>SRAS’yi</a:t>
            </a:r>
            <a:r>
              <a:rPr lang="tr-TR" dirty="0"/>
              <a:t> sola kaydırarak tekrar uzun dönem dengeye gelinmesini sağlar.</a:t>
            </a:r>
          </a:p>
          <a:p>
            <a:endParaRPr lang="tr-TR" dirty="0"/>
          </a:p>
        </p:txBody>
      </p:sp>
    </p:spTree>
    <p:extLst>
      <p:ext uri="{BB962C8B-B14F-4D97-AF65-F5344CB8AC3E}">
        <p14:creationId xmlns:p14="http://schemas.microsoft.com/office/powerpoint/2010/main" val="4051784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normAutofit fontScale="92500" lnSpcReduction="20000"/>
          </a:bodyPr>
          <a:lstStyle/>
          <a:p>
            <a:pPr lvl="0">
              <a:lnSpc>
                <a:spcPct val="150000"/>
              </a:lnSpc>
            </a:pPr>
            <a:r>
              <a:rPr lang="tr-TR" dirty="0"/>
              <a:t>İşçi yanılma modeline gelen eleştiriler şöyledir.</a:t>
            </a:r>
          </a:p>
          <a:p>
            <a:pPr lvl="0">
              <a:lnSpc>
                <a:spcPct val="150000"/>
              </a:lnSpc>
            </a:pPr>
            <a:r>
              <a:rPr lang="tr-TR" dirty="0"/>
              <a:t>İşçiler piyasadaki fiyat değişikliklerini piyasada işlem yaptıkları için takip edebilirler.</a:t>
            </a:r>
          </a:p>
          <a:p>
            <a:pPr lvl="0">
              <a:lnSpc>
                <a:spcPct val="150000"/>
              </a:lnSpc>
            </a:pPr>
            <a:r>
              <a:rPr lang="tr-TR" dirty="0"/>
              <a:t>Basında enflasyon bilgileri sık sık açıklanır.</a:t>
            </a:r>
          </a:p>
          <a:p>
            <a:pPr lvl="0">
              <a:lnSpc>
                <a:spcPct val="150000"/>
              </a:lnSpc>
            </a:pPr>
            <a:r>
              <a:rPr lang="tr-TR" dirty="0"/>
              <a:t>Sendikalar enflasyondaki gelişmeleri takip ederek bunu toplu sözleşme dönemlerinde tahmin hatası yapmadan hayata geçirilir. </a:t>
            </a:r>
          </a:p>
          <a:p>
            <a:pPr lvl="0">
              <a:lnSpc>
                <a:spcPct val="150000"/>
              </a:lnSpc>
            </a:pPr>
            <a:r>
              <a:rPr lang="tr-TR" dirty="0"/>
              <a:t>İşçiler geçmiş tecrübelerine dayanarak ihtiyatlı davranırlar.</a:t>
            </a:r>
          </a:p>
          <a:p>
            <a:endParaRPr lang="tr-TR" dirty="0"/>
          </a:p>
        </p:txBody>
      </p:sp>
    </p:spTree>
    <p:extLst>
      <p:ext uri="{BB962C8B-B14F-4D97-AF65-F5344CB8AC3E}">
        <p14:creationId xmlns:p14="http://schemas.microsoft.com/office/powerpoint/2010/main" val="3893545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normAutofit fontScale="92500"/>
          </a:bodyPr>
          <a:lstStyle/>
          <a:p>
            <a:pPr lvl="0">
              <a:lnSpc>
                <a:spcPct val="150000"/>
              </a:lnSpc>
            </a:pPr>
            <a:r>
              <a:rPr lang="tr-TR" dirty="0"/>
              <a:t>Ücret ve fiyatlar esnek olduğundan piyasalar sürekli temizlenmektedir. (</a:t>
            </a:r>
            <a:r>
              <a:rPr lang="tr-TR" dirty="0" err="1"/>
              <a:t>Keynesyen</a:t>
            </a:r>
            <a:r>
              <a:rPr lang="tr-TR" dirty="0"/>
              <a:t> ve yeni Keynesler ücret yapışkanlığını savunur)</a:t>
            </a:r>
          </a:p>
          <a:p>
            <a:pPr lvl="0">
              <a:lnSpc>
                <a:spcPct val="150000"/>
              </a:lnSpc>
            </a:pPr>
            <a:r>
              <a:rPr lang="tr-TR" dirty="0" err="1"/>
              <a:t>Adaptif</a:t>
            </a:r>
            <a:r>
              <a:rPr lang="tr-TR" dirty="0"/>
              <a:t> (uyarlayıcı) beklentiler söz konusudur. Bu varsayıma göre ekonomik birimler geleceğe dönük fiyat beklentilerini fiyat düzeyinin geçmişteki değerine bakarak belirler. Bu tahmini yaparken yanılsalar bile (işçi yanılma) geçmiş hatalarından ders alırlar ve sistematik hata yapmazlar. </a:t>
            </a:r>
          </a:p>
          <a:p>
            <a:pPr>
              <a:lnSpc>
                <a:spcPct val="150000"/>
              </a:lnSpc>
            </a:pPr>
            <a:endParaRPr lang="tr-TR" dirty="0"/>
          </a:p>
        </p:txBody>
      </p:sp>
    </p:spTree>
    <p:extLst>
      <p:ext uri="{BB962C8B-B14F-4D97-AF65-F5344CB8AC3E}">
        <p14:creationId xmlns:p14="http://schemas.microsoft.com/office/powerpoint/2010/main" val="3672103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Monetarist İktisat</a:t>
            </a:r>
            <a:endParaRPr lang="tr-TR" dirty="0"/>
          </a:p>
        </p:txBody>
      </p:sp>
      <p:sp>
        <p:nvSpPr>
          <p:cNvPr id="3" name="İçerik Yer Tutucusu 2"/>
          <p:cNvSpPr>
            <a:spLocks noGrp="1"/>
          </p:cNvSpPr>
          <p:nvPr>
            <p:ph idx="1"/>
          </p:nvPr>
        </p:nvSpPr>
        <p:spPr/>
        <p:txBody>
          <a:bodyPr/>
          <a:lstStyle/>
          <a:p>
            <a:pPr lvl="0">
              <a:lnSpc>
                <a:spcPct val="150000"/>
              </a:lnSpc>
            </a:pPr>
            <a:r>
              <a:rPr lang="tr-TR" dirty="0"/>
              <a:t>Para arzı dışsaldır. (faizden bağımsız) Klasikler ve Keynes de aynı fikirdeler.</a:t>
            </a:r>
          </a:p>
          <a:p>
            <a:pPr lvl="0">
              <a:lnSpc>
                <a:spcPct val="150000"/>
              </a:lnSpc>
            </a:pPr>
            <a:r>
              <a:rPr lang="tr-TR" dirty="0"/>
              <a:t>Monetaristlere göre bir ekonomide ortaya çıkan enflasyonun sebebi yanlış uygulanan para politikasıdır. Para politikası bir kural çerçevesinde büyüme oranı kadar arttırılmalıdır. Aksi takdirde enflasyon yaratacaktır.</a:t>
            </a:r>
          </a:p>
          <a:p>
            <a:pPr>
              <a:lnSpc>
                <a:spcPct val="150000"/>
              </a:lnSpc>
            </a:pPr>
            <a:endParaRPr lang="tr-TR" dirty="0"/>
          </a:p>
        </p:txBody>
      </p:sp>
    </p:spTree>
    <p:extLst>
      <p:ext uri="{BB962C8B-B14F-4D97-AF65-F5344CB8AC3E}">
        <p14:creationId xmlns:p14="http://schemas.microsoft.com/office/powerpoint/2010/main" val="27467706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837</Words>
  <Application>Microsoft Office PowerPoint</Application>
  <PresentationFormat>Geniş ekran</PresentationFormat>
  <Paragraphs>44</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Calibri Light</vt:lpstr>
      <vt:lpstr>Times New Roman</vt:lpstr>
      <vt:lpstr>Office Teması</vt:lpstr>
      <vt:lpstr>Alternatif Makro Modeller: Monetarist İktisat</vt:lpstr>
      <vt:lpstr>Alternatif Makro Modeller: Monetarist İktisat</vt:lpstr>
      <vt:lpstr>Alternatif Makro Modeller: Monetarist İktisat</vt:lpstr>
      <vt:lpstr>Alternatif Makro Modeller: Monetarist İktisat</vt:lpstr>
      <vt:lpstr>Alternatif Makro Modeller: Monetarist İktisat</vt:lpstr>
      <vt:lpstr>Alternatif Makro Modeller: Monetarist İktisat</vt:lpstr>
      <vt:lpstr>Alternatif Makro Modeller: Monetarist İktisat</vt:lpstr>
      <vt:lpstr>Alternatif Makro Modeller: Monetarist İktisat</vt:lpstr>
      <vt:lpstr>Alternatif Makro Modeller: Monetarist İktisat</vt:lpstr>
      <vt:lpstr>Alternatif Makro Modeller: Monetarist İktisat</vt:lpstr>
      <vt:lpstr>Alternatif Makro Modeller: Monetarist İktisat</vt:lpstr>
      <vt:lpstr>Alternatif Makro Modeller: Monetarist İktisat</vt:lpstr>
      <vt:lpstr>Alternatif Makro Modeller: Monetarist İktisat</vt:lpstr>
      <vt:lpstr>Alternatif Makro Modeller: Monetarist İktisat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Alternatif Makro Modeller: Monetarist İktisat</dc:title>
  <dc:creator>AKIN USUPBEYLI</dc:creator>
  <cp:lastModifiedBy>AKIN USUPBEYLI</cp:lastModifiedBy>
  <cp:revision>2</cp:revision>
  <dcterms:created xsi:type="dcterms:W3CDTF">2018-02-21T22:37:31Z</dcterms:created>
  <dcterms:modified xsi:type="dcterms:W3CDTF">2018-02-21T22:41:24Z</dcterms:modified>
</cp:coreProperties>
</file>