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401" r:id="rId2"/>
    <p:sldId id="516" r:id="rId3"/>
    <p:sldId id="509" r:id="rId4"/>
    <p:sldId id="510" r:id="rId5"/>
    <p:sldId id="511" r:id="rId6"/>
    <p:sldId id="512" r:id="rId7"/>
    <p:sldId id="513" r:id="rId8"/>
    <p:sldId id="51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CFD6B-7959-47A2-B35F-9BC3A42264C4}" type="datetimeFigureOut">
              <a:rPr lang="tr-TR" smtClean="0"/>
              <a:t>30.03.2018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C77E9F-B426-43E0-ABF1-C906BD23C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827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A424-D448-475C-88BC-618A5E3485AB}" type="datetime1">
              <a:rPr lang="tr-TR" smtClean="0"/>
              <a:t>30.03.2018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3204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EF19-0ADF-48D3-928A-2AEDA510E907}" type="datetime1">
              <a:rPr lang="tr-TR" smtClean="0"/>
              <a:t>30.03.2018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4169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90DBC-F805-48F1-99D4-F1209AEF9C05}" type="datetime1">
              <a:rPr lang="tr-TR" smtClean="0"/>
              <a:t>30.03.2018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1309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D6E97-A742-462F-B7F3-3ECF05CA90A4}" type="datetime1">
              <a:rPr lang="tr-TR" smtClean="0"/>
              <a:t>30.03.2018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6048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1A8C2-9114-4C1F-AFE0-0F5D2339E859}" type="datetime1">
              <a:rPr lang="tr-TR" smtClean="0"/>
              <a:t>30.03.2018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4266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D520B-A58A-4DDC-B08B-21C8E7CD6467}" type="datetime1">
              <a:rPr lang="tr-TR" smtClean="0"/>
              <a:t>30.03.2018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9999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BED89-3B79-43A2-B2CF-6282859D110C}" type="datetime1">
              <a:rPr lang="tr-TR" smtClean="0"/>
              <a:t>30.03.2018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658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92D8B-0C32-4472-ADCE-84A271505C08}" type="datetime1">
              <a:rPr lang="tr-TR" smtClean="0"/>
              <a:t>30.03.2018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0033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538BF-605B-4E90-BDAB-A489DFF6CDD4}" type="datetime1">
              <a:rPr lang="tr-TR" smtClean="0"/>
              <a:t>30.03.2018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366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BCEE7-AEA9-4E4E-A073-99480F196414}" type="datetime1">
              <a:rPr lang="tr-TR" smtClean="0"/>
              <a:t>30.03.2018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932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B26EE-3F8C-49CA-A9F0-D273E569BAB1}" type="datetime1">
              <a:rPr lang="tr-TR" smtClean="0"/>
              <a:t>30.03.2018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7923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8EC4E-4B83-4C16-A4DF-BDAF545DC095}" type="datetime1">
              <a:rPr lang="tr-TR" smtClean="0"/>
              <a:t>30.03.2018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7281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79549" y="1893194"/>
            <a:ext cx="1007127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tr-TR" sz="6000" smtClean="0">
                <a:solidFill>
                  <a:prstClr val="black"/>
                </a:solidFill>
                <a:latin typeface="Vladimir Script" panose="03050402040407070305" pitchFamily="66" charset="0"/>
              </a:rPr>
              <a:t>Beşinci Hafta</a:t>
            </a:r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: </a:t>
            </a:r>
          </a:p>
          <a:p>
            <a:pPr lvl="0" algn="ctr"/>
            <a:r>
              <a:rPr lang="tr-TR" sz="6000" dirty="0" err="1" smtClean="0">
                <a:solidFill>
                  <a:prstClr val="black"/>
                </a:solidFill>
                <a:latin typeface="Vladimir Script" panose="03050402040407070305" pitchFamily="66" charset="0"/>
              </a:rPr>
              <a:t>Andargojinin</a:t>
            </a:r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 varsayımları</a:t>
            </a:r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71369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62920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tr-TR" altLang="tr-TR" dirty="0" err="1" smtClean="0"/>
              <a:t>Andragoji</a:t>
            </a:r>
            <a:r>
              <a:rPr lang="tr-TR" altLang="tr-TR" dirty="0" smtClean="0"/>
              <a:t>: Yetişkinlere öğretme bilim ve sanatı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09411" y="3037490"/>
            <a:ext cx="10515600" cy="317810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endParaRPr lang="tr-TR" dirty="0" smtClean="0">
              <a:latin typeface="Batang" panose="02030600000101010101" pitchFamily="18" charset="-127"/>
              <a:cs typeface="Arial" panose="020B0604020202020204" pitchFamily="34" charset="0"/>
            </a:endParaRPr>
          </a:p>
          <a:p>
            <a:pPr algn="ctr"/>
            <a:r>
              <a:rPr lang="tr-TR" dirty="0" smtClean="0">
                <a:latin typeface="Batang" panose="02030600000101010101" pitchFamily="18" charset="-127"/>
                <a:cs typeface="Arial" panose="020B0604020202020204" pitchFamily="34" charset="0"/>
              </a:rPr>
              <a:t>Kavramın tarihsel gelişimi,</a:t>
            </a:r>
          </a:p>
          <a:p>
            <a:pPr algn="ctr"/>
            <a:r>
              <a:rPr lang="tr-TR" dirty="0" smtClean="0">
                <a:latin typeface="Batang" panose="02030600000101010101" pitchFamily="18" charset="-127"/>
                <a:cs typeface="Arial" panose="020B0604020202020204" pitchFamily="34" charset="0"/>
              </a:rPr>
              <a:t>Pedagoji içindeki yeri,</a:t>
            </a:r>
          </a:p>
          <a:p>
            <a:pPr algn="ctr"/>
            <a:r>
              <a:rPr lang="tr-TR" dirty="0" smtClean="0">
                <a:latin typeface="Batang" panose="02030600000101010101" pitchFamily="18" charset="-127"/>
                <a:cs typeface="Arial" panose="020B0604020202020204" pitchFamily="34" charset="0"/>
              </a:rPr>
              <a:t>Kavrama yönelik eleştiriler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709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tr-TR" altLang="tr-TR" dirty="0" err="1" smtClean="0"/>
              <a:t>Andragojik</a:t>
            </a:r>
            <a:r>
              <a:rPr lang="tr-TR" altLang="tr-TR" dirty="0" smtClean="0"/>
              <a:t> modelin varsayımları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291255"/>
            <a:ext cx="10515600" cy="388570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endParaRPr lang="tr-TR" dirty="0" smtClean="0">
              <a:latin typeface="Batang" panose="02030600000101010101" pitchFamily="18" charset="-127"/>
              <a:cs typeface="Arial" panose="020B0604020202020204" pitchFamily="34" charset="0"/>
            </a:endParaRP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tr-TR" altLang="tr-TR" sz="2400" kern="0" dirty="0" smtClean="0">
                <a:solidFill>
                  <a:srgbClr val="000000"/>
                </a:solidFill>
                <a:latin typeface="Times New Roman"/>
              </a:rPr>
              <a:t>Bilme gereksinimi,</a:t>
            </a:r>
            <a:endParaRPr lang="tr-TR" altLang="tr-TR" sz="2400" kern="0" dirty="0">
              <a:solidFill>
                <a:srgbClr val="000000"/>
              </a:solidFill>
              <a:latin typeface="Times New Roman"/>
            </a:endParaRP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tr-TR" altLang="tr-TR" sz="2400" kern="0" dirty="0" smtClean="0">
                <a:solidFill>
                  <a:srgbClr val="000000"/>
                </a:solidFill>
                <a:latin typeface="Times New Roman"/>
              </a:rPr>
              <a:t>Durulaşmış benlik algısı,</a:t>
            </a:r>
            <a:endParaRPr lang="tr-TR" altLang="tr-TR" sz="2400" kern="0" dirty="0">
              <a:solidFill>
                <a:srgbClr val="000000"/>
              </a:solidFill>
              <a:latin typeface="Times New Roman"/>
            </a:endParaRP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tr-TR" altLang="tr-TR" sz="2400" kern="0" dirty="0" smtClean="0">
                <a:solidFill>
                  <a:srgbClr val="000000"/>
                </a:solidFill>
                <a:latin typeface="Times New Roman"/>
              </a:rPr>
              <a:t>Deneyim birikimi,</a:t>
            </a:r>
            <a:endParaRPr lang="tr-TR" altLang="tr-TR" sz="2400" kern="0" dirty="0">
              <a:solidFill>
                <a:srgbClr val="000000"/>
              </a:solidFill>
              <a:latin typeface="Times New Roman"/>
            </a:endParaRP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tr-TR" altLang="tr-TR" sz="2400" kern="0" dirty="0" smtClean="0">
                <a:solidFill>
                  <a:srgbClr val="000000"/>
                </a:solidFill>
                <a:latin typeface="Times New Roman"/>
              </a:rPr>
              <a:t>Öğrenmeye hazır olma durumu,</a:t>
            </a: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tr-TR" altLang="tr-TR" sz="2400" kern="0" dirty="0" smtClean="0">
                <a:solidFill>
                  <a:srgbClr val="000000"/>
                </a:solidFill>
                <a:latin typeface="Times New Roman"/>
              </a:rPr>
              <a:t>Sorun odaklı öğrenme yönelimi, </a:t>
            </a:r>
            <a:endParaRPr lang="tr-TR" altLang="tr-TR" sz="2400" kern="0" dirty="0">
              <a:solidFill>
                <a:srgbClr val="000000"/>
              </a:solidFill>
              <a:latin typeface="Times New Roman"/>
            </a:endParaRP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tr-TR" altLang="tr-TR" sz="2400" kern="0" dirty="0" smtClean="0">
                <a:solidFill>
                  <a:srgbClr val="000000"/>
                </a:solidFill>
                <a:latin typeface="Times New Roman"/>
              </a:rPr>
              <a:t>İçsel güdüleyiciler, </a:t>
            </a:r>
            <a:endParaRPr lang="tr-TR" altLang="tr-TR" sz="2400" kern="0" dirty="0">
              <a:solidFill>
                <a:srgbClr val="000000"/>
              </a:solidFill>
              <a:latin typeface="Times New Roman"/>
            </a:endParaRPr>
          </a:p>
          <a:p>
            <a:pPr algn="ctr"/>
            <a:endParaRPr lang="tr-TR" dirty="0" smtClean="0">
              <a:latin typeface="Batang" panose="02030600000101010101" pitchFamily="18" charset="-127"/>
              <a:cs typeface="Arial" panose="020B0604020202020204" pitchFamily="34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047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tr-TR" dirty="0" smtClean="0"/>
              <a:t>Bilme gereksinimi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722179"/>
            <a:ext cx="10515600" cy="3454784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endParaRPr lang="tr-TR" dirty="0" smtClean="0">
              <a:latin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tr-TR" altLang="tr-TR" kern="0" dirty="0">
                <a:solidFill>
                  <a:srgbClr val="000000"/>
                </a:solidFill>
                <a:latin typeface="Times New Roman"/>
              </a:rPr>
              <a:t>Yetişkinler </a:t>
            </a:r>
            <a:r>
              <a:rPr lang="tr-TR" altLang="tr-TR" kern="0" dirty="0" err="1">
                <a:solidFill>
                  <a:srgbClr val="000000"/>
                </a:solidFill>
                <a:latin typeface="Times New Roman"/>
              </a:rPr>
              <a:t>birşeyi</a:t>
            </a:r>
            <a:r>
              <a:rPr lang="tr-TR" altLang="tr-TR" kern="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tr-TR" altLang="tr-TR" kern="0" dirty="0" smtClean="0">
                <a:solidFill>
                  <a:srgbClr val="000000"/>
                </a:solidFill>
                <a:latin typeface="Times New Roman"/>
              </a:rPr>
              <a:t>öğrenmeye girişmeden önce bunu niçin </a:t>
            </a:r>
            <a:r>
              <a:rPr lang="tr-TR" altLang="tr-TR" kern="0" dirty="0">
                <a:solidFill>
                  <a:srgbClr val="000000"/>
                </a:solidFill>
                <a:latin typeface="Times New Roman"/>
              </a:rPr>
              <a:t>öğrenmeleri gerektiğini bilmeye gereksinim </a:t>
            </a:r>
            <a:r>
              <a:rPr lang="tr-TR" altLang="tr-TR" kern="0" dirty="0" smtClean="0">
                <a:solidFill>
                  <a:srgbClr val="000000"/>
                </a:solidFill>
                <a:latin typeface="Times New Roman"/>
              </a:rPr>
              <a:t>duyarlar:</a:t>
            </a:r>
          </a:p>
          <a:p>
            <a:pPr marL="0" indent="0" algn="ctr">
              <a:buNone/>
            </a:pPr>
            <a:endParaRPr lang="tr-TR" kern="0" dirty="0" smtClean="0">
              <a:solidFill>
                <a:srgbClr val="000000"/>
              </a:solidFill>
              <a:latin typeface="Times New Roman"/>
            </a:endParaRPr>
          </a:p>
          <a:p>
            <a:pPr marL="0" indent="0" algn="ctr">
              <a:buNone/>
            </a:pPr>
            <a:r>
              <a:rPr lang="tr-TR" kern="0" dirty="0" smtClean="0">
                <a:solidFill>
                  <a:srgbClr val="000000"/>
                </a:solidFill>
                <a:latin typeface="Times New Roman"/>
              </a:rPr>
              <a:t>*öğrenmenin yararı nedir?</a:t>
            </a:r>
          </a:p>
          <a:p>
            <a:pPr marL="0" indent="0" algn="ctr">
              <a:buNone/>
            </a:pPr>
            <a:r>
              <a:rPr lang="tr-TR" kern="0" dirty="0" smtClean="0">
                <a:solidFill>
                  <a:srgbClr val="000000"/>
                </a:solidFill>
                <a:latin typeface="Times New Roman"/>
              </a:rPr>
              <a:t>*bunu nerede kullanabilirim?</a:t>
            </a:r>
          </a:p>
          <a:p>
            <a:pPr marL="0" indent="0" algn="ctr">
              <a:buNone/>
            </a:pPr>
            <a:r>
              <a:rPr lang="tr-TR" kern="0" dirty="0" smtClean="0">
                <a:solidFill>
                  <a:srgbClr val="000000"/>
                </a:solidFill>
                <a:latin typeface="Times New Roman"/>
              </a:rPr>
              <a:t>*öğrenmemenin sakıncaları nelerdir?</a:t>
            </a:r>
            <a:endParaRPr lang="tr-TR" dirty="0"/>
          </a:p>
          <a:p>
            <a:pPr algn="ctr"/>
            <a:endParaRPr lang="tr-TR" dirty="0" smtClean="0">
              <a:latin typeface="Batang" panose="02030600000101010101" pitchFamily="18" charset="-127"/>
              <a:cs typeface="Arial" panose="020B0604020202020204" pitchFamily="34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2164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0541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algn="ctr"/>
            <a:r>
              <a:rPr lang="tr-TR" altLang="tr-TR" kern="0" dirty="0">
                <a:solidFill>
                  <a:srgbClr val="000000"/>
                </a:solidFill>
                <a:latin typeface="Times New Roman"/>
              </a:rPr>
              <a:t/>
            </a:r>
            <a:br>
              <a:rPr lang="tr-TR" altLang="tr-TR" kern="0" dirty="0">
                <a:solidFill>
                  <a:srgbClr val="000000"/>
                </a:solidFill>
                <a:latin typeface="Times New Roman"/>
              </a:rPr>
            </a:br>
            <a:r>
              <a:rPr lang="tr-TR" altLang="tr-TR" kern="0" dirty="0" smtClean="0">
                <a:solidFill>
                  <a:srgbClr val="000000"/>
                </a:solidFill>
                <a:latin typeface="Times New Roman"/>
              </a:rPr>
              <a:t>Durulaşmış benlik algısı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3026979"/>
            <a:ext cx="10515600" cy="3149984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altLang="tr-TR" kern="0" dirty="0" smtClean="0">
              <a:solidFill>
                <a:srgbClr val="000000"/>
              </a:solidFill>
              <a:latin typeface="Times New Roman"/>
            </a:endParaRPr>
          </a:p>
          <a:p>
            <a:pPr marL="0" indent="0" algn="ctr">
              <a:buNone/>
            </a:pPr>
            <a:r>
              <a:rPr lang="tr-TR" altLang="tr-TR" kern="0" dirty="0" smtClean="0">
                <a:solidFill>
                  <a:srgbClr val="000000"/>
                </a:solidFill>
                <a:latin typeface="Times New Roman"/>
              </a:rPr>
              <a:t>Yetişkinler </a:t>
            </a:r>
            <a:r>
              <a:rPr lang="tr-TR" altLang="tr-TR" kern="0" dirty="0">
                <a:solidFill>
                  <a:srgbClr val="000000"/>
                </a:solidFill>
                <a:latin typeface="Times New Roman"/>
              </a:rPr>
              <a:t>kendi yaşamları için sorumlu olma </a:t>
            </a:r>
            <a:r>
              <a:rPr lang="tr-TR" altLang="tr-TR" kern="0" dirty="0" smtClean="0">
                <a:solidFill>
                  <a:srgbClr val="000000"/>
                </a:solidFill>
                <a:latin typeface="Times New Roman"/>
              </a:rPr>
              <a:t>biçiminde </a:t>
            </a:r>
            <a:r>
              <a:rPr lang="tr-TR" altLang="tr-TR" kern="0" dirty="0">
                <a:solidFill>
                  <a:srgbClr val="000000"/>
                </a:solidFill>
                <a:latin typeface="Times New Roman"/>
              </a:rPr>
              <a:t>bir benlik algısına </a:t>
            </a:r>
            <a:r>
              <a:rPr lang="tr-TR" altLang="tr-TR" kern="0" dirty="0" smtClean="0">
                <a:solidFill>
                  <a:srgbClr val="000000"/>
                </a:solidFill>
                <a:latin typeface="Times New Roman"/>
              </a:rPr>
              <a:t>sahiptirler</a:t>
            </a:r>
          </a:p>
          <a:p>
            <a:pPr marL="0" indent="0" algn="ctr">
              <a:buNone/>
            </a:pPr>
            <a:endParaRPr lang="tr-TR" kern="0" dirty="0">
              <a:solidFill>
                <a:srgbClr val="000000"/>
              </a:solidFill>
              <a:latin typeface="Times New Roman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tr-TR" dirty="0" smtClean="0">
              <a:latin typeface="Batang" panose="02030600000101010101" pitchFamily="18" charset="-127"/>
              <a:cs typeface="Arial" panose="020B0604020202020204" pitchFamily="34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2164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algn="ctr"/>
            <a:r>
              <a:rPr lang="tr-TR" altLang="tr-TR" kern="0" dirty="0" smtClean="0">
                <a:solidFill>
                  <a:srgbClr val="000000"/>
                </a:solidFill>
                <a:latin typeface="Times New Roman"/>
              </a:rPr>
              <a:t>Deneyim birikimi</a:t>
            </a:r>
            <a:r>
              <a:rPr lang="tr-TR" altLang="tr-TR" kern="0" dirty="0">
                <a:solidFill>
                  <a:srgbClr val="000000"/>
                </a:solidFill>
                <a:latin typeface="Times New Roman"/>
              </a:rPr>
              <a:t/>
            </a:r>
            <a:br>
              <a:rPr lang="tr-TR" altLang="tr-TR" kern="0" dirty="0">
                <a:solidFill>
                  <a:srgbClr val="000000"/>
                </a:solidFill>
                <a:latin typeface="Times New Roman"/>
              </a:rPr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endParaRPr lang="tr-TR" dirty="0" smtClean="0">
              <a:latin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tr-TR" altLang="tr-TR" kern="0" dirty="0" smtClean="0">
              <a:solidFill>
                <a:srgbClr val="000000"/>
              </a:solidFill>
              <a:latin typeface="Times New Roman"/>
            </a:endParaRPr>
          </a:p>
          <a:p>
            <a:pPr marL="0" indent="0" algn="ctr">
              <a:buNone/>
            </a:pPr>
            <a:endParaRPr lang="tr-TR" altLang="tr-TR" kern="0" dirty="0">
              <a:solidFill>
                <a:srgbClr val="000000"/>
              </a:solidFill>
              <a:latin typeface="Times New Roman"/>
            </a:endParaRPr>
          </a:p>
          <a:p>
            <a:pPr marL="0" indent="0" algn="ctr">
              <a:buNone/>
            </a:pPr>
            <a:r>
              <a:rPr lang="tr-TR" altLang="tr-TR" kern="0" dirty="0" smtClean="0">
                <a:solidFill>
                  <a:srgbClr val="000000"/>
                </a:solidFill>
                <a:latin typeface="Times New Roman"/>
              </a:rPr>
              <a:t>Yetişkinler </a:t>
            </a:r>
            <a:r>
              <a:rPr lang="tr-TR" altLang="tr-TR" kern="0" dirty="0">
                <a:solidFill>
                  <a:srgbClr val="000000"/>
                </a:solidFill>
                <a:latin typeface="Times New Roman"/>
              </a:rPr>
              <a:t>bir eğitsel etkinliğe, gençlerden hem daha büyük hem de farklı nitelikteki bir deneyim birikimi ile </a:t>
            </a:r>
            <a:r>
              <a:rPr lang="tr-TR" altLang="tr-TR" kern="0" dirty="0" smtClean="0">
                <a:solidFill>
                  <a:srgbClr val="000000"/>
                </a:solidFill>
                <a:latin typeface="Times New Roman"/>
              </a:rPr>
              <a:t>gelirler</a:t>
            </a:r>
            <a:endParaRPr lang="tr-TR" dirty="0" smtClean="0">
              <a:latin typeface="Batang" panose="02030600000101010101" pitchFamily="18" charset="-127"/>
              <a:cs typeface="Arial" panose="020B0604020202020204" pitchFamily="34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0132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tr-TR" dirty="0" smtClean="0"/>
              <a:t>Öğrenmeye hazır olma durumu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3079531"/>
            <a:ext cx="10515600" cy="3097432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endParaRPr lang="tr-TR" dirty="0" smtClean="0">
              <a:latin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tr-TR" altLang="tr-TR" kern="0" dirty="0">
                <a:solidFill>
                  <a:srgbClr val="000000"/>
                </a:solidFill>
                <a:latin typeface="Times New Roman"/>
              </a:rPr>
              <a:t>Yetişkinler, kendi gerçek yaşam durumları ile etkili olarak başa çıkabilmek için öğrenmeye gereksinim duydukları şeyleri öğrenmeye hazır olurlar</a:t>
            </a:r>
            <a:endParaRPr lang="tr-TR" dirty="0"/>
          </a:p>
          <a:p>
            <a:pPr algn="ctr"/>
            <a:endParaRPr lang="tr-TR" dirty="0" smtClean="0">
              <a:latin typeface="Batang" panose="02030600000101010101" pitchFamily="18" charset="-127"/>
              <a:cs typeface="Arial" panose="020B0604020202020204" pitchFamily="34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87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tr-TR" dirty="0" smtClean="0"/>
              <a:t>İçsel güdüleyiciler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785241"/>
            <a:ext cx="10515600" cy="3391722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endParaRPr lang="tr-TR" dirty="0" smtClean="0">
              <a:latin typeface="Batang" panose="02030600000101010101" pitchFamily="18" charset="-127"/>
              <a:cs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tr-TR" altLang="tr-TR" sz="2400" kern="0" dirty="0">
              <a:solidFill>
                <a:srgbClr val="000000"/>
              </a:solidFill>
              <a:latin typeface="Times New Roman"/>
            </a:endParaRPr>
          </a:p>
          <a:p>
            <a:pPr marL="0" indent="0" algn="ctr">
              <a:buNone/>
            </a:pPr>
            <a:r>
              <a:rPr lang="tr-TR" altLang="tr-TR" kern="0" dirty="0">
                <a:solidFill>
                  <a:srgbClr val="000000"/>
                </a:solidFill>
                <a:latin typeface="Times New Roman"/>
              </a:rPr>
              <a:t>Yetişkinler için en yüksek </a:t>
            </a:r>
            <a:r>
              <a:rPr lang="tr-TR" altLang="tr-TR" kern="0" dirty="0" smtClean="0">
                <a:solidFill>
                  <a:srgbClr val="000000"/>
                </a:solidFill>
                <a:latin typeface="Times New Roman"/>
              </a:rPr>
              <a:t>güdüleyiciler; özsaygı, iş doyumu gibi içsel güdüleyicilerdir</a:t>
            </a:r>
            <a:endParaRPr lang="tr-TR" dirty="0"/>
          </a:p>
          <a:p>
            <a:pPr algn="ctr"/>
            <a:endParaRPr lang="tr-TR" dirty="0" smtClean="0">
              <a:latin typeface="Batang" panose="02030600000101010101" pitchFamily="18" charset="-127"/>
              <a:cs typeface="Arial" panose="020B0604020202020204" pitchFamily="34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4980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1124</TotalTime>
  <Words>196</Words>
  <Application>Microsoft Office PowerPoint</Application>
  <PresentationFormat>Geniş ekran</PresentationFormat>
  <Paragraphs>45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5" baseType="lpstr">
      <vt:lpstr>Arial</vt:lpstr>
      <vt:lpstr>Batang</vt:lpstr>
      <vt:lpstr>Calibri</vt:lpstr>
      <vt:lpstr>Calibri Light</vt:lpstr>
      <vt:lpstr>Times New Roman</vt:lpstr>
      <vt:lpstr>Vladimir Script</vt:lpstr>
      <vt:lpstr>Office Teması</vt:lpstr>
      <vt:lpstr>PowerPoint Sunusu</vt:lpstr>
      <vt:lpstr>Andragoji: Yetişkinlere öğretme bilim ve sanatı</vt:lpstr>
      <vt:lpstr>Andragojik modelin varsayımları</vt:lpstr>
      <vt:lpstr>Bilme gereksinimi</vt:lpstr>
      <vt:lpstr> Durulaşmış benlik algısı</vt:lpstr>
      <vt:lpstr>Deneyim birikimi </vt:lpstr>
      <vt:lpstr>Öğrenmeye hazır olma durumu</vt:lpstr>
      <vt:lpstr>İçsel güdüleyiciler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Hedef: Çevre okuryazarı olmak</dc:title>
  <dc:creator>rm</dc:creator>
  <cp:lastModifiedBy>RM</cp:lastModifiedBy>
  <cp:revision>137</cp:revision>
  <dcterms:created xsi:type="dcterms:W3CDTF">2016-02-29T19:43:42Z</dcterms:created>
  <dcterms:modified xsi:type="dcterms:W3CDTF">2018-03-30T13:17:08Z</dcterms:modified>
  <cp:contentStatus/>
</cp:coreProperties>
</file>