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61" r:id="rId6"/>
    <p:sldId id="258" r:id="rId7"/>
    <p:sldId id="260"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0A2D7C5-1818-4AF7-9F66-5C66BBF0766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1381629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0A2D7C5-1818-4AF7-9F66-5C66BBF0766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500801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0A2D7C5-1818-4AF7-9F66-5C66BBF0766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4249052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0A2D7C5-1818-4AF7-9F66-5C66BBF0766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1364815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0A2D7C5-1818-4AF7-9F66-5C66BBF0766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1296074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0A2D7C5-1818-4AF7-9F66-5C66BBF0766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326195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0A2D7C5-1818-4AF7-9F66-5C66BBF07669}"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567992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0A2D7C5-1818-4AF7-9F66-5C66BBF07669}"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1704465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0A2D7C5-1818-4AF7-9F66-5C66BBF07669}"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370076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0A2D7C5-1818-4AF7-9F66-5C66BBF0766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352884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0A2D7C5-1818-4AF7-9F66-5C66BBF0766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EFB9E9-3B57-4339-AF1F-F110E79F3621}" type="slidenum">
              <a:rPr lang="tr-TR" smtClean="0"/>
              <a:t>‹#›</a:t>
            </a:fld>
            <a:endParaRPr lang="tr-TR"/>
          </a:p>
        </p:txBody>
      </p:sp>
    </p:spTree>
    <p:extLst>
      <p:ext uri="{BB962C8B-B14F-4D97-AF65-F5344CB8AC3E}">
        <p14:creationId xmlns:p14="http://schemas.microsoft.com/office/powerpoint/2010/main" val="3400866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2D7C5-1818-4AF7-9F66-5C66BBF07669}"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EFB9E9-3B57-4339-AF1F-F110E79F3621}" type="slidenum">
              <a:rPr lang="tr-TR" smtClean="0"/>
              <a:t>‹#›</a:t>
            </a:fld>
            <a:endParaRPr lang="tr-TR"/>
          </a:p>
        </p:txBody>
      </p:sp>
    </p:spTree>
    <p:extLst>
      <p:ext uri="{BB962C8B-B14F-4D97-AF65-F5344CB8AC3E}">
        <p14:creationId xmlns:p14="http://schemas.microsoft.com/office/powerpoint/2010/main" val="3023921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Osmanlılarda Merkezî Yönetim ve Karar Organı Olarak Divân-ı </a:t>
            </a:r>
            <a:r>
              <a:rPr lang="tr-TR" dirty="0" err="1"/>
              <a:t>Hümâyûn</a:t>
            </a:r>
            <a:r>
              <a:rPr lang="tr-TR" dirty="0"/>
              <a:t> ve Üyeleri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990728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c. Kubbealtı vezirleri:</a:t>
            </a:r>
            <a:r>
              <a:rPr lang="tr-TR" dirty="0"/>
              <a:t> Orhan Bey zamanında vezirlerin sayısı ikiye çıkınca birinci vezire vezir-i azam denilmiş, diğer vezirlere ise </a:t>
            </a:r>
            <a:r>
              <a:rPr lang="tr-TR" dirty="0" err="1"/>
              <a:t>Kubbealtında</a:t>
            </a:r>
            <a:r>
              <a:rPr lang="tr-TR" dirty="0"/>
              <a:t> bulundukları için kubbe vezirleri denilmiştir. Kanuni zamanına kadar vezirler genellikle merkezde bulunurken, Kanuni döneminde taşraya gönderilmeye başlanmıştır.</a:t>
            </a:r>
            <a:r>
              <a:rPr lang="tr-TR" baseline="30000" dirty="0"/>
              <a:t> </a:t>
            </a:r>
            <a:r>
              <a:rPr lang="tr-TR" dirty="0"/>
              <a:t>İbrahim Paşa’nın yaptırdığı kubbeli yapıdan oluşan yeni </a:t>
            </a:r>
            <a:r>
              <a:rPr lang="tr-TR" dirty="0" err="1"/>
              <a:t>Divânı</a:t>
            </a:r>
            <a:r>
              <a:rPr lang="tr-TR" dirty="0"/>
              <a:t> </a:t>
            </a:r>
            <a:r>
              <a:rPr lang="tr-TR" dirty="0" err="1"/>
              <a:t>Hümâyûn</a:t>
            </a:r>
            <a:r>
              <a:rPr lang="tr-TR" dirty="0"/>
              <a:t> binasına geçildiğinde bu vezirler Kubbealtı Vezirleri ismini almıştır. Zamanla sayıları üç ile yedi arasında değişmekle birlikte kesin sayıları belirlenmemiştir. 18.yy. başlarında Divân-ı </a:t>
            </a:r>
            <a:r>
              <a:rPr lang="tr-TR" dirty="0" err="1"/>
              <a:t>Hümâyûn’un</a:t>
            </a:r>
            <a:r>
              <a:rPr lang="tr-TR" dirty="0"/>
              <a:t> önemini yitirmesiyle sayıları bire düşmüş, 1731 yılında ise tamamen kaldırılmıştır.</a:t>
            </a:r>
          </a:p>
          <a:p>
            <a:r>
              <a:rPr lang="tr-TR" dirty="0"/>
              <a:t> </a:t>
            </a:r>
          </a:p>
          <a:p>
            <a:r>
              <a:rPr lang="tr-TR" dirty="0"/>
              <a:t> </a:t>
            </a:r>
          </a:p>
          <a:p>
            <a:r>
              <a:rPr lang="tr-TR" dirty="0"/>
              <a:t>Bu vezirlerin varlığına sebep olarak merkezde yetenekli ve belli bir görevi olmayan yüksek vasıflı </a:t>
            </a:r>
            <a:r>
              <a:rPr lang="tr-TR" dirty="0" err="1"/>
              <a:t>divân</a:t>
            </a:r>
            <a:r>
              <a:rPr lang="tr-TR" dirty="0"/>
              <a:t> üyeleri olması gerektiği gösterilir. Örneğin beklenmedik bir savaş durumunda, bunlardan biri serdar olarak ordunun başında sefere gönderilebilirdi.</a:t>
            </a:r>
            <a:r>
              <a:rPr lang="tr-TR" baseline="30000" dirty="0"/>
              <a:t> </a:t>
            </a:r>
            <a:r>
              <a:rPr lang="tr-TR" dirty="0"/>
              <a:t>Yine bir diğer önemli sebep olarak da Şam, Mısır, </a:t>
            </a:r>
            <a:r>
              <a:rPr lang="tr-TR" dirty="0" err="1"/>
              <a:t>Budin</a:t>
            </a:r>
            <a:r>
              <a:rPr lang="tr-TR" dirty="0"/>
              <a:t> gibi önemli eyaletlere vali olarak atanır ve buralarda merkezi otoritenin kurulması sağlanırdı. Kubbe vezirleri, Divân-ı </a:t>
            </a:r>
            <a:r>
              <a:rPr lang="tr-TR" dirty="0" err="1"/>
              <a:t>Hümâyûn’un</a:t>
            </a:r>
            <a:r>
              <a:rPr lang="tr-TR" dirty="0"/>
              <a:t> diğer üyeleri ile vezir-i azam arasında bir denge unsuru oluşturmuşlardır.</a:t>
            </a:r>
          </a:p>
          <a:p>
            <a:r>
              <a:rPr lang="en-GB" dirty="0"/>
              <a:t>Ahmet </a:t>
            </a:r>
            <a:r>
              <a:rPr lang="en-GB" dirty="0" err="1"/>
              <a:t>Mumcu</a:t>
            </a:r>
            <a:r>
              <a:rPr lang="en-GB" dirty="0"/>
              <a:t>, </a:t>
            </a:r>
            <a:r>
              <a:rPr lang="en-GB" i="1" dirty="0" err="1"/>
              <a:t>Divân-ı</a:t>
            </a:r>
            <a:r>
              <a:rPr lang="en-GB" i="1" dirty="0"/>
              <a:t> </a:t>
            </a:r>
            <a:r>
              <a:rPr lang="en-GB" i="1" dirty="0" err="1"/>
              <a:t>Hümâyûn</a:t>
            </a:r>
            <a:r>
              <a:rPr lang="en-GB" i="1" dirty="0"/>
              <a:t>, </a:t>
            </a:r>
            <a:r>
              <a:rPr lang="en-GB" dirty="0" err="1"/>
              <a:t>Birey</a:t>
            </a:r>
            <a:r>
              <a:rPr lang="en-GB" dirty="0"/>
              <a:t> </a:t>
            </a:r>
            <a:r>
              <a:rPr lang="en-GB" dirty="0" err="1"/>
              <a:t>ve</a:t>
            </a:r>
            <a:r>
              <a:rPr lang="en-GB" dirty="0"/>
              <a:t> </a:t>
            </a:r>
            <a:r>
              <a:rPr lang="en-GB" dirty="0" err="1"/>
              <a:t>Toplum</a:t>
            </a:r>
            <a:r>
              <a:rPr lang="en-GB" dirty="0"/>
              <a:t> </a:t>
            </a:r>
            <a:r>
              <a:rPr lang="en-GB" dirty="0" err="1"/>
              <a:t>Yayınları</a:t>
            </a:r>
            <a:r>
              <a:rPr lang="en-GB" dirty="0"/>
              <a:t>, 2. </a:t>
            </a:r>
            <a:r>
              <a:rPr lang="en-GB" dirty="0" err="1"/>
              <a:t>Baskı</a:t>
            </a:r>
            <a:r>
              <a:rPr lang="en-GB" dirty="0"/>
              <a:t>, </a:t>
            </a:r>
            <a:r>
              <a:rPr lang="en-GB" dirty="0" err="1"/>
              <a:t>Mayıs</a:t>
            </a:r>
            <a:r>
              <a:rPr lang="en-GB" dirty="0"/>
              <a:t> 1986, ss.46</a:t>
            </a:r>
            <a:endParaRPr lang="tr-TR" dirty="0"/>
          </a:p>
          <a:p>
            <a:endParaRPr lang="tr-TR" dirty="0"/>
          </a:p>
        </p:txBody>
      </p:sp>
    </p:spTree>
    <p:extLst>
      <p:ext uri="{BB962C8B-B14F-4D97-AF65-F5344CB8AC3E}">
        <p14:creationId xmlns:p14="http://schemas.microsoft.com/office/powerpoint/2010/main" val="800100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d. </a:t>
            </a:r>
            <a:r>
              <a:rPr lang="tr-TR" b="1" dirty="0" err="1"/>
              <a:t>Kadıaskerler</a:t>
            </a:r>
            <a:r>
              <a:rPr lang="tr-TR" b="1" dirty="0"/>
              <a:t> (kazaskerler):</a:t>
            </a:r>
            <a:r>
              <a:rPr lang="tr-TR" dirty="0"/>
              <a:t> Osmanlı’nın ilk kurulduğu dönemde kadıları Osman Bey tayin ederdi.</a:t>
            </a:r>
            <a:r>
              <a:rPr lang="tr-TR" baseline="30000" dirty="0"/>
              <a:t> </a:t>
            </a:r>
            <a:r>
              <a:rPr lang="tr-TR" dirty="0"/>
              <a:t>I. Murad döneminde Türk-İslam devletlerindeki “</a:t>
            </a:r>
            <a:r>
              <a:rPr lang="tr-TR" dirty="0" err="1"/>
              <a:t>Kadül’l-kuzzat</a:t>
            </a:r>
            <a:r>
              <a:rPr lang="tr-TR" dirty="0"/>
              <a:t>” benzeri bir makam olan kazaskerlik makamı kurulmuş ve kadıları artık bu makam tayin etmeye başlamıştır.</a:t>
            </a:r>
          </a:p>
          <a:p>
            <a:r>
              <a:rPr lang="tr-TR" dirty="0"/>
              <a:t>I. </a:t>
            </a:r>
            <a:r>
              <a:rPr lang="tr-TR" dirty="0" err="1"/>
              <a:t>Mehmed</a:t>
            </a:r>
            <a:r>
              <a:rPr lang="tr-TR" dirty="0"/>
              <a:t> döneminde sayıları ikiye çıkarılmış ve bunlara Rumeli ve Anadolu kazaskerleri denilmiştir. Hiyerarşik sıraya göre vezirlerden sonra gelirler ve </a:t>
            </a:r>
            <a:r>
              <a:rPr lang="tr-TR" dirty="0" err="1"/>
              <a:t>divânda</a:t>
            </a:r>
            <a:r>
              <a:rPr lang="tr-TR" dirty="0"/>
              <a:t> bu sıraya göre otururlardı. Vezir-i azamın sağ yanında </a:t>
            </a:r>
            <a:r>
              <a:rPr lang="tr-TR" dirty="0" err="1"/>
              <a:t>kubbealtı</a:t>
            </a:r>
            <a:r>
              <a:rPr lang="tr-TR" dirty="0"/>
              <a:t> vezirleri, sol yanında </a:t>
            </a:r>
            <a:r>
              <a:rPr lang="tr-TR" dirty="0" err="1"/>
              <a:t>kadıaskerler</a:t>
            </a:r>
            <a:r>
              <a:rPr lang="tr-TR" dirty="0"/>
              <a:t> </a:t>
            </a:r>
            <a:r>
              <a:rPr lang="tr-TR" dirty="0" err="1"/>
              <a:t>otururdu.Rumeli</a:t>
            </a:r>
            <a:r>
              <a:rPr lang="tr-TR" dirty="0"/>
              <a:t> </a:t>
            </a:r>
            <a:r>
              <a:rPr lang="tr-TR" dirty="0" err="1"/>
              <a:t>kadıaskeri</a:t>
            </a:r>
            <a:r>
              <a:rPr lang="tr-TR" dirty="0"/>
              <a:t> diğerinden üstün olduğu için vezir-i azama diğerinden daha yakın otururdu. Bunların en önemli işi davaları dinlemekti.</a:t>
            </a:r>
          </a:p>
          <a:p>
            <a:r>
              <a:rPr lang="tr-TR" dirty="0"/>
              <a:t>Kazaskerler, devletin ilmiye denilen ve kaza (yargı), </a:t>
            </a:r>
            <a:r>
              <a:rPr lang="tr-TR" dirty="0" err="1"/>
              <a:t>iftâ</a:t>
            </a:r>
            <a:r>
              <a:rPr lang="tr-TR" dirty="0"/>
              <a:t> (fetva) ve </a:t>
            </a:r>
            <a:r>
              <a:rPr lang="tr-TR" dirty="0" err="1"/>
              <a:t>tedrîs</a:t>
            </a:r>
            <a:r>
              <a:rPr lang="tr-TR" dirty="0"/>
              <a:t> (öğretim) işleriyle uğraşan sınıfın başında bulunurlardı ve kadıları bulundukları bölgelere göre </a:t>
            </a:r>
            <a:r>
              <a:rPr lang="tr-TR" dirty="0" err="1"/>
              <a:t>kazarkerler</a:t>
            </a:r>
            <a:r>
              <a:rPr lang="tr-TR" dirty="0"/>
              <a:t> atıyordu. 16.yy.dan sonra ilmiye sınıfının başına şeyhülislâmlık geçerek kazaskerin önüne geçmiş ve kadıları atama yetkisi şeyhülislâma devredilmiştir.</a:t>
            </a:r>
          </a:p>
          <a:p>
            <a:r>
              <a:rPr lang="tr-TR" dirty="0"/>
              <a:t>Yavuz Sultan Selim döneminde Arap ve Acem </a:t>
            </a:r>
            <a:r>
              <a:rPr lang="tr-TR" dirty="0" err="1"/>
              <a:t>kadıaskerliği</a:t>
            </a:r>
            <a:r>
              <a:rPr lang="tr-TR" dirty="0"/>
              <a:t> adıyla merkezi </a:t>
            </a:r>
            <a:r>
              <a:rPr lang="tr-TR" dirty="0" err="1"/>
              <a:t>Diyarbekir</a:t>
            </a:r>
            <a:r>
              <a:rPr lang="tr-TR" dirty="0"/>
              <a:t> olan üçüncü bir </a:t>
            </a:r>
            <a:r>
              <a:rPr lang="tr-TR" dirty="0" err="1"/>
              <a:t>kadıaskerlik</a:t>
            </a:r>
            <a:r>
              <a:rPr lang="tr-TR" dirty="0"/>
              <a:t> makamı kurulmuştur ve bu da Divân-ı </a:t>
            </a:r>
            <a:r>
              <a:rPr lang="tr-TR" dirty="0" err="1"/>
              <a:t>Hümâyûn</a:t>
            </a:r>
            <a:r>
              <a:rPr lang="tr-TR" dirty="0"/>
              <a:t> üyesi olarak toplantılara katılırdı.</a:t>
            </a:r>
            <a:r>
              <a:rPr lang="tr-TR" baseline="30000" dirty="0"/>
              <a:t> </a:t>
            </a:r>
            <a:r>
              <a:rPr lang="tr-TR" dirty="0"/>
              <a:t>Ancak bu </a:t>
            </a:r>
            <a:r>
              <a:rPr lang="tr-TR" dirty="0" err="1"/>
              <a:t>kadıaskerlik</a:t>
            </a:r>
            <a:r>
              <a:rPr lang="tr-TR" dirty="0"/>
              <a:t> bir süre sonra kaldırılmıştır.</a:t>
            </a:r>
          </a:p>
          <a:p>
            <a:r>
              <a:rPr lang="tr-TR" dirty="0"/>
              <a:t>Bazı davalar dinlemek üzere Rumeli kazaskerine devredilir, özellikle </a:t>
            </a:r>
            <a:r>
              <a:rPr lang="tr-TR" dirty="0" err="1"/>
              <a:t>divânda</a:t>
            </a:r>
            <a:r>
              <a:rPr lang="tr-TR" dirty="0"/>
              <a:t> görüşülen davaların şer’i sorumluğu Rumeli kazaskerine ait olup, Anadolu kazaskeri yetki verilmedikçe bu davalara dahil olmazdı.</a:t>
            </a:r>
            <a:r>
              <a:rPr lang="tr-TR" baseline="30000" dirty="0"/>
              <a:t> </a:t>
            </a:r>
            <a:r>
              <a:rPr lang="tr-TR" dirty="0"/>
              <a:t>Ayrıca cuma günleri sadrazam konağında </a:t>
            </a:r>
            <a:r>
              <a:rPr lang="tr-TR" i="1" dirty="0"/>
              <a:t>huzur </a:t>
            </a:r>
            <a:r>
              <a:rPr lang="tr-TR" i="1" dirty="0" err="1"/>
              <a:t>mürâfaası</a:t>
            </a:r>
            <a:r>
              <a:rPr lang="tr-TR" dirty="0"/>
              <a:t> denilen yargılamaların yapıldığı Cuma </a:t>
            </a:r>
            <a:r>
              <a:rPr lang="tr-TR" dirty="0" err="1"/>
              <a:t>Divân’nına</a:t>
            </a:r>
            <a:r>
              <a:rPr lang="tr-TR" dirty="0"/>
              <a:t> katılırlardı.</a:t>
            </a:r>
            <a:r>
              <a:rPr lang="tr-TR" baseline="30000" dirty="0"/>
              <a:t> </a:t>
            </a:r>
            <a:r>
              <a:rPr lang="tr-TR" dirty="0"/>
              <a:t>Kendi konaklarında da dava dinleme hakkına sahiplerdi. Kazaskerler, yargı sonucu verilen hükümleri padişah tuğrası ile </a:t>
            </a:r>
            <a:r>
              <a:rPr lang="tr-TR" dirty="0" err="1"/>
              <a:t>tuğralama</a:t>
            </a:r>
            <a:r>
              <a:rPr lang="tr-TR" dirty="0"/>
              <a:t> yetkisine sahip olup kazasker </a:t>
            </a:r>
            <a:r>
              <a:rPr lang="tr-TR" dirty="0" err="1"/>
              <a:t>buyduruldusu</a:t>
            </a:r>
            <a:r>
              <a:rPr lang="tr-TR" dirty="0"/>
              <a:t> adı altında diğer yetkililere duyurma yetkisine de sahiplerdi.</a:t>
            </a:r>
          </a:p>
          <a:p>
            <a:r>
              <a:rPr lang="tr-TR" dirty="0"/>
              <a:t>Kazasker olmak için beş yüz </a:t>
            </a:r>
            <a:r>
              <a:rPr lang="tr-TR" dirty="0" err="1"/>
              <a:t>akçelik</a:t>
            </a:r>
            <a:r>
              <a:rPr lang="tr-TR" dirty="0"/>
              <a:t> kadılık olup, imparatorluktaki </a:t>
            </a:r>
            <a:r>
              <a:rPr lang="tr-TR" dirty="0" err="1"/>
              <a:t>mevleviyet</a:t>
            </a:r>
            <a:r>
              <a:rPr lang="tr-TR" dirty="0"/>
              <a:t> makamındaki en yüksek kadılık olan İstanbul kadılığından Anadolu kazaskerliğine, oradan Rumeli kazaskerliğine yükselmek gerekirdi. Kazaskerler 17.yy.a kadar iki yıl için tayin edilirlerken, bu sonraları bir yıla düşürülmüştür.</a:t>
            </a:r>
          </a:p>
          <a:p>
            <a:endParaRPr lang="tr-TR" dirty="0"/>
          </a:p>
        </p:txBody>
      </p:sp>
    </p:spTree>
    <p:extLst>
      <p:ext uri="{BB962C8B-B14F-4D97-AF65-F5344CB8AC3E}">
        <p14:creationId xmlns:p14="http://schemas.microsoft.com/office/powerpoint/2010/main" val="3479598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e. Nişancı:</a:t>
            </a:r>
            <a:r>
              <a:rPr lang="tr-TR" dirty="0"/>
              <a:t> Osmanlıda </a:t>
            </a:r>
            <a:r>
              <a:rPr lang="tr-TR" dirty="0" err="1"/>
              <a:t>nişanci</a:t>
            </a:r>
            <a:r>
              <a:rPr lang="tr-TR" dirty="0"/>
              <a:t> için tuğrakeş, </a:t>
            </a:r>
            <a:r>
              <a:rPr lang="tr-TR" dirty="0" err="1"/>
              <a:t>tuğraî</a:t>
            </a:r>
            <a:r>
              <a:rPr lang="tr-TR" dirty="0"/>
              <a:t>, </a:t>
            </a:r>
            <a:r>
              <a:rPr lang="tr-TR" dirty="0" err="1"/>
              <a:t>tevkiî</a:t>
            </a:r>
            <a:r>
              <a:rPr lang="tr-TR" dirty="0"/>
              <a:t>, </a:t>
            </a:r>
            <a:r>
              <a:rPr lang="tr-TR" dirty="0" err="1"/>
              <a:t>muvakki</a:t>
            </a:r>
            <a:r>
              <a:rPr lang="tr-TR" dirty="0"/>
              <a:t> gibi isimler de kullanılır. Bu statü Türk-İslâm devletlerinden itibaren vardır ve Osmanlı’da tam olarak kurumsallaştığı tarih belli değildir. Divân-ı </a:t>
            </a:r>
            <a:r>
              <a:rPr lang="tr-TR" dirty="0" err="1"/>
              <a:t>Hümâyûn’un</a:t>
            </a:r>
            <a:r>
              <a:rPr lang="tr-TR" dirty="0"/>
              <a:t> beyni sayılan nişancı, görevini tamamen </a:t>
            </a:r>
            <a:r>
              <a:rPr lang="tr-TR" dirty="0" err="1"/>
              <a:t>divân</a:t>
            </a:r>
            <a:r>
              <a:rPr lang="tr-TR" dirty="0"/>
              <a:t> içinde yürütürdü. Bu nedenle bürosu </a:t>
            </a:r>
            <a:r>
              <a:rPr lang="tr-TR" dirty="0" err="1"/>
              <a:t>kubbealtının</a:t>
            </a:r>
            <a:r>
              <a:rPr lang="tr-TR" dirty="0"/>
              <a:t> hemen yanında bulunuyordu. Nişancı, padişah fermanlarına tuğrayı çeken kişi anlamına gelse de, diğer görevleri arasında fermanların hazırlanmasını sağlamak hatta bazen bizzat fermanları kendi kaleme almak, yeni koyulacak ya da değiştirilecek örfi hukuk kurallarının saptanmasıyla uğraşmak,  defterdarların hazırladıkları belgelerin son denetimini yapmak, merkeze gelen yakınmaları sıraya koymak ve niteliklerine göre ayırmak sayılabilir.</a:t>
            </a:r>
          </a:p>
          <a:p>
            <a:r>
              <a:rPr lang="tr-TR" dirty="0"/>
              <a:t> </a:t>
            </a:r>
          </a:p>
          <a:p>
            <a:r>
              <a:rPr lang="tr-TR" dirty="0" err="1"/>
              <a:t>Ehl</a:t>
            </a:r>
            <a:r>
              <a:rPr lang="tr-TR" dirty="0"/>
              <a:t>-i Kalem yani </a:t>
            </a:r>
            <a:r>
              <a:rPr lang="tr-TR" dirty="0" err="1"/>
              <a:t>Kalemiye</a:t>
            </a:r>
            <a:r>
              <a:rPr lang="tr-TR" dirty="0"/>
              <a:t> sınıfına mensup olan nişancı devletin en üst bürokratıydı. Özellikle örfi hukuk kurallarının hazırlanmasındaki etkileri nedeniyle nişancıya </a:t>
            </a:r>
            <a:r>
              <a:rPr lang="tr-TR" i="1" dirty="0" err="1"/>
              <a:t>müfti</a:t>
            </a:r>
            <a:r>
              <a:rPr lang="tr-TR" i="1" dirty="0"/>
              <a:t>-i kanun </a:t>
            </a:r>
            <a:r>
              <a:rPr lang="tr-TR" dirty="0"/>
              <a:t>da denilmiştir.</a:t>
            </a:r>
            <a:r>
              <a:rPr lang="tr-TR" baseline="30000" dirty="0"/>
              <a:t>,</a:t>
            </a:r>
            <a:r>
              <a:rPr lang="tr-TR" dirty="0"/>
              <a:t> Nişancılar ulemalar arasından seçilirken daha sonraları iyi yetişmiş katipler arasından seçilmeye başlanmıştır.</a:t>
            </a:r>
          </a:p>
          <a:p>
            <a:r>
              <a:rPr lang="tr-TR" dirty="0"/>
              <a:t>Nişancı, Divân-ı </a:t>
            </a:r>
            <a:r>
              <a:rPr lang="tr-TR" dirty="0" err="1"/>
              <a:t>Hümâyûn’da</a:t>
            </a:r>
            <a:r>
              <a:rPr lang="tr-TR" dirty="0"/>
              <a:t> görev yapan ve hizmet gören tüm hizmetlilerin başı sayılırdı, hatta önemli bir rolü olan </a:t>
            </a:r>
            <a:r>
              <a:rPr lang="tr-TR" dirty="0" err="1"/>
              <a:t>reisülküttab</a:t>
            </a:r>
            <a:r>
              <a:rPr lang="tr-TR" dirty="0"/>
              <a:t> bile onun emri altındaydı.</a:t>
            </a:r>
            <a:r>
              <a:rPr lang="tr-TR" baseline="30000" dirty="0"/>
              <a:t> </a:t>
            </a:r>
            <a:r>
              <a:rPr lang="tr-TR" dirty="0"/>
              <a:t>Örfi hukuk hakkında düşüncelerini söyleyebildiğinden dolayı padişahın örfi hukuk yapma yetkisini temsil ettiği söylenebilir.</a:t>
            </a:r>
            <a:r>
              <a:rPr lang="tr-TR" baseline="30000" dirty="0"/>
              <a:t> </a:t>
            </a:r>
            <a:r>
              <a:rPr lang="tr-TR" dirty="0"/>
              <a:t>İlerleyen dönemlerde nişancılara, bazen vezirlik bazen de Rumeli Beylerbeyi payesi verilerek Divân-ı </a:t>
            </a:r>
            <a:r>
              <a:rPr lang="tr-TR" dirty="0" err="1"/>
              <a:t>Hümâyûn’daki</a:t>
            </a:r>
            <a:r>
              <a:rPr lang="tr-TR" dirty="0"/>
              <a:t> konumları yükseltilmiştir.</a:t>
            </a:r>
          </a:p>
          <a:p>
            <a:endParaRPr lang="tr-TR" dirty="0"/>
          </a:p>
        </p:txBody>
      </p:sp>
    </p:spTree>
    <p:extLst>
      <p:ext uri="{BB962C8B-B14F-4D97-AF65-F5344CB8AC3E}">
        <p14:creationId xmlns:p14="http://schemas.microsoft.com/office/powerpoint/2010/main" val="2343971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f. Defterdarlar:</a:t>
            </a:r>
            <a:r>
              <a:rPr lang="tr-TR" dirty="0"/>
              <a:t> Bu kurumun kökeninin İlhanlılara dayandığı düşünülmektedir. 14.yy. sonlarında kurumsallaştığı varsayılır.</a:t>
            </a:r>
            <a:r>
              <a:rPr lang="tr-TR" baseline="30000" dirty="0"/>
              <a:t> </a:t>
            </a:r>
            <a:r>
              <a:rPr lang="tr-TR" dirty="0"/>
              <a:t>II. Mehmet döneminde Baş defterdar (Rumeli Defterdarı) ve Anadolu Defterdarı (</a:t>
            </a:r>
            <a:r>
              <a:rPr lang="tr-TR" dirty="0" err="1"/>
              <a:t>Şıkk</a:t>
            </a:r>
            <a:r>
              <a:rPr lang="tr-TR" dirty="0"/>
              <a:t>-ı evvel) olmak üzere sayıları ikiye çıkmıştır. 16.yy.da bu iki </a:t>
            </a:r>
            <a:r>
              <a:rPr lang="tr-TR" dirty="0" err="1"/>
              <a:t>defterddarlık</a:t>
            </a:r>
            <a:r>
              <a:rPr lang="tr-TR" dirty="0"/>
              <a:t> bölgelerinden birer kısım alınarak üçüncü bir defterdar bölgesi oluşturulmuş ve buna </a:t>
            </a:r>
            <a:r>
              <a:rPr lang="tr-TR" dirty="0" err="1"/>
              <a:t>Şıkk</a:t>
            </a:r>
            <a:r>
              <a:rPr lang="tr-TR" dirty="0"/>
              <a:t>-ı Sânî denilmiştir.</a:t>
            </a:r>
          </a:p>
          <a:p>
            <a:r>
              <a:rPr lang="tr-TR" dirty="0"/>
              <a:t>Fatih </a:t>
            </a:r>
            <a:r>
              <a:rPr lang="tr-TR" dirty="0" err="1"/>
              <a:t>Kanunnâmesinde</a:t>
            </a:r>
            <a:r>
              <a:rPr lang="tr-TR" dirty="0"/>
              <a:t>, defterdarın padişahın malının vekili olduğu, vezir-i azamın ise malın nazırı sayıldığı belirtilmiştir. Böylece vezir-i azamın vekillik görevinin Baş </a:t>
            </a:r>
            <a:r>
              <a:rPr lang="tr-TR" dirty="0" err="1"/>
              <a:t>defterdar’ın</a:t>
            </a:r>
            <a:r>
              <a:rPr lang="tr-TR" dirty="0"/>
              <a:t> görevi ile sınırlandırıldığı görülmektedir. Vezir-i azamın defterdar üzerinde sadece gözcülük görevi bulunaktaydı.</a:t>
            </a:r>
          </a:p>
          <a:p>
            <a:r>
              <a:rPr lang="tr-TR" dirty="0"/>
              <a:t>Maliye kayıtlarının tutulması, mali işlerin düzenlenmesi, baş defterdara ait tuğralı hüküm vermek görev alanları içindeydi. Mali kayıtların muhafaza edildiği defterhaneyi baş defterdar hazır olmadan vezir-i azam bile açıp giremezdi.</a:t>
            </a:r>
          </a:p>
          <a:p>
            <a:r>
              <a:rPr lang="tr-TR" dirty="0"/>
              <a:t>Protokolde </a:t>
            </a:r>
            <a:r>
              <a:rPr lang="tr-TR" dirty="0" err="1"/>
              <a:t>divânda</a:t>
            </a:r>
            <a:r>
              <a:rPr lang="tr-TR" dirty="0"/>
              <a:t>, kazaskerlerin yanında otururlardı. Ayrıca baş defterdar nişancıdan üstün sayılır, fakat nişancının yaşı baş defterdardan daha fazla ise nişancı daha üstün sayılırdı. Diğer iki defterdar ise </a:t>
            </a:r>
            <a:r>
              <a:rPr lang="tr-TR" dirty="0" err="1"/>
              <a:t>divânda</a:t>
            </a:r>
            <a:r>
              <a:rPr lang="tr-TR" dirty="0"/>
              <a:t> bulunurlar fakat sorulmadıkça işlere karışmazlardı.</a:t>
            </a:r>
          </a:p>
          <a:p>
            <a:r>
              <a:rPr lang="tr-TR" b="1" dirty="0"/>
              <a:t>g. Rumeli Beylerbeyi: </a:t>
            </a:r>
            <a:r>
              <a:rPr lang="tr-TR" dirty="0"/>
              <a:t>Orhan Bey zamanında askeri işlerin başı konumunda olan </a:t>
            </a:r>
            <a:r>
              <a:rPr lang="tr-TR" dirty="0" err="1"/>
              <a:t>beylerbeyilik</a:t>
            </a:r>
            <a:r>
              <a:rPr lang="tr-TR" dirty="0"/>
              <a:t> makamı, Çandarlı Kara Halil Hayreddin Paşa askeri işlerin başına geçince önemini yitirmiş, ancak devletin büyümesiyle birlikte duyulan ihtiyaca binaen yeniden ortaya çıkmıştır.</a:t>
            </a:r>
            <a:r>
              <a:rPr lang="tr-TR" baseline="30000" dirty="0"/>
              <a:t> </a:t>
            </a:r>
            <a:r>
              <a:rPr lang="tr-TR" dirty="0"/>
              <a:t>İlerleyen yıllarda, eyalet valileri de beylerbeyi unvanını almıştır. En kıdemlisi Rumeli Beylerbeyidir. Yükseldikleri zaman Divân-ı </a:t>
            </a:r>
            <a:r>
              <a:rPr lang="tr-TR" dirty="0" err="1"/>
              <a:t>Hümâyûn’da</a:t>
            </a:r>
            <a:r>
              <a:rPr lang="tr-TR" dirty="0"/>
              <a:t> </a:t>
            </a:r>
            <a:r>
              <a:rPr lang="tr-TR" dirty="0" err="1"/>
              <a:t>kubbealtı</a:t>
            </a:r>
            <a:r>
              <a:rPr lang="tr-TR" dirty="0"/>
              <a:t> vezirleri olarak görev alırlar, başlangıçta en alt kademe vezir sayılan küçük vezirliğe getirilirler ve son mertebe olarak ikinci vezir konumuna gelirlerdi. Bu konumda iken vezir-i azam adayı sayılırlardı</a:t>
            </a:r>
            <a:endParaRPr lang="tr-TR" dirty="0"/>
          </a:p>
        </p:txBody>
      </p:sp>
    </p:spTree>
    <p:extLst>
      <p:ext uri="{BB962C8B-B14F-4D97-AF65-F5344CB8AC3E}">
        <p14:creationId xmlns:p14="http://schemas.microsoft.com/office/powerpoint/2010/main" val="103006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b="1" dirty="0"/>
              <a:t>B- Belli bir statüye ulaşınca Divân-ı </a:t>
            </a:r>
            <a:r>
              <a:rPr lang="tr-TR" b="1" dirty="0" err="1"/>
              <a:t>Hümâyûn</a:t>
            </a:r>
            <a:r>
              <a:rPr lang="tr-TR" b="1" dirty="0"/>
              <a:t> üyesi olan görevliler:</a:t>
            </a:r>
            <a:r>
              <a:rPr lang="tr-TR" dirty="0"/>
              <a:t> </a:t>
            </a:r>
          </a:p>
          <a:p>
            <a:r>
              <a:rPr lang="tr-TR" dirty="0"/>
              <a:t>Tüm ağaların başı olan Yeniçeri Ağaları ancak vezirlik sıfatını kazanınca </a:t>
            </a:r>
            <a:r>
              <a:rPr lang="tr-TR" dirty="0" err="1"/>
              <a:t>divâna</a:t>
            </a:r>
            <a:r>
              <a:rPr lang="tr-TR" dirty="0"/>
              <a:t> katılabilirdi.</a:t>
            </a:r>
            <a:r>
              <a:rPr lang="tr-TR" baseline="30000" dirty="0"/>
              <a:t> </a:t>
            </a:r>
            <a:r>
              <a:rPr lang="tr-TR" dirty="0"/>
              <a:t>Rütbeleri sancak beylerine eşitti ve yükselerek beylerbeyi ya da kaptan-ı derya olabiliyorlardı. </a:t>
            </a:r>
            <a:r>
              <a:rPr lang="tr-TR" dirty="0" err="1"/>
              <a:t>Divânda</a:t>
            </a:r>
            <a:r>
              <a:rPr lang="tr-TR" dirty="0"/>
              <a:t> varlıklarının önemi vardı ve bunun en büyük göstergesi arz zamanında ilk önce yeniçeri ağası tek başına arza girer, ardından diğer vezirler girerlerdi. Kendi </a:t>
            </a:r>
            <a:r>
              <a:rPr lang="tr-TR" dirty="0" err="1"/>
              <a:t>divânlarında</a:t>
            </a:r>
            <a:r>
              <a:rPr lang="tr-TR" dirty="0"/>
              <a:t> tuğra çekme yetkisi olmasına rağmen, </a:t>
            </a:r>
            <a:r>
              <a:rPr lang="tr-TR" dirty="0" err="1"/>
              <a:t>divânda</a:t>
            </a:r>
            <a:r>
              <a:rPr lang="tr-TR" dirty="0"/>
              <a:t> bu hakka sahip değillerdi. </a:t>
            </a:r>
            <a:r>
              <a:rPr lang="tr-TR" dirty="0" err="1"/>
              <a:t>Divânda</a:t>
            </a:r>
            <a:r>
              <a:rPr lang="tr-TR" dirty="0"/>
              <a:t> yalnız Ocak işleri ve İstanbul’un asayişi üzerine söz söyleme yetkileri vardı. </a:t>
            </a:r>
            <a:r>
              <a:rPr lang="tr-TR" dirty="0" err="1"/>
              <a:t>Divânda</a:t>
            </a:r>
            <a:r>
              <a:rPr lang="tr-TR" dirty="0"/>
              <a:t> vezirlerin yanında otururlardı.</a:t>
            </a:r>
          </a:p>
          <a:p>
            <a:r>
              <a:rPr lang="tr-TR" dirty="0"/>
              <a:t>Kaptan-i derya</a:t>
            </a:r>
            <a:r>
              <a:rPr lang="tr-TR" i="1" u="sng" dirty="0"/>
              <a:t> </a:t>
            </a:r>
            <a:r>
              <a:rPr lang="tr-TR" dirty="0"/>
              <a:t>ise en geç gelişen kurumdur. Denizcilik geliştikçe, 16.yy. ortalarında önem kazanamaya başlamıştır.</a:t>
            </a:r>
          </a:p>
          <a:p>
            <a:endParaRPr lang="tr-TR" dirty="0"/>
          </a:p>
        </p:txBody>
      </p:sp>
    </p:spTree>
    <p:extLst>
      <p:ext uri="{BB962C8B-B14F-4D97-AF65-F5344CB8AC3E}">
        <p14:creationId xmlns:p14="http://schemas.microsoft.com/office/powerpoint/2010/main" val="2571050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a:t>C- </a:t>
            </a:r>
            <a:r>
              <a:rPr lang="tr-TR" b="1" dirty="0" err="1"/>
              <a:t>Divânı</a:t>
            </a:r>
            <a:r>
              <a:rPr lang="tr-TR" b="1" dirty="0"/>
              <a:t> </a:t>
            </a:r>
            <a:r>
              <a:rPr lang="tr-TR" b="1" dirty="0" err="1"/>
              <a:t>Hümâyûn’da</a:t>
            </a:r>
            <a:r>
              <a:rPr lang="tr-TR" b="1" dirty="0"/>
              <a:t> Ayakta Hizmet Gören Görevliler:</a:t>
            </a:r>
            <a:endParaRPr lang="tr-TR" dirty="0"/>
          </a:p>
          <a:p>
            <a:r>
              <a:rPr lang="tr-TR" dirty="0"/>
              <a:t>Bunlar Divan-ı Hümayun aslî üyesi olmayıp, divan toplantılarında ayakta bulunduklarından ve bir takım hizmet ve görevleri yaptıklarından dolayı bu isimle anılmışlardır.</a:t>
            </a:r>
          </a:p>
          <a:p>
            <a:r>
              <a:rPr lang="tr-TR" b="1" dirty="0"/>
              <a:t>a. Reisülküttap:</a:t>
            </a:r>
            <a:r>
              <a:rPr lang="tr-TR" dirty="0"/>
              <a:t>  </a:t>
            </a:r>
            <a:r>
              <a:rPr lang="tr-TR" dirty="0" err="1"/>
              <a:t>Ehl</a:t>
            </a:r>
            <a:r>
              <a:rPr lang="tr-TR" dirty="0"/>
              <a:t>-i kalem yani </a:t>
            </a:r>
            <a:r>
              <a:rPr lang="tr-TR" dirty="0" err="1"/>
              <a:t>Kalemiye</a:t>
            </a:r>
            <a:r>
              <a:rPr lang="tr-TR" dirty="0"/>
              <a:t> sınıfına mensup olup, nişancıya bağlı olarak görev yapan bir bürokrat olan reisülküttap, Divan-ı Hümayun toplantıları öncesi, toplantı sırasında ve toplantıdan sonra oldukça önemli görevleri ifa eder ve Divan-ı Hümayun kalemleri ve burada görevli katipler kendisine bağlıydı. 17. yüzyıldan itibaren </a:t>
            </a:r>
            <a:r>
              <a:rPr lang="tr-TR" dirty="0" err="1"/>
              <a:t>reisülküttablar</a:t>
            </a:r>
            <a:r>
              <a:rPr lang="tr-TR" dirty="0"/>
              <a:t> gittikçe artan bir öneme sahip olmuşlar ve 1836 yılında Hariciye Nezareti kuruluncaya kadar adeta devletin dışişleri bakanı olarak görev yapmışlardır.</a:t>
            </a:r>
          </a:p>
          <a:p>
            <a:r>
              <a:rPr lang="tr-TR" dirty="0"/>
              <a:t>Nişancının görev alanı oldukça geniş olduğundan uzun süren işleri olduğunda yardımcısı sıfatıyla </a:t>
            </a:r>
            <a:r>
              <a:rPr lang="tr-TR" dirty="0" err="1"/>
              <a:t>divânda</a:t>
            </a:r>
            <a:r>
              <a:rPr lang="tr-TR" dirty="0"/>
              <a:t> yer alan reisülküttap, zamanla hem Divân-ı </a:t>
            </a:r>
            <a:r>
              <a:rPr lang="tr-TR" dirty="0" err="1"/>
              <a:t>Hümâyûn</a:t>
            </a:r>
            <a:r>
              <a:rPr lang="tr-TR" dirty="0"/>
              <a:t> toplantılarının yürütücüsü hem de merkez bürokrasisinin fiili şefi haline gelmiştir.</a:t>
            </a:r>
          </a:p>
          <a:p>
            <a:r>
              <a:rPr lang="tr-TR" b="1" dirty="0"/>
              <a:t>b. Tezkireciler:</a:t>
            </a:r>
            <a:r>
              <a:rPr lang="tr-TR" dirty="0"/>
              <a:t> Büyük ve Küçük tezkireci olmak üzere sayıları iki tanedir. Bazı kaynaklara göre nişancının sekreteri, bazı kaynaklarda ise </a:t>
            </a:r>
            <a:r>
              <a:rPr lang="tr-TR" dirty="0" err="1"/>
              <a:t>çavuşbaşının</a:t>
            </a:r>
            <a:r>
              <a:rPr lang="tr-TR" dirty="0"/>
              <a:t> yardımcısı olarak görev yaptıkları belirtilmiştir. </a:t>
            </a:r>
            <a:r>
              <a:rPr lang="tr-TR" dirty="0" err="1"/>
              <a:t>Divândaki</a:t>
            </a:r>
            <a:r>
              <a:rPr lang="tr-TR" dirty="0"/>
              <a:t> görevleri ise, vezir-i </a:t>
            </a:r>
            <a:r>
              <a:rPr lang="tr-TR" dirty="0" err="1"/>
              <a:t>âzamın</a:t>
            </a:r>
            <a:r>
              <a:rPr lang="tr-TR" dirty="0"/>
              <a:t> her iki yanında oturup konuşulacak ve karara varılacak konuları söylerlerdi.</a:t>
            </a:r>
          </a:p>
          <a:p>
            <a:r>
              <a:rPr lang="tr-TR" b="1" dirty="0"/>
              <a:t>c. Çavuşbaşı:</a:t>
            </a:r>
            <a:r>
              <a:rPr lang="tr-TR" dirty="0"/>
              <a:t> Osmanlı’da en eski memuriyetlerden biridir. Yürütme gücünün infaz şefi olan </a:t>
            </a:r>
            <a:r>
              <a:rPr lang="tr-TR" dirty="0" err="1"/>
              <a:t>çavuşbaşı</a:t>
            </a:r>
            <a:r>
              <a:rPr lang="tr-TR" dirty="0"/>
              <a:t>, cezaların infazında, önemli devlet yazılarının yerine ulaştırılmasında ve dış ilişkilerin yürütülmesinde önemli rol oynardı.</a:t>
            </a:r>
            <a:r>
              <a:rPr lang="tr-TR" baseline="30000" dirty="0"/>
              <a:t> </a:t>
            </a:r>
            <a:r>
              <a:rPr lang="tr-TR" dirty="0"/>
              <a:t> İnfazla görevli muhzır ağa, asesbaşı, subaşı onun buyruğu altındaydı. Toplantı başlamadan önce Hazine ve </a:t>
            </a:r>
            <a:r>
              <a:rPr lang="tr-TR" dirty="0" err="1"/>
              <a:t>Defterdarhâne</a:t>
            </a:r>
            <a:r>
              <a:rPr lang="tr-TR" dirty="0"/>
              <a:t> kapısındaki mührü açmak ve toplantı bitince yeniden mühürlemek, dava süresince davalı, davacı ve yakınlarını bir düzen içinde sırayla kurulun önüne çıkarmak ve işi biteni dışarı çıkarmak </a:t>
            </a:r>
            <a:r>
              <a:rPr lang="tr-TR" dirty="0" err="1"/>
              <a:t>çavuşbaşının</a:t>
            </a:r>
            <a:r>
              <a:rPr lang="tr-TR" dirty="0"/>
              <a:t> görevleri arasındaydı.</a:t>
            </a:r>
            <a:r>
              <a:rPr lang="tr-TR" baseline="30000" dirty="0"/>
              <a:t> </a:t>
            </a:r>
            <a:r>
              <a:rPr lang="tr-TR" dirty="0"/>
              <a:t>Kısaca Çavuşbaşı Divanda asayiş ve düzeni sağlardı.</a:t>
            </a:r>
          </a:p>
          <a:p>
            <a:r>
              <a:rPr lang="tr-TR" b="1" dirty="0"/>
              <a:t>d. Divan-ı </a:t>
            </a:r>
            <a:r>
              <a:rPr lang="tr-TR" b="1" dirty="0" err="1"/>
              <a:t>Hümâyûn</a:t>
            </a:r>
            <a:r>
              <a:rPr lang="tr-TR" b="1" dirty="0"/>
              <a:t> Tercümanları:</a:t>
            </a:r>
            <a:endParaRPr lang="tr-TR" dirty="0"/>
          </a:p>
          <a:p>
            <a:r>
              <a:rPr lang="tr-TR" dirty="0"/>
              <a:t>Divan-ı Hümayun tercümanları, Osmanlı yönetiminde belge tercüme eden resmi görevliler olmanın çok ötesinde kendilerine tanınan yetkiler çerçevesinde Osmanlı diplomatik ilişkilerinin yürütülmesi ve Osmanlı dış politikasının şekillenmesinde başlıca rol oynamış bir sınıftır. </a:t>
            </a:r>
          </a:p>
          <a:p>
            <a:r>
              <a:rPr lang="tr-TR" dirty="0"/>
              <a:t>Osmanlı hükümetine diğer devletlerden gelen veya hükümetin yabancı devletlere gönderdiği yazıları tercüme etmekle görevli </a:t>
            </a:r>
            <a:r>
              <a:rPr lang="tr-TR" dirty="0" err="1"/>
              <a:t>Dîvân</a:t>
            </a:r>
            <a:r>
              <a:rPr lang="tr-TR" dirty="0"/>
              <a:t>-ı Hümâyun tercümanları öteden beri Fenerli Rumlar arasından seçilirdi. </a:t>
            </a:r>
          </a:p>
          <a:p>
            <a:endParaRPr lang="tr-TR" dirty="0"/>
          </a:p>
        </p:txBody>
      </p:sp>
    </p:spTree>
    <p:extLst>
      <p:ext uri="{BB962C8B-B14F-4D97-AF65-F5344CB8AC3E}">
        <p14:creationId xmlns:p14="http://schemas.microsoft.com/office/powerpoint/2010/main" val="3760881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D- Divân-ı </a:t>
            </a:r>
            <a:r>
              <a:rPr lang="tr-TR" b="1" dirty="0" err="1"/>
              <a:t>Hümâyûn</a:t>
            </a:r>
            <a:r>
              <a:rPr lang="tr-TR" b="1" dirty="0"/>
              <a:t> Kalemleri:</a:t>
            </a:r>
            <a:endParaRPr lang="tr-TR" dirty="0"/>
          </a:p>
          <a:p>
            <a:r>
              <a:rPr lang="tr-TR" dirty="0"/>
              <a:t>Bâb-ı </a:t>
            </a:r>
            <a:r>
              <a:rPr lang="tr-TR" dirty="0" err="1"/>
              <a:t>Alî</a:t>
            </a:r>
            <a:r>
              <a:rPr lang="tr-TR" dirty="0"/>
              <a:t> kurulmadan önce Divan-ı Hümayun kalemleri olarak;</a:t>
            </a:r>
          </a:p>
          <a:p>
            <a:r>
              <a:rPr lang="tr-TR" dirty="0"/>
              <a:t>-</a:t>
            </a:r>
            <a:r>
              <a:rPr lang="tr-TR" dirty="0" err="1"/>
              <a:t>Âmedî</a:t>
            </a:r>
            <a:r>
              <a:rPr lang="tr-TR" dirty="0"/>
              <a:t> kalemi,</a:t>
            </a:r>
          </a:p>
          <a:p>
            <a:r>
              <a:rPr lang="tr-TR" dirty="0"/>
              <a:t>-Tahvil ( </a:t>
            </a:r>
            <a:r>
              <a:rPr lang="tr-TR" dirty="0" err="1"/>
              <a:t>kîse</a:t>
            </a:r>
            <a:r>
              <a:rPr lang="tr-TR" dirty="0"/>
              <a:t> veya nişan ) kalemi,</a:t>
            </a:r>
          </a:p>
          <a:p>
            <a:r>
              <a:rPr lang="tr-TR" dirty="0"/>
              <a:t>-</a:t>
            </a:r>
            <a:r>
              <a:rPr lang="tr-TR" dirty="0" err="1"/>
              <a:t>Rüûs</a:t>
            </a:r>
            <a:r>
              <a:rPr lang="tr-TR" dirty="0"/>
              <a:t> kalemi,</a:t>
            </a:r>
          </a:p>
          <a:p>
            <a:r>
              <a:rPr lang="tr-TR" dirty="0"/>
              <a:t>-Beylik veya Divan kalemi bulunuyordu.</a:t>
            </a:r>
          </a:p>
          <a:p>
            <a:r>
              <a:rPr lang="tr-TR" dirty="0"/>
              <a:t>Bu kalemlerde görev yapan katipler Divan-ı </a:t>
            </a:r>
            <a:r>
              <a:rPr lang="tr-TR" dirty="0" err="1"/>
              <a:t>Hümayun’da</a:t>
            </a:r>
            <a:r>
              <a:rPr lang="tr-TR" dirty="0"/>
              <a:t> alınan kararları kaleme alarak, divanın yazışmalarını yapıyorlardı.</a:t>
            </a:r>
            <a:r>
              <a:rPr lang="tr-TR" b="1" dirty="0"/>
              <a:t> </a:t>
            </a:r>
            <a:r>
              <a:rPr lang="tr-TR" dirty="0"/>
              <a:t>Reisülküttaba bağlı olarak görev yapan</a:t>
            </a:r>
            <a:r>
              <a:rPr lang="tr-TR" b="1" dirty="0"/>
              <a:t> </a:t>
            </a:r>
            <a:r>
              <a:rPr lang="tr-TR" dirty="0"/>
              <a:t>Divân-ı </a:t>
            </a:r>
            <a:r>
              <a:rPr lang="tr-TR" dirty="0" err="1"/>
              <a:t>Hümâyûn</a:t>
            </a:r>
            <a:r>
              <a:rPr lang="tr-TR" dirty="0"/>
              <a:t> Kalemleri ve burada görev yapan katipler sarayın </a:t>
            </a:r>
            <a:r>
              <a:rPr lang="tr-TR" dirty="0" err="1"/>
              <a:t>Birûn</a:t>
            </a:r>
            <a:r>
              <a:rPr lang="tr-TR" dirty="0"/>
              <a:t> kısmında ikinci avluda yer alan </a:t>
            </a:r>
            <a:r>
              <a:rPr lang="tr-TR" dirty="0" err="1"/>
              <a:t>Kubbealtında</a:t>
            </a:r>
            <a:r>
              <a:rPr lang="tr-TR" dirty="0"/>
              <a:t> bulunuyorlardı.</a:t>
            </a:r>
          </a:p>
          <a:p>
            <a:r>
              <a:rPr lang="tr-TR" dirty="0"/>
              <a:t> Bu dört kalem dışında ayrıca Kanuni Sultan Süleyman zamanında saray ve devlet dairelerine ait merasim ve tören işlerine bakan, protokol ile ilgili işlere yürüten Teşrifatçılık Kalemi, 18. yüzyılın başlarında ise devletin resmî belgelerinden de yararlanarak görevde bulundukları döneme ait olayları kaleme alan yani devletin resmî tarihini yazan </a:t>
            </a:r>
            <a:r>
              <a:rPr lang="tr-TR" dirty="0" err="1"/>
              <a:t>Vakanüvislik</a:t>
            </a:r>
            <a:r>
              <a:rPr lang="tr-TR"/>
              <a:t> Kalemi kurulmuştur.</a:t>
            </a:r>
            <a:r>
              <a:rPr lang="tr-TR" b="1"/>
              <a:t> </a:t>
            </a:r>
            <a:endParaRPr lang="tr-TR"/>
          </a:p>
          <a:p>
            <a:endParaRPr lang="tr-TR"/>
          </a:p>
        </p:txBody>
      </p:sp>
    </p:spTree>
    <p:extLst>
      <p:ext uri="{BB962C8B-B14F-4D97-AF65-F5344CB8AC3E}">
        <p14:creationId xmlns:p14="http://schemas.microsoft.com/office/powerpoint/2010/main" val="2547184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Önceleri sadece Divân denilen, sonraları adı Divân-ı </a:t>
            </a:r>
            <a:r>
              <a:rPr lang="tr-TR" dirty="0" err="1"/>
              <a:t>Hümâyûn</a:t>
            </a:r>
            <a:r>
              <a:rPr lang="tr-TR" dirty="0"/>
              <a:t> olan kurul, şüphesiz ki Osmanlı merkez teşkilâtı içerinde en önemli organdır. Çoğu zaman adı padişahla beraber anılırken, çoğu zaman da padişahtan sonra gelen en önemli unsurdur. Bu derste, Osmanlı merkez teşkilâtı içerisinde Divân-ı </a:t>
            </a:r>
            <a:r>
              <a:rPr lang="tr-TR" dirty="0" err="1"/>
              <a:t>Hümâyûn’un</a:t>
            </a:r>
            <a:r>
              <a:rPr lang="tr-TR" dirty="0"/>
              <a:t> çalışma şekli ve asli üyelerinden bahsedilmiştir. Ayrıca Divân-ı </a:t>
            </a:r>
            <a:r>
              <a:rPr lang="tr-TR" dirty="0" err="1"/>
              <a:t>Hümâyûn’un</a:t>
            </a:r>
            <a:r>
              <a:rPr lang="tr-TR" dirty="0"/>
              <a:t> kalemlerine de yer verilmiş olup kısaca bu kalemlerin işleyişleri anlatılmıştır.</a:t>
            </a:r>
          </a:p>
          <a:p>
            <a:r>
              <a:rPr lang="tr-TR" dirty="0"/>
              <a:t>Divân-ı </a:t>
            </a:r>
            <a:r>
              <a:rPr lang="tr-TR" dirty="0" err="1"/>
              <a:t>Hümâyûn</a:t>
            </a:r>
            <a:r>
              <a:rPr lang="tr-TR" dirty="0"/>
              <a:t>, “padişah divanı” anlamına gelmektedir. Kökeni </a:t>
            </a:r>
            <a:r>
              <a:rPr lang="tr-TR" dirty="0" err="1"/>
              <a:t>Arâmîce’den</a:t>
            </a:r>
            <a:r>
              <a:rPr lang="tr-TR" dirty="0"/>
              <a:t> gelmekte olup, </a:t>
            </a:r>
            <a:r>
              <a:rPr lang="tr-TR" dirty="0" err="1"/>
              <a:t>Türkçe’ye</a:t>
            </a:r>
            <a:r>
              <a:rPr lang="tr-TR" dirty="0"/>
              <a:t> Arapça ve Farsça yoluyla geçmiştir.</a:t>
            </a:r>
            <a:r>
              <a:rPr lang="tr-TR" baseline="30000" dirty="0"/>
              <a:t> </a:t>
            </a:r>
            <a:r>
              <a:rPr lang="tr-TR" dirty="0"/>
              <a:t>Eski İran devletlerinde </a:t>
            </a:r>
            <a:r>
              <a:rPr lang="tr-TR" dirty="0" err="1"/>
              <a:t>divân</a:t>
            </a:r>
            <a:r>
              <a:rPr lang="tr-TR" dirty="0"/>
              <a:t>, mali kayıtların yazıldığı defterlere verilen bir isimdi ve bu defterleri tutan resmi daireler de bu isimle anılırdı. Bugünkü modern </a:t>
            </a:r>
            <a:r>
              <a:rPr lang="tr-TR" dirty="0" err="1"/>
              <a:t>Arapça’da</a:t>
            </a:r>
            <a:r>
              <a:rPr lang="tr-TR" dirty="0"/>
              <a:t> ise “hükümet dairesi, yönetim bürosu, memurluk yeri ve sekreterlik” anlamlarını taşır. </a:t>
            </a:r>
            <a:r>
              <a:rPr lang="tr-TR" dirty="0" err="1"/>
              <a:t>Osmanlılar’da</a:t>
            </a:r>
            <a:r>
              <a:rPr lang="tr-TR" dirty="0"/>
              <a:t> ise </a:t>
            </a:r>
            <a:r>
              <a:rPr lang="tr-TR" dirty="0" err="1"/>
              <a:t>divân</a:t>
            </a:r>
            <a:r>
              <a:rPr lang="tr-TR" dirty="0"/>
              <a:t>, Farsça anlamından yola çıkarak “toplantı, kurul, kurul-organ” karşılığında kullanılmıştır.</a:t>
            </a:r>
          </a:p>
          <a:p>
            <a:endParaRPr lang="tr-TR" dirty="0"/>
          </a:p>
        </p:txBody>
      </p:sp>
    </p:spTree>
    <p:extLst>
      <p:ext uri="{BB962C8B-B14F-4D97-AF65-F5344CB8AC3E}">
        <p14:creationId xmlns:p14="http://schemas.microsoft.com/office/powerpoint/2010/main" val="1510361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en-GB" dirty="0" err="1"/>
              <a:t>Merkezi</a:t>
            </a:r>
            <a:r>
              <a:rPr lang="en-GB" dirty="0"/>
              <a:t> </a:t>
            </a:r>
            <a:r>
              <a:rPr lang="en-GB" dirty="0" err="1"/>
              <a:t>teşkilâtta</a:t>
            </a:r>
            <a:r>
              <a:rPr lang="en-GB" dirty="0"/>
              <a:t> </a:t>
            </a:r>
            <a:r>
              <a:rPr lang="en-GB" dirty="0" err="1"/>
              <a:t>Divân-ı</a:t>
            </a:r>
            <a:r>
              <a:rPr lang="en-GB" dirty="0"/>
              <a:t> </a:t>
            </a:r>
            <a:r>
              <a:rPr lang="en-GB" dirty="0" err="1"/>
              <a:t>Hümâyûn</a:t>
            </a:r>
            <a:r>
              <a:rPr lang="en-GB" dirty="0"/>
              <a:t>, </a:t>
            </a:r>
            <a:r>
              <a:rPr lang="en-GB" dirty="0" err="1"/>
              <a:t>bugünkü</a:t>
            </a:r>
            <a:r>
              <a:rPr lang="en-GB" dirty="0"/>
              <a:t> </a:t>
            </a:r>
            <a:r>
              <a:rPr lang="en-GB" dirty="0" err="1"/>
              <a:t>hükümete</a:t>
            </a:r>
            <a:r>
              <a:rPr lang="en-GB" dirty="0"/>
              <a:t> </a:t>
            </a:r>
            <a:r>
              <a:rPr lang="en-GB" dirty="0" err="1"/>
              <a:t>yani</a:t>
            </a:r>
            <a:r>
              <a:rPr lang="en-GB" dirty="0"/>
              <a:t> </a:t>
            </a:r>
            <a:r>
              <a:rPr lang="en-GB" dirty="0" err="1"/>
              <a:t>bakanlar</a:t>
            </a:r>
            <a:r>
              <a:rPr lang="en-GB" dirty="0"/>
              <a:t> </a:t>
            </a:r>
            <a:r>
              <a:rPr lang="en-GB" dirty="0" err="1"/>
              <a:t>kuruluna</a:t>
            </a:r>
            <a:r>
              <a:rPr lang="en-GB" dirty="0"/>
              <a:t> </a:t>
            </a:r>
            <a:r>
              <a:rPr lang="en-GB" dirty="0" err="1"/>
              <a:t>karşılık</a:t>
            </a:r>
            <a:r>
              <a:rPr lang="en-GB" dirty="0"/>
              <a:t> </a:t>
            </a:r>
            <a:r>
              <a:rPr lang="en-GB" dirty="0" err="1"/>
              <a:t>gelmekteydi</a:t>
            </a:r>
            <a:r>
              <a:rPr lang="en-GB" dirty="0"/>
              <a:t>.</a:t>
            </a:r>
            <a:r>
              <a:rPr lang="en-GB" baseline="30000" dirty="0"/>
              <a:t> </a:t>
            </a:r>
            <a:r>
              <a:rPr lang="en-GB" dirty="0" err="1"/>
              <a:t>Devletin</a:t>
            </a:r>
            <a:r>
              <a:rPr lang="en-GB" dirty="0"/>
              <a:t> </a:t>
            </a:r>
            <a:r>
              <a:rPr lang="en-GB" dirty="0" err="1"/>
              <a:t>siyasi</a:t>
            </a:r>
            <a:r>
              <a:rPr lang="en-GB" dirty="0"/>
              <a:t>, </a:t>
            </a:r>
            <a:r>
              <a:rPr lang="en-GB" dirty="0" err="1"/>
              <a:t>idari</a:t>
            </a:r>
            <a:r>
              <a:rPr lang="en-GB" dirty="0"/>
              <a:t>, </a:t>
            </a:r>
            <a:r>
              <a:rPr lang="en-GB" dirty="0" err="1"/>
              <a:t>askeri</a:t>
            </a:r>
            <a:r>
              <a:rPr lang="en-GB" dirty="0"/>
              <a:t>, </a:t>
            </a:r>
            <a:r>
              <a:rPr lang="en-GB" dirty="0" err="1"/>
              <a:t>örfi</a:t>
            </a:r>
            <a:r>
              <a:rPr lang="en-GB" dirty="0"/>
              <a:t>, </a:t>
            </a:r>
            <a:r>
              <a:rPr lang="en-GB" dirty="0" err="1"/>
              <a:t>şer’î</a:t>
            </a:r>
            <a:r>
              <a:rPr lang="en-GB" dirty="0"/>
              <a:t>, </a:t>
            </a:r>
            <a:r>
              <a:rPr lang="en-GB" dirty="0" err="1"/>
              <a:t>mali</a:t>
            </a:r>
            <a:r>
              <a:rPr lang="en-GB" dirty="0"/>
              <a:t> </a:t>
            </a:r>
            <a:r>
              <a:rPr lang="en-GB" dirty="0" err="1"/>
              <a:t>işleriyle</a:t>
            </a:r>
            <a:r>
              <a:rPr lang="en-GB" dirty="0"/>
              <a:t> </a:t>
            </a:r>
            <a:r>
              <a:rPr lang="en-GB" dirty="0" err="1"/>
              <a:t>ilgilenirdi</a:t>
            </a:r>
            <a:r>
              <a:rPr lang="en-GB" dirty="0"/>
              <a:t>. Her </a:t>
            </a:r>
            <a:r>
              <a:rPr lang="en-GB" dirty="0" err="1"/>
              <a:t>türlü</a:t>
            </a:r>
            <a:r>
              <a:rPr lang="en-GB" dirty="0"/>
              <a:t> </a:t>
            </a:r>
            <a:r>
              <a:rPr lang="en-GB" dirty="0" err="1"/>
              <a:t>dava</a:t>
            </a:r>
            <a:r>
              <a:rPr lang="en-GB" dirty="0"/>
              <a:t> </a:t>
            </a:r>
            <a:r>
              <a:rPr lang="en-GB" dirty="0" err="1"/>
              <a:t>ve</a:t>
            </a:r>
            <a:r>
              <a:rPr lang="en-GB" dirty="0"/>
              <a:t> </a:t>
            </a:r>
            <a:r>
              <a:rPr lang="en-GB" dirty="0" err="1"/>
              <a:t>şikayetler</a:t>
            </a:r>
            <a:r>
              <a:rPr lang="en-GB" dirty="0"/>
              <a:t> </a:t>
            </a:r>
            <a:r>
              <a:rPr lang="en-GB" dirty="0" err="1"/>
              <a:t>burada</a:t>
            </a:r>
            <a:r>
              <a:rPr lang="en-GB" dirty="0"/>
              <a:t> </a:t>
            </a:r>
            <a:r>
              <a:rPr lang="en-GB" dirty="0" err="1"/>
              <a:t>görülürdü</a:t>
            </a:r>
            <a:r>
              <a:rPr lang="en-GB" dirty="0"/>
              <a:t> </a:t>
            </a:r>
            <a:r>
              <a:rPr lang="en-GB" dirty="0" err="1"/>
              <a:t>ve</a:t>
            </a:r>
            <a:r>
              <a:rPr lang="en-GB" dirty="0"/>
              <a:t> </a:t>
            </a:r>
            <a:r>
              <a:rPr lang="en-GB" dirty="0" err="1"/>
              <a:t>dilerse</a:t>
            </a:r>
            <a:r>
              <a:rPr lang="en-GB" dirty="0"/>
              <a:t> </a:t>
            </a:r>
            <a:r>
              <a:rPr lang="en-GB" dirty="0" err="1"/>
              <a:t>halktan</a:t>
            </a:r>
            <a:r>
              <a:rPr lang="en-GB" dirty="0"/>
              <a:t> her </a:t>
            </a:r>
            <a:r>
              <a:rPr lang="en-GB" dirty="0" err="1"/>
              <a:t>hangi</a:t>
            </a:r>
            <a:r>
              <a:rPr lang="en-GB" dirty="0"/>
              <a:t> </a:t>
            </a:r>
            <a:r>
              <a:rPr lang="en-GB" dirty="0" err="1"/>
              <a:t>biri</a:t>
            </a:r>
            <a:r>
              <a:rPr lang="en-GB" dirty="0"/>
              <a:t> </a:t>
            </a:r>
            <a:r>
              <a:rPr lang="en-GB" dirty="0" err="1"/>
              <a:t>halledilmesi</a:t>
            </a:r>
            <a:r>
              <a:rPr lang="en-GB" dirty="0"/>
              <a:t> </a:t>
            </a:r>
            <a:r>
              <a:rPr lang="en-GB" dirty="0" err="1"/>
              <a:t>gereken</a:t>
            </a:r>
            <a:r>
              <a:rPr lang="en-GB" dirty="0"/>
              <a:t> </a:t>
            </a:r>
            <a:r>
              <a:rPr lang="en-GB" dirty="0" err="1"/>
              <a:t>meseleler</a:t>
            </a:r>
            <a:r>
              <a:rPr lang="en-GB" dirty="0"/>
              <a:t> </a:t>
            </a:r>
            <a:r>
              <a:rPr lang="en-GB" dirty="0" err="1"/>
              <a:t>için</a:t>
            </a:r>
            <a:r>
              <a:rPr lang="en-GB" dirty="0"/>
              <a:t> </a:t>
            </a:r>
            <a:r>
              <a:rPr lang="en-GB" dirty="0" err="1"/>
              <a:t>Divân-ı</a:t>
            </a:r>
            <a:r>
              <a:rPr lang="en-GB" dirty="0"/>
              <a:t> </a:t>
            </a:r>
            <a:r>
              <a:rPr lang="en-GB" dirty="0" err="1"/>
              <a:t>Hümâyûn’a</a:t>
            </a:r>
            <a:r>
              <a:rPr lang="en-GB" dirty="0"/>
              <a:t> </a:t>
            </a:r>
            <a:r>
              <a:rPr lang="en-GB" dirty="0" err="1"/>
              <a:t>danışabilirdi</a:t>
            </a:r>
            <a:r>
              <a:rPr lang="en-GB" dirty="0"/>
              <a:t>.</a:t>
            </a:r>
            <a:r>
              <a:rPr lang="tr-TR" dirty="0"/>
              <a:t> Bir kimse ilk başvurduğu mercide hakkını alamadığı</a:t>
            </a:r>
            <a:r>
              <a:rPr lang="tr-TR" b="1" dirty="0"/>
              <a:t> </a:t>
            </a:r>
            <a:r>
              <a:rPr lang="tr-TR" dirty="0"/>
              <a:t>kanaatine varırsa en yüksek mahkeme olarak</a:t>
            </a:r>
            <a:r>
              <a:rPr lang="tr-TR" b="1" dirty="0"/>
              <a:t> </a:t>
            </a:r>
            <a:r>
              <a:rPr lang="tr-TR" dirty="0" err="1"/>
              <a:t>Dîvân’a</a:t>
            </a:r>
            <a:r>
              <a:rPr lang="tr-TR" dirty="0"/>
              <a:t> başvurabilirdi. </a:t>
            </a:r>
            <a:r>
              <a:rPr lang="tr-TR" dirty="0" err="1"/>
              <a:t>Dîvân</a:t>
            </a:r>
            <a:r>
              <a:rPr lang="tr-TR" dirty="0"/>
              <a:t>-ı Hümayun en üst mahkeme olarak sorunu çözümlerdi. </a:t>
            </a:r>
            <a:r>
              <a:rPr lang="tr-TR" dirty="0" err="1"/>
              <a:t>Dîvân</a:t>
            </a:r>
            <a:r>
              <a:rPr lang="tr-TR" dirty="0"/>
              <a:t>-ı </a:t>
            </a:r>
            <a:r>
              <a:rPr lang="tr-TR" dirty="0" err="1"/>
              <a:t>Hümâyûn</a:t>
            </a:r>
            <a:r>
              <a:rPr lang="tr-TR" dirty="0"/>
              <a:t>, ayrıca üyelerin her biri aracılığıyla padişah adına işlem yapan devlet görevlilerinin atama, nakil, azil, terfi, cezalandırma gibi özlük işlerini düzenlerdi.</a:t>
            </a:r>
          </a:p>
          <a:p>
            <a:r>
              <a:rPr lang="tr-TR" dirty="0"/>
              <a:t>Osmanlı Devleti’nde </a:t>
            </a:r>
            <a:r>
              <a:rPr lang="tr-TR" dirty="0" err="1"/>
              <a:t>divânın</a:t>
            </a:r>
            <a:r>
              <a:rPr lang="tr-TR" dirty="0"/>
              <a:t> Orhan Bey (1326-1362) zamanından beri var olduğu bilinir.  Divân toplantıları ilk dönemlerde Topkapı Sarayı’nın birinci avlusunda bulunan Eski </a:t>
            </a:r>
            <a:r>
              <a:rPr lang="tr-TR" dirty="0" err="1"/>
              <a:t>Divânhâne</a:t>
            </a:r>
            <a:r>
              <a:rPr lang="tr-TR" dirty="0"/>
              <a:t> denilen yerde yapılırdı. Kanuni Sultan Süleyman döneminde, Vezir-î azam Damat Makbul İbrahim Paşa tarafından ikinci avluya yapılan üç kubbeli bir yapı olan Kubbealtı denilen binaya taşınmıştır.</a:t>
            </a:r>
          </a:p>
          <a:p>
            <a:endParaRPr lang="tr-TR" dirty="0"/>
          </a:p>
        </p:txBody>
      </p:sp>
    </p:spTree>
    <p:extLst>
      <p:ext uri="{BB962C8B-B14F-4D97-AF65-F5344CB8AC3E}">
        <p14:creationId xmlns:p14="http://schemas.microsoft.com/office/powerpoint/2010/main" val="248537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16. yüzyıldan itibaren Divân-ı </a:t>
            </a:r>
            <a:r>
              <a:rPr lang="tr-TR" dirty="0" err="1"/>
              <a:t>Hümâyûn’un</a:t>
            </a:r>
            <a:r>
              <a:rPr lang="tr-TR" dirty="0"/>
              <a:t> bilinen klasik yapısına ulaştığı bilinmektedir. Kanuni Sultan Süleyman döneminde (1520-1566) kurumsal yapısını alan Divân-ı </a:t>
            </a:r>
            <a:r>
              <a:rPr lang="tr-TR" dirty="0" err="1"/>
              <a:t>Hümâyûn</a:t>
            </a:r>
            <a:r>
              <a:rPr lang="tr-TR" dirty="0"/>
              <a:t>, 17.yy.dan itibaren etkisini ve önemini kaybetmeye başlamıştır. Divân-ı </a:t>
            </a:r>
            <a:r>
              <a:rPr lang="tr-TR" dirty="0" err="1"/>
              <a:t>Hümâyûn</a:t>
            </a:r>
            <a:r>
              <a:rPr lang="tr-TR" dirty="0"/>
              <a:t> üyeleri, her gün sabah namazından sonra toplanarak öğle namazı vaktine kadar </a:t>
            </a:r>
            <a:r>
              <a:rPr lang="tr-TR" dirty="0" err="1"/>
              <a:t>divân</a:t>
            </a:r>
            <a:r>
              <a:rPr lang="tr-TR" dirty="0"/>
              <a:t> meselelerini görüşürler ve sonra yemek yenilerek toplantı sona ererdi. Bu durumun Fatih dönemine kadar devam ettiği görülmektedir. </a:t>
            </a:r>
            <a:r>
              <a:rPr lang="tr-TR" dirty="0" err="1"/>
              <a:t>II.Mehmet</a:t>
            </a:r>
            <a:r>
              <a:rPr lang="tr-TR" dirty="0"/>
              <a:t> bu uygulamayı daha sonları kaldırmıştır.</a:t>
            </a:r>
          </a:p>
          <a:p>
            <a:endParaRPr lang="tr-TR" dirty="0"/>
          </a:p>
        </p:txBody>
      </p:sp>
    </p:spTree>
    <p:extLst>
      <p:ext uri="{BB962C8B-B14F-4D97-AF65-F5344CB8AC3E}">
        <p14:creationId xmlns:p14="http://schemas.microsoft.com/office/powerpoint/2010/main" val="685597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en-GB" dirty="0" err="1"/>
              <a:t>Fatih</a:t>
            </a:r>
            <a:r>
              <a:rPr lang="en-GB" dirty="0"/>
              <a:t> </a:t>
            </a:r>
            <a:r>
              <a:rPr lang="en-GB" dirty="0" err="1"/>
              <a:t>devrinde</a:t>
            </a:r>
            <a:r>
              <a:rPr lang="en-GB" dirty="0"/>
              <a:t> </a:t>
            </a:r>
            <a:r>
              <a:rPr lang="en-GB" dirty="0" err="1"/>
              <a:t>önceleri</a:t>
            </a:r>
            <a:r>
              <a:rPr lang="en-GB" dirty="0"/>
              <a:t> </a:t>
            </a:r>
            <a:r>
              <a:rPr lang="en-GB" dirty="0" err="1"/>
              <a:t>hergün</a:t>
            </a:r>
            <a:r>
              <a:rPr lang="en-GB" dirty="0"/>
              <a:t> </a:t>
            </a:r>
            <a:r>
              <a:rPr lang="en-GB" dirty="0" err="1"/>
              <a:t>toplanan</a:t>
            </a:r>
            <a:r>
              <a:rPr lang="en-GB" dirty="0"/>
              <a:t> </a:t>
            </a:r>
            <a:r>
              <a:rPr lang="en-GB" dirty="0" err="1"/>
              <a:t>divân</a:t>
            </a:r>
            <a:r>
              <a:rPr lang="en-GB" dirty="0"/>
              <a:t> </a:t>
            </a:r>
            <a:r>
              <a:rPr lang="en-GB" dirty="0" err="1"/>
              <a:t>daha</a:t>
            </a:r>
            <a:r>
              <a:rPr lang="en-GB" dirty="0"/>
              <a:t> </a:t>
            </a:r>
            <a:r>
              <a:rPr lang="en-GB" dirty="0" err="1"/>
              <a:t>sonraları</a:t>
            </a:r>
            <a:r>
              <a:rPr lang="en-GB" dirty="0"/>
              <a:t> </a:t>
            </a:r>
            <a:r>
              <a:rPr lang="en-GB" dirty="0" err="1"/>
              <a:t>haftada</a:t>
            </a:r>
            <a:r>
              <a:rPr lang="en-GB" dirty="0"/>
              <a:t> </a:t>
            </a:r>
            <a:r>
              <a:rPr lang="en-GB" dirty="0" err="1"/>
              <a:t>dört</a:t>
            </a:r>
            <a:r>
              <a:rPr lang="en-GB" dirty="0"/>
              <a:t> </a:t>
            </a:r>
            <a:r>
              <a:rPr lang="en-GB" dirty="0" err="1"/>
              <a:t>güne</a:t>
            </a:r>
            <a:r>
              <a:rPr lang="en-GB" dirty="0"/>
              <a:t> </a:t>
            </a:r>
            <a:r>
              <a:rPr lang="en-GB" dirty="0" err="1"/>
              <a:t>inmiştir</a:t>
            </a:r>
            <a:r>
              <a:rPr lang="en-GB" dirty="0"/>
              <a:t>. Bu </a:t>
            </a:r>
            <a:r>
              <a:rPr lang="en-GB" dirty="0" err="1"/>
              <a:t>dört</a:t>
            </a:r>
            <a:r>
              <a:rPr lang="en-GB" dirty="0"/>
              <a:t> </a:t>
            </a:r>
            <a:r>
              <a:rPr lang="en-GB" dirty="0" err="1"/>
              <a:t>günün</a:t>
            </a:r>
            <a:r>
              <a:rPr lang="en-GB" dirty="0"/>
              <a:t> </a:t>
            </a:r>
            <a:r>
              <a:rPr lang="en-GB" dirty="0" err="1"/>
              <a:t>iki</a:t>
            </a:r>
            <a:r>
              <a:rPr lang="en-GB" dirty="0"/>
              <a:t> </a:t>
            </a:r>
            <a:r>
              <a:rPr lang="en-GB" dirty="0" err="1"/>
              <a:t>günü</a:t>
            </a:r>
            <a:r>
              <a:rPr lang="en-GB" dirty="0"/>
              <a:t> </a:t>
            </a:r>
            <a:r>
              <a:rPr lang="en-GB" dirty="0" err="1"/>
              <a:t>arz</a:t>
            </a:r>
            <a:r>
              <a:rPr lang="en-GB" dirty="0"/>
              <a:t> </a:t>
            </a:r>
            <a:r>
              <a:rPr lang="en-GB" dirty="0" err="1"/>
              <a:t>günü</a:t>
            </a:r>
            <a:r>
              <a:rPr lang="en-GB" dirty="0"/>
              <a:t> </a:t>
            </a:r>
            <a:r>
              <a:rPr lang="en-GB" dirty="0" err="1"/>
              <a:t>kabul</a:t>
            </a:r>
            <a:r>
              <a:rPr lang="en-GB" dirty="0"/>
              <a:t> </a:t>
            </a:r>
            <a:r>
              <a:rPr lang="en-GB" dirty="0" err="1"/>
              <a:t>edilmiş</a:t>
            </a:r>
            <a:r>
              <a:rPr lang="en-GB" dirty="0"/>
              <a:t> </a:t>
            </a:r>
            <a:r>
              <a:rPr lang="en-GB" dirty="0" err="1"/>
              <a:t>olup</a:t>
            </a:r>
            <a:r>
              <a:rPr lang="en-GB" dirty="0"/>
              <a:t>, </a:t>
            </a:r>
            <a:r>
              <a:rPr lang="en-GB" dirty="0" err="1"/>
              <a:t>bu</a:t>
            </a:r>
            <a:r>
              <a:rPr lang="en-GB" dirty="0"/>
              <a:t> </a:t>
            </a:r>
            <a:r>
              <a:rPr lang="en-GB" dirty="0" err="1"/>
              <a:t>iki</a:t>
            </a:r>
            <a:r>
              <a:rPr lang="en-GB" dirty="0"/>
              <a:t> </a:t>
            </a:r>
            <a:r>
              <a:rPr lang="en-GB" dirty="0" err="1"/>
              <a:t>günde</a:t>
            </a:r>
            <a:r>
              <a:rPr lang="en-GB" dirty="0"/>
              <a:t> </a:t>
            </a:r>
            <a:r>
              <a:rPr lang="en-GB" dirty="0" err="1"/>
              <a:t>vezirler</a:t>
            </a:r>
            <a:r>
              <a:rPr lang="en-GB" dirty="0"/>
              <a:t>, </a:t>
            </a:r>
            <a:r>
              <a:rPr lang="en-GB" dirty="0" err="1"/>
              <a:t>kazaskerler</a:t>
            </a:r>
            <a:r>
              <a:rPr lang="en-GB" dirty="0"/>
              <a:t> </a:t>
            </a:r>
            <a:r>
              <a:rPr lang="en-GB" dirty="0" err="1"/>
              <a:t>ve</a:t>
            </a:r>
            <a:r>
              <a:rPr lang="en-GB" dirty="0"/>
              <a:t> </a:t>
            </a:r>
            <a:r>
              <a:rPr lang="en-GB" dirty="0" err="1"/>
              <a:t>defterdarlar</a:t>
            </a:r>
            <a:r>
              <a:rPr lang="en-GB" dirty="0"/>
              <a:t> </a:t>
            </a:r>
            <a:r>
              <a:rPr lang="en-GB" dirty="0" err="1"/>
              <a:t>arz</a:t>
            </a:r>
            <a:r>
              <a:rPr lang="en-GB" dirty="0"/>
              <a:t> </a:t>
            </a:r>
            <a:r>
              <a:rPr lang="en-GB" dirty="0" err="1"/>
              <a:t>odasında</a:t>
            </a:r>
            <a:r>
              <a:rPr lang="en-GB" dirty="0"/>
              <a:t> </a:t>
            </a:r>
            <a:r>
              <a:rPr lang="en-GB" dirty="0" err="1"/>
              <a:t>padişahın</a:t>
            </a:r>
            <a:r>
              <a:rPr lang="en-GB" dirty="0"/>
              <a:t> </a:t>
            </a:r>
            <a:r>
              <a:rPr lang="en-GB" dirty="0" err="1"/>
              <a:t>huzuruna</a:t>
            </a:r>
            <a:r>
              <a:rPr lang="en-GB" dirty="0"/>
              <a:t> </a:t>
            </a:r>
            <a:r>
              <a:rPr lang="en-GB" dirty="0" err="1"/>
              <a:t>çıkarak</a:t>
            </a:r>
            <a:r>
              <a:rPr lang="en-GB" dirty="0"/>
              <a:t> </a:t>
            </a:r>
            <a:r>
              <a:rPr lang="en-GB" dirty="0" err="1"/>
              <a:t>işleri</a:t>
            </a:r>
            <a:r>
              <a:rPr lang="en-GB" dirty="0"/>
              <a:t> </a:t>
            </a:r>
            <a:r>
              <a:rPr lang="en-GB" dirty="0" err="1"/>
              <a:t>hakkında</a:t>
            </a:r>
            <a:r>
              <a:rPr lang="en-GB" dirty="0"/>
              <a:t> görüşürlerdi.1554 </a:t>
            </a:r>
            <a:r>
              <a:rPr lang="en-GB" dirty="0" err="1"/>
              <a:t>ve</a:t>
            </a:r>
            <a:r>
              <a:rPr lang="en-GB" dirty="0"/>
              <a:t> 1565 </a:t>
            </a:r>
            <a:r>
              <a:rPr lang="en-GB" dirty="0" err="1"/>
              <a:t>tarihli</a:t>
            </a:r>
            <a:r>
              <a:rPr lang="en-GB" dirty="0"/>
              <a:t> </a:t>
            </a:r>
            <a:r>
              <a:rPr lang="en-GB" dirty="0" err="1"/>
              <a:t>bazı</a:t>
            </a:r>
            <a:r>
              <a:rPr lang="en-GB" dirty="0"/>
              <a:t> </a:t>
            </a:r>
            <a:r>
              <a:rPr lang="en-GB" dirty="0" err="1"/>
              <a:t>mühimme</a:t>
            </a:r>
            <a:r>
              <a:rPr lang="en-GB" dirty="0"/>
              <a:t> </a:t>
            </a:r>
            <a:r>
              <a:rPr lang="en-GB" dirty="0" err="1"/>
              <a:t>defterlerinde</a:t>
            </a:r>
            <a:r>
              <a:rPr lang="en-GB" dirty="0"/>
              <a:t> </a:t>
            </a:r>
            <a:r>
              <a:rPr lang="en-GB" dirty="0" err="1"/>
              <a:t>divân</a:t>
            </a:r>
            <a:r>
              <a:rPr lang="en-GB" dirty="0"/>
              <a:t> </a:t>
            </a:r>
            <a:r>
              <a:rPr lang="en-GB" dirty="0" err="1"/>
              <a:t>toplantılarının</a:t>
            </a:r>
            <a:r>
              <a:rPr lang="en-GB" dirty="0"/>
              <a:t> </a:t>
            </a:r>
            <a:r>
              <a:rPr lang="en-GB" dirty="0" err="1"/>
              <a:t>haftada</a:t>
            </a:r>
            <a:r>
              <a:rPr lang="en-GB" dirty="0"/>
              <a:t> </a:t>
            </a:r>
            <a:r>
              <a:rPr lang="en-GB" dirty="0" err="1"/>
              <a:t>iki</a:t>
            </a:r>
            <a:r>
              <a:rPr lang="en-GB" dirty="0"/>
              <a:t> </a:t>
            </a:r>
            <a:r>
              <a:rPr lang="en-GB" dirty="0" err="1"/>
              <a:t>güne</a:t>
            </a:r>
            <a:r>
              <a:rPr lang="en-GB" dirty="0"/>
              <a:t> </a:t>
            </a:r>
            <a:r>
              <a:rPr lang="en-GB" dirty="0" err="1"/>
              <a:t>düştüğü</a:t>
            </a:r>
            <a:r>
              <a:rPr lang="en-GB" dirty="0"/>
              <a:t> görülmektedir.16.yy.dan </a:t>
            </a:r>
            <a:r>
              <a:rPr lang="en-GB" dirty="0" err="1"/>
              <a:t>ikinci</a:t>
            </a:r>
            <a:r>
              <a:rPr lang="en-GB" dirty="0"/>
              <a:t> </a:t>
            </a:r>
            <a:r>
              <a:rPr lang="en-GB" dirty="0" err="1"/>
              <a:t>yarısından</a:t>
            </a:r>
            <a:r>
              <a:rPr lang="en-GB" dirty="0"/>
              <a:t> </a:t>
            </a:r>
            <a:r>
              <a:rPr lang="en-GB" dirty="0" err="1"/>
              <a:t>itibaren</a:t>
            </a:r>
            <a:r>
              <a:rPr lang="en-GB" dirty="0"/>
              <a:t> </a:t>
            </a:r>
            <a:r>
              <a:rPr lang="en-GB" dirty="0" err="1"/>
              <a:t>divânın</a:t>
            </a:r>
            <a:r>
              <a:rPr lang="en-GB" dirty="0"/>
              <a:t>, </a:t>
            </a:r>
            <a:r>
              <a:rPr lang="en-GB" dirty="0" err="1"/>
              <a:t>cumartesi</a:t>
            </a:r>
            <a:r>
              <a:rPr lang="en-GB" dirty="0"/>
              <a:t>, </a:t>
            </a:r>
            <a:r>
              <a:rPr lang="en-GB" dirty="0" err="1"/>
              <a:t>pazar</a:t>
            </a:r>
            <a:r>
              <a:rPr lang="en-GB" dirty="0"/>
              <a:t>, </a:t>
            </a:r>
            <a:r>
              <a:rPr lang="en-GB" dirty="0" err="1"/>
              <a:t>pazartesi</a:t>
            </a:r>
            <a:r>
              <a:rPr lang="en-GB" dirty="0"/>
              <a:t> </a:t>
            </a:r>
            <a:r>
              <a:rPr lang="en-GB" dirty="0" err="1"/>
              <a:t>ve</a:t>
            </a:r>
            <a:r>
              <a:rPr lang="en-GB" dirty="0"/>
              <a:t> </a:t>
            </a:r>
            <a:r>
              <a:rPr lang="en-GB" dirty="0" err="1"/>
              <a:t>salı</a:t>
            </a:r>
            <a:r>
              <a:rPr lang="en-GB" dirty="0"/>
              <a:t> </a:t>
            </a:r>
            <a:r>
              <a:rPr lang="en-GB" dirty="0" err="1"/>
              <a:t>günleriolmak</a:t>
            </a:r>
            <a:r>
              <a:rPr lang="en-GB" dirty="0"/>
              <a:t> </a:t>
            </a:r>
            <a:r>
              <a:rPr lang="en-GB" dirty="0" err="1"/>
              <a:t>üzere</a:t>
            </a:r>
            <a:r>
              <a:rPr lang="en-GB" dirty="0"/>
              <a:t> </a:t>
            </a:r>
            <a:r>
              <a:rPr lang="en-GB" dirty="0" err="1"/>
              <a:t>haftada</a:t>
            </a:r>
            <a:r>
              <a:rPr lang="en-GB" dirty="0"/>
              <a:t> </a:t>
            </a:r>
            <a:r>
              <a:rPr lang="en-GB" dirty="0" err="1"/>
              <a:t>dört</a:t>
            </a:r>
            <a:r>
              <a:rPr lang="en-GB" dirty="0"/>
              <a:t> </a:t>
            </a:r>
            <a:r>
              <a:rPr lang="en-GB" dirty="0" err="1"/>
              <a:t>gün</a:t>
            </a:r>
            <a:r>
              <a:rPr lang="en-GB" dirty="0"/>
              <a:t> </a:t>
            </a:r>
            <a:r>
              <a:rPr lang="en-GB" dirty="0" err="1"/>
              <a:t>toplandığı</a:t>
            </a:r>
            <a:r>
              <a:rPr lang="en-GB" dirty="0"/>
              <a:t> </a:t>
            </a:r>
            <a:r>
              <a:rPr lang="en-GB" dirty="0" err="1"/>
              <a:t>görülür</a:t>
            </a:r>
            <a:r>
              <a:rPr lang="en-GB" dirty="0"/>
              <a:t>.</a:t>
            </a:r>
            <a:r>
              <a:rPr lang="en-GB" baseline="30000" dirty="0"/>
              <a:t> </a:t>
            </a:r>
            <a:r>
              <a:rPr lang="en-GB" dirty="0" err="1"/>
              <a:t>Arz</a:t>
            </a:r>
            <a:r>
              <a:rPr lang="en-GB" dirty="0"/>
              <a:t> </a:t>
            </a:r>
            <a:r>
              <a:rPr lang="en-GB" dirty="0" err="1"/>
              <a:t>günleri</a:t>
            </a:r>
            <a:r>
              <a:rPr lang="en-GB" dirty="0"/>
              <a:t> </a:t>
            </a:r>
            <a:r>
              <a:rPr lang="en-GB" dirty="0" err="1"/>
              <a:t>olarak</a:t>
            </a:r>
            <a:r>
              <a:rPr lang="en-GB" dirty="0"/>
              <a:t> da </a:t>
            </a:r>
            <a:r>
              <a:rPr lang="en-GB" dirty="0" err="1"/>
              <a:t>pazar</a:t>
            </a:r>
            <a:r>
              <a:rPr lang="en-GB" dirty="0"/>
              <a:t> </a:t>
            </a:r>
            <a:r>
              <a:rPr lang="en-GB" dirty="0" err="1"/>
              <a:t>ve</a:t>
            </a:r>
            <a:r>
              <a:rPr lang="en-GB" dirty="0"/>
              <a:t> </a:t>
            </a:r>
            <a:r>
              <a:rPr lang="en-GB" dirty="0" err="1"/>
              <a:t>salı</a:t>
            </a:r>
            <a:r>
              <a:rPr lang="en-GB" dirty="0"/>
              <a:t> </a:t>
            </a:r>
            <a:r>
              <a:rPr lang="en-GB" dirty="0" err="1"/>
              <a:t>günleri</a:t>
            </a:r>
            <a:r>
              <a:rPr lang="en-GB" dirty="0"/>
              <a:t> </a:t>
            </a:r>
            <a:r>
              <a:rPr lang="en-GB" dirty="0" err="1"/>
              <a:t>belirlenmiştir</a:t>
            </a:r>
            <a:r>
              <a:rPr lang="en-GB" dirty="0"/>
              <a:t>. 17. </a:t>
            </a:r>
            <a:r>
              <a:rPr lang="en-GB" dirty="0" err="1"/>
              <a:t>yüzyıldan</a:t>
            </a:r>
            <a:r>
              <a:rPr lang="en-GB" dirty="0"/>
              <a:t> </a:t>
            </a:r>
            <a:r>
              <a:rPr lang="en-GB" dirty="0" err="1"/>
              <a:t>itibaren</a:t>
            </a:r>
            <a:r>
              <a:rPr lang="en-GB" dirty="0"/>
              <a:t> </a:t>
            </a:r>
            <a:r>
              <a:rPr lang="en-GB" dirty="0" err="1"/>
              <a:t>Divân-ı</a:t>
            </a:r>
            <a:r>
              <a:rPr lang="en-GB" dirty="0"/>
              <a:t> </a:t>
            </a:r>
            <a:r>
              <a:rPr lang="en-GB" dirty="0" err="1"/>
              <a:t>Hümâyûn</a:t>
            </a:r>
            <a:r>
              <a:rPr lang="en-GB" dirty="0"/>
              <a:t>, </a:t>
            </a:r>
            <a:r>
              <a:rPr lang="en-GB" dirty="0" err="1"/>
              <a:t>padişahtan</a:t>
            </a:r>
            <a:r>
              <a:rPr lang="en-GB" dirty="0"/>
              <a:t> </a:t>
            </a:r>
            <a:r>
              <a:rPr lang="en-GB" dirty="0" err="1"/>
              <a:t>sonra</a:t>
            </a:r>
            <a:r>
              <a:rPr lang="en-GB" dirty="0"/>
              <a:t> </a:t>
            </a:r>
            <a:r>
              <a:rPr lang="en-GB" dirty="0" err="1"/>
              <a:t>en</a:t>
            </a:r>
            <a:r>
              <a:rPr lang="en-GB" dirty="0"/>
              <a:t> </a:t>
            </a:r>
            <a:r>
              <a:rPr lang="en-GB" dirty="0" err="1"/>
              <a:t>önemli</a:t>
            </a:r>
            <a:r>
              <a:rPr lang="en-GB" dirty="0"/>
              <a:t> </a:t>
            </a:r>
            <a:r>
              <a:rPr lang="en-GB" dirty="0" err="1"/>
              <a:t>unsur</a:t>
            </a:r>
            <a:r>
              <a:rPr lang="en-GB" dirty="0"/>
              <a:t> </a:t>
            </a:r>
            <a:r>
              <a:rPr lang="en-GB" dirty="0" err="1"/>
              <a:t>olmuştur</a:t>
            </a:r>
            <a:r>
              <a:rPr lang="en-GB" dirty="0"/>
              <a:t>. </a:t>
            </a:r>
            <a:endParaRPr lang="tr-TR" dirty="0"/>
          </a:p>
        </p:txBody>
      </p:sp>
    </p:spTree>
    <p:extLst>
      <p:ext uri="{BB962C8B-B14F-4D97-AF65-F5344CB8AC3E}">
        <p14:creationId xmlns:p14="http://schemas.microsoft.com/office/powerpoint/2010/main" val="1927206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GB" dirty="0"/>
              <a:t>17. </a:t>
            </a:r>
            <a:r>
              <a:rPr lang="en-GB" dirty="0" err="1"/>
              <a:t>yüzyıl</a:t>
            </a:r>
            <a:r>
              <a:rPr lang="en-GB" dirty="0"/>
              <a:t> </a:t>
            </a:r>
            <a:r>
              <a:rPr lang="en-GB" dirty="0" err="1"/>
              <a:t>ortalarından</a:t>
            </a:r>
            <a:r>
              <a:rPr lang="en-GB" dirty="0"/>
              <a:t> </a:t>
            </a:r>
            <a:r>
              <a:rPr lang="en-GB" dirty="0" err="1"/>
              <a:t>itibaren</a:t>
            </a:r>
            <a:r>
              <a:rPr lang="en-GB" dirty="0"/>
              <a:t> </a:t>
            </a:r>
            <a:r>
              <a:rPr lang="en-GB" dirty="0" err="1"/>
              <a:t>Divân-ı</a:t>
            </a:r>
            <a:r>
              <a:rPr lang="en-GB" dirty="0"/>
              <a:t> </a:t>
            </a:r>
            <a:r>
              <a:rPr lang="en-GB" dirty="0" err="1"/>
              <a:t>Hümâyûn’un</a:t>
            </a:r>
            <a:r>
              <a:rPr lang="en-GB" dirty="0"/>
              <a:t> </a:t>
            </a:r>
            <a:r>
              <a:rPr lang="en-GB" dirty="0" err="1"/>
              <a:t>yetkileri</a:t>
            </a:r>
            <a:r>
              <a:rPr lang="en-GB" dirty="0"/>
              <a:t> </a:t>
            </a:r>
            <a:r>
              <a:rPr lang="en-GB" dirty="0" err="1"/>
              <a:t>artık</a:t>
            </a:r>
            <a:r>
              <a:rPr lang="en-GB" dirty="0"/>
              <a:t> </a:t>
            </a:r>
            <a:r>
              <a:rPr lang="en-GB" dirty="0" err="1"/>
              <a:t>yavaş</a:t>
            </a:r>
            <a:r>
              <a:rPr lang="en-GB" dirty="0"/>
              <a:t> </a:t>
            </a:r>
            <a:r>
              <a:rPr lang="en-GB" dirty="0" err="1"/>
              <a:t>yavaş</a:t>
            </a:r>
            <a:r>
              <a:rPr lang="en-GB" dirty="0"/>
              <a:t> </a:t>
            </a:r>
            <a:r>
              <a:rPr lang="en-GB" dirty="0" err="1"/>
              <a:t>vezir-i</a:t>
            </a:r>
            <a:r>
              <a:rPr lang="en-GB" dirty="0"/>
              <a:t> </a:t>
            </a:r>
            <a:r>
              <a:rPr lang="en-GB" dirty="0" err="1"/>
              <a:t>azamın</a:t>
            </a:r>
            <a:r>
              <a:rPr lang="en-GB" dirty="0"/>
              <a:t> </a:t>
            </a:r>
            <a:r>
              <a:rPr lang="en-GB" dirty="0" err="1"/>
              <a:t>başkanlığında</a:t>
            </a:r>
            <a:r>
              <a:rPr lang="en-GB" dirty="0"/>
              <a:t> </a:t>
            </a:r>
            <a:r>
              <a:rPr lang="en-GB" dirty="0" err="1"/>
              <a:t>ikindi</a:t>
            </a:r>
            <a:r>
              <a:rPr lang="en-GB" dirty="0"/>
              <a:t> </a:t>
            </a:r>
            <a:r>
              <a:rPr lang="en-GB" dirty="0" err="1"/>
              <a:t>vakti</a:t>
            </a:r>
            <a:r>
              <a:rPr lang="en-GB" dirty="0"/>
              <a:t> </a:t>
            </a:r>
            <a:r>
              <a:rPr lang="en-GB" dirty="0" err="1"/>
              <a:t>toplanan</a:t>
            </a:r>
            <a:r>
              <a:rPr lang="en-GB" dirty="0"/>
              <a:t> </a:t>
            </a:r>
            <a:r>
              <a:rPr lang="en-GB" dirty="0" err="1"/>
              <a:t>ikindi</a:t>
            </a:r>
            <a:r>
              <a:rPr lang="en-GB" dirty="0"/>
              <a:t> </a:t>
            </a:r>
            <a:r>
              <a:rPr lang="en-GB" dirty="0" err="1"/>
              <a:t>divânına</a:t>
            </a:r>
            <a:r>
              <a:rPr lang="en-GB" dirty="0"/>
              <a:t> </a:t>
            </a:r>
            <a:r>
              <a:rPr lang="en-GB" dirty="0" err="1"/>
              <a:t>kaymaya</a:t>
            </a:r>
            <a:r>
              <a:rPr lang="en-GB" dirty="0"/>
              <a:t> </a:t>
            </a:r>
            <a:r>
              <a:rPr lang="en-GB" dirty="0" err="1"/>
              <a:t>başlamıştır</a:t>
            </a:r>
            <a:r>
              <a:rPr lang="en-GB" dirty="0"/>
              <a:t>. 1750 </a:t>
            </a:r>
            <a:r>
              <a:rPr lang="en-GB" dirty="0" err="1"/>
              <a:t>yılında</a:t>
            </a:r>
            <a:r>
              <a:rPr lang="en-GB" dirty="0"/>
              <a:t> </a:t>
            </a:r>
            <a:r>
              <a:rPr lang="en-GB" dirty="0" err="1"/>
              <a:t>Bâb-ı</a:t>
            </a:r>
            <a:r>
              <a:rPr lang="en-GB" dirty="0"/>
              <a:t> </a:t>
            </a:r>
            <a:r>
              <a:rPr lang="en-GB" dirty="0" err="1"/>
              <a:t>Asafî</a:t>
            </a:r>
            <a:r>
              <a:rPr lang="en-GB" dirty="0"/>
              <a:t> </a:t>
            </a:r>
            <a:r>
              <a:rPr lang="en-GB" dirty="0" err="1"/>
              <a:t>denilen</a:t>
            </a:r>
            <a:r>
              <a:rPr lang="en-GB" dirty="0"/>
              <a:t> </a:t>
            </a:r>
            <a:r>
              <a:rPr lang="en-GB" dirty="0" err="1"/>
              <a:t>Paşa</a:t>
            </a:r>
            <a:r>
              <a:rPr lang="en-GB" dirty="0"/>
              <a:t> </a:t>
            </a:r>
            <a:r>
              <a:rPr lang="en-GB" dirty="0" err="1"/>
              <a:t>Kapısı</a:t>
            </a:r>
            <a:r>
              <a:rPr lang="en-GB" dirty="0"/>
              <a:t> </a:t>
            </a:r>
            <a:r>
              <a:rPr lang="en-GB" dirty="0" err="1"/>
              <a:t>teşkilatının</a:t>
            </a:r>
            <a:r>
              <a:rPr lang="en-GB" dirty="0"/>
              <a:t> </a:t>
            </a:r>
            <a:r>
              <a:rPr lang="en-GB" dirty="0" err="1"/>
              <a:t>kurulması</a:t>
            </a:r>
            <a:r>
              <a:rPr lang="en-GB" dirty="0"/>
              <a:t> </a:t>
            </a:r>
            <a:r>
              <a:rPr lang="en-GB" dirty="0" err="1"/>
              <a:t>ile</a:t>
            </a:r>
            <a:r>
              <a:rPr lang="en-GB" dirty="0"/>
              <a:t> </a:t>
            </a:r>
            <a:r>
              <a:rPr lang="en-GB" dirty="0" err="1"/>
              <a:t>Divân-ı</a:t>
            </a:r>
            <a:r>
              <a:rPr lang="en-GB" dirty="0"/>
              <a:t> </a:t>
            </a:r>
            <a:r>
              <a:rPr lang="en-GB" dirty="0" err="1"/>
              <a:t>Hümâyûn’un</a:t>
            </a:r>
            <a:r>
              <a:rPr lang="en-GB" dirty="0"/>
              <a:t> </a:t>
            </a:r>
            <a:r>
              <a:rPr lang="en-GB" dirty="0" err="1"/>
              <a:t>gördüğü</a:t>
            </a:r>
            <a:r>
              <a:rPr lang="en-GB" dirty="0"/>
              <a:t> </a:t>
            </a:r>
            <a:r>
              <a:rPr lang="en-GB" dirty="0" err="1"/>
              <a:t>işler</a:t>
            </a:r>
            <a:r>
              <a:rPr lang="en-GB" dirty="0"/>
              <a:t> </a:t>
            </a:r>
            <a:r>
              <a:rPr lang="en-GB" dirty="0" err="1"/>
              <a:t>buraya</a:t>
            </a:r>
            <a:r>
              <a:rPr lang="en-GB" dirty="0"/>
              <a:t> </a:t>
            </a:r>
            <a:r>
              <a:rPr lang="en-GB" dirty="0" err="1"/>
              <a:t>devredilmiştir</a:t>
            </a:r>
            <a:r>
              <a:rPr lang="en-GB" dirty="0"/>
              <a:t>. 1844’te </a:t>
            </a:r>
            <a:r>
              <a:rPr lang="en-GB" dirty="0" err="1"/>
              <a:t>Bâb-ı</a:t>
            </a:r>
            <a:r>
              <a:rPr lang="en-GB" dirty="0"/>
              <a:t> </a:t>
            </a:r>
            <a:r>
              <a:rPr lang="en-GB" dirty="0" err="1"/>
              <a:t>Âlî</a:t>
            </a:r>
            <a:r>
              <a:rPr lang="en-GB" dirty="0"/>
              <a:t> </a:t>
            </a:r>
            <a:r>
              <a:rPr lang="en-GB" dirty="0" err="1"/>
              <a:t>kurulmuş</a:t>
            </a:r>
            <a:r>
              <a:rPr lang="en-GB" dirty="0"/>
              <a:t> </a:t>
            </a:r>
            <a:r>
              <a:rPr lang="en-GB" dirty="0" err="1"/>
              <a:t>ve</a:t>
            </a:r>
            <a:r>
              <a:rPr lang="en-GB" dirty="0"/>
              <a:t> </a:t>
            </a:r>
            <a:r>
              <a:rPr lang="en-GB" dirty="0" err="1"/>
              <a:t>merkez</a:t>
            </a:r>
            <a:r>
              <a:rPr lang="en-GB" dirty="0"/>
              <a:t> </a:t>
            </a:r>
            <a:r>
              <a:rPr lang="en-GB" dirty="0" err="1"/>
              <a:t>idare</a:t>
            </a:r>
            <a:r>
              <a:rPr lang="en-GB" dirty="0"/>
              <a:t> </a:t>
            </a:r>
            <a:r>
              <a:rPr lang="en-GB" dirty="0" err="1"/>
              <a:t>sistemi</a:t>
            </a:r>
            <a:r>
              <a:rPr lang="en-GB" dirty="0"/>
              <a:t> </a:t>
            </a:r>
            <a:r>
              <a:rPr lang="en-GB" dirty="0" err="1"/>
              <a:t>değişikliğe</a:t>
            </a:r>
            <a:r>
              <a:rPr lang="en-GB" dirty="0"/>
              <a:t> </a:t>
            </a:r>
            <a:r>
              <a:rPr lang="en-GB" dirty="0" err="1"/>
              <a:t>uğramıştır</a:t>
            </a:r>
            <a:r>
              <a:rPr lang="en-GB" dirty="0"/>
              <a:t>. </a:t>
            </a:r>
            <a:r>
              <a:rPr lang="en-GB" dirty="0" err="1"/>
              <a:t>Gerek</a:t>
            </a:r>
            <a:r>
              <a:rPr lang="en-GB" dirty="0"/>
              <a:t> </a:t>
            </a:r>
            <a:r>
              <a:rPr lang="en-GB" dirty="0" err="1"/>
              <a:t>Bâb-ı</a:t>
            </a:r>
            <a:r>
              <a:rPr lang="en-GB" dirty="0"/>
              <a:t> </a:t>
            </a:r>
            <a:r>
              <a:rPr lang="en-GB" dirty="0" err="1"/>
              <a:t>Âsafî</a:t>
            </a:r>
            <a:r>
              <a:rPr lang="en-GB" dirty="0"/>
              <a:t>, </a:t>
            </a:r>
            <a:r>
              <a:rPr lang="en-GB" dirty="0" err="1"/>
              <a:t>gerekse</a:t>
            </a:r>
            <a:r>
              <a:rPr lang="en-GB" dirty="0"/>
              <a:t> </a:t>
            </a:r>
            <a:r>
              <a:rPr lang="en-GB" dirty="0" err="1"/>
              <a:t>Bâb-ı</a:t>
            </a:r>
            <a:r>
              <a:rPr lang="en-GB" dirty="0"/>
              <a:t> </a:t>
            </a:r>
            <a:r>
              <a:rPr lang="en-GB" dirty="0" err="1"/>
              <a:t>Âlî</a:t>
            </a:r>
            <a:r>
              <a:rPr lang="en-GB" dirty="0"/>
              <a:t> </a:t>
            </a:r>
            <a:r>
              <a:rPr lang="en-GB" dirty="0" err="1"/>
              <a:t>zamanında</a:t>
            </a:r>
            <a:r>
              <a:rPr lang="en-GB" dirty="0"/>
              <a:t> </a:t>
            </a:r>
            <a:r>
              <a:rPr lang="en-GB" dirty="0" err="1"/>
              <a:t>Divân-ı</a:t>
            </a:r>
            <a:r>
              <a:rPr lang="en-GB" dirty="0"/>
              <a:t> </a:t>
            </a:r>
            <a:r>
              <a:rPr lang="en-GB" dirty="0" err="1"/>
              <a:t>Hümâyûn’un</a:t>
            </a:r>
            <a:r>
              <a:rPr lang="en-GB" dirty="0"/>
              <a:t> </a:t>
            </a:r>
            <a:r>
              <a:rPr lang="en-GB" dirty="0" err="1"/>
              <a:t>görevi</a:t>
            </a:r>
            <a:r>
              <a:rPr lang="en-GB" dirty="0"/>
              <a:t>, </a:t>
            </a:r>
            <a:r>
              <a:rPr lang="en-GB" dirty="0" err="1"/>
              <a:t>sadece</a:t>
            </a:r>
            <a:r>
              <a:rPr lang="en-GB" dirty="0"/>
              <a:t> </a:t>
            </a:r>
            <a:r>
              <a:rPr lang="en-GB" dirty="0" err="1"/>
              <a:t>evrak</a:t>
            </a:r>
            <a:r>
              <a:rPr lang="en-GB" dirty="0"/>
              <a:t> </a:t>
            </a:r>
            <a:r>
              <a:rPr lang="en-GB" dirty="0" err="1"/>
              <a:t>muhafaza</a:t>
            </a:r>
            <a:r>
              <a:rPr lang="en-GB" dirty="0"/>
              <a:t> </a:t>
            </a:r>
            <a:r>
              <a:rPr lang="en-GB" dirty="0" err="1"/>
              <a:t>etmek</a:t>
            </a:r>
            <a:r>
              <a:rPr lang="en-GB" dirty="0"/>
              <a:t> </a:t>
            </a:r>
            <a:r>
              <a:rPr lang="en-GB" dirty="0" err="1"/>
              <a:t>olmuş</a:t>
            </a:r>
            <a:r>
              <a:rPr lang="en-GB" dirty="0"/>
              <a:t> </a:t>
            </a:r>
            <a:r>
              <a:rPr lang="en-GB" dirty="0" err="1"/>
              <a:t>ve</a:t>
            </a:r>
            <a:r>
              <a:rPr lang="en-GB" dirty="0"/>
              <a:t> </a:t>
            </a:r>
            <a:r>
              <a:rPr lang="en-GB" dirty="0" err="1"/>
              <a:t>imparatorluğun</a:t>
            </a:r>
            <a:r>
              <a:rPr lang="en-GB" dirty="0"/>
              <a:t> </a:t>
            </a:r>
            <a:r>
              <a:rPr lang="en-GB" dirty="0" err="1"/>
              <a:t>sonuna</a:t>
            </a:r>
            <a:r>
              <a:rPr lang="en-GB" dirty="0"/>
              <a:t> </a:t>
            </a:r>
            <a:r>
              <a:rPr lang="en-GB" dirty="0" err="1"/>
              <a:t>kadar</a:t>
            </a:r>
            <a:r>
              <a:rPr lang="en-GB" dirty="0"/>
              <a:t> </a:t>
            </a:r>
            <a:r>
              <a:rPr lang="en-GB" dirty="0" err="1"/>
              <a:t>bir</a:t>
            </a:r>
            <a:r>
              <a:rPr lang="en-GB" dirty="0"/>
              <a:t> </a:t>
            </a:r>
            <a:r>
              <a:rPr lang="en-GB" dirty="0" err="1"/>
              <a:t>sembol</a:t>
            </a:r>
            <a:r>
              <a:rPr lang="en-GB" dirty="0"/>
              <a:t> </a:t>
            </a:r>
            <a:r>
              <a:rPr lang="en-GB" dirty="0" err="1"/>
              <a:t>olarak</a:t>
            </a:r>
            <a:r>
              <a:rPr lang="en-GB" dirty="0"/>
              <a:t> </a:t>
            </a:r>
            <a:r>
              <a:rPr lang="en-GB" dirty="0" err="1"/>
              <a:t>kalmıştır</a:t>
            </a:r>
            <a:r>
              <a:rPr lang="en-GB" dirty="0"/>
              <a:t>.</a:t>
            </a:r>
            <a:endParaRPr lang="tr-TR" dirty="0"/>
          </a:p>
          <a:p>
            <a:pPr marL="0" indent="0">
              <a:buNone/>
            </a:pPr>
            <a:endParaRPr lang="tr-TR" dirty="0"/>
          </a:p>
        </p:txBody>
      </p:sp>
    </p:spTree>
    <p:extLst>
      <p:ext uri="{BB962C8B-B14F-4D97-AF65-F5344CB8AC3E}">
        <p14:creationId xmlns:p14="http://schemas.microsoft.com/office/powerpoint/2010/main" val="2508974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Sarayda yapılan divan toplantıları; </a:t>
            </a:r>
          </a:p>
          <a:p>
            <a:r>
              <a:rPr lang="tr-TR" dirty="0"/>
              <a:t>- Belirli günlerde toplanan “Alelâde Divân”</a:t>
            </a:r>
          </a:p>
          <a:p>
            <a:r>
              <a:rPr lang="tr-TR" dirty="0"/>
              <a:t>-Kapıkulu ocaklarına maaş verilmesi ve elçi kabulü için toplanan “Galebe </a:t>
            </a:r>
            <a:r>
              <a:rPr lang="tr-TR" dirty="0" err="1"/>
              <a:t>Divânı</a:t>
            </a:r>
            <a:r>
              <a:rPr lang="tr-TR" dirty="0"/>
              <a:t>”</a:t>
            </a:r>
          </a:p>
          <a:p>
            <a:r>
              <a:rPr lang="en-GB" dirty="0"/>
              <a:t>-</a:t>
            </a:r>
            <a:r>
              <a:rPr lang="en-GB" dirty="0" err="1"/>
              <a:t>Olağanüstü</a:t>
            </a:r>
            <a:r>
              <a:rPr lang="en-GB" dirty="0"/>
              <a:t> </a:t>
            </a:r>
            <a:r>
              <a:rPr lang="en-GB" dirty="0" err="1"/>
              <a:t>hallerde</a:t>
            </a:r>
            <a:r>
              <a:rPr lang="en-GB" dirty="0"/>
              <a:t> </a:t>
            </a:r>
            <a:r>
              <a:rPr lang="en-GB" dirty="0" err="1"/>
              <a:t>padişahın</a:t>
            </a:r>
            <a:r>
              <a:rPr lang="en-GB" dirty="0"/>
              <a:t> </a:t>
            </a:r>
            <a:r>
              <a:rPr lang="en-GB" dirty="0" err="1"/>
              <a:t>tahtının</a:t>
            </a:r>
            <a:r>
              <a:rPr lang="en-GB" dirty="0"/>
              <a:t> </a:t>
            </a:r>
            <a:r>
              <a:rPr lang="en-GB" dirty="0" err="1"/>
              <a:t>Bâbü’s-sa’âde</a:t>
            </a:r>
            <a:r>
              <a:rPr lang="en-GB" dirty="0"/>
              <a:t> </a:t>
            </a:r>
            <a:r>
              <a:rPr lang="en-GB" dirty="0" err="1"/>
              <a:t>kapısının</a:t>
            </a:r>
            <a:r>
              <a:rPr lang="en-GB" dirty="0"/>
              <a:t> </a:t>
            </a:r>
            <a:r>
              <a:rPr lang="en-GB" dirty="0" err="1"/>
              <a:t>önüne</a:t>
            </a:r>
            <a:r>
              <a:rPr lang="en-GB" dirty="0"/>
              <a:t> </a:t>
            </a:r>
            <a:r>
              <a:rPr lang="en-GB" dirty="0" err="1"/>
              <a:t>kurulmasıyla</a:t>
            </a:r>
            <a:r>
              <a:rPr lang="en-GB" dirty="0"/>
              <a:t> </a:t>
            </a:r>
            <a:r>
              <a:rPr lang="en-GB" dirty="0" err="1"/>
              <a:t>gerçekleşen</a:t>
            </a:r>
            <a:r>
              <a:rPr lang="en-GB" dirty="0"/>
              <a:t> “</a:t>
            </a:r>
            <a:r>
              <a:rPr lang="en-GB" dirty="0" err="1"/>
              <a:t>Ayak</a:t>
            </a:r>
            <a:r>
              <a:rPr lang="en-GB" dirty="0"/>
              <a:t> </a:t>
            </a:r>
            <a:r>
              <a:rPr lang="en-GB" dirty="0" err="1"/>
              <a:t>Divânı</a:t>
            </a:r>
            <a:r>
              <a:rPr lang="en-GB" dirty="0"/>
              <a:t>” </a:t>
            </a:r>
            <a:r>
              <a:rPr lang="en-GB" dirty="0" err="1"/>
              <a:t>şeklinde</a:t>
            </a:r>
            <a:r>
              <a:rPr lang="en-GB" dirty="0"/>
              <a:t> </a:t>
            </a:r>
            <a:r>
              <a:rPr lang="en-GB" dirty="0" err="1"/>
              <a:t>görülürdü</a:t>
            </a:r>
            <a:r>
              <a:rPr lang="en-GB" dirty="0"/>
              <a:t>.</a:t>
            </a:r>
            <a:endParaRPr lang="tr-TR" dirty="0"/>
          </a:p>
          <a:p>
            <a:endParaRPr lang="tr-TR" dirty="0"/>
          </a:p>
        </p:txBody>
      </p:sp>
    </p:spTree>
    <p:extLst>
      <p:ext uri="{BB962C8B-B14F-4D97-AF65-F5344CB8AC3E}">
        <p14:creationId xmlns:p14="http://schemas.microsoft.com/office/powerpoint/2010/main" val="2545629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en-GB" b="1" dirty="0"/>
              <a:t>A- </a:t>
            </a:r>
            <a:r>
              <a:rPr lang="en-GB" b="1" dirty="0" err="1"/>
              <a:t>Divân-ı</a:t>
            </a:r>
            <a:r>
              <a:rPr lang="en-GB" b="1" dirty="0"/>
              <a:t> </a:t>
            </a:r>
            <a:r>
              <a:rPr lang="en-GB" b="1" dirty="0" err="1"/>
              <a:t>Hümâyûn’un</a:t>
            </a:r>
            <a:r>
              <a:rPr lang="en-GB" b="1" dirty="0"/>
              <a:t> </a:t>
            </a:r>
            <a:r>
              <a:rPr lang="en-GB" b="1" dirty="0" err="1"/>
              <a:t>Aslî</a:t>
            </a:r>
            <a:r>
              <a:rPr lang="en-GB" b="1" dirty="0"/>
              <a:t> </a:t>
            </a:r>
            <a:r>
              <a:rPr lang="en-GB" b="1" dirty="0" err="1"/>
              <a:t>Üyeleri</a:t>
            </a:r>
            <a:r>
              <a:rPr lang="en-GB" b="1" dirty="0"/>
              <a:t>:</a:t>
            </a:r>
            <a:endParaRPr lang="tr-TR" dirty="0"/>
          </a:p>
          <a:p>
            <a:r>
              <a:rPr lang="en-GB" dirty="0" err="1"/>
              <a:t>Vezir</a:t>
            </a:r>
            <a:r>
              <a:rPr lang="en-GB" dirty="0"/>
              <a:t>-î </a:t>
            </a:r>
            <a:r>
              <a:rPr lang="en-GB" dirty="0" err="1"/>
              <a:t>âzam</a:t>
            </a:r>
            <a:r>
              <a:rPr lang="en-GB" dirty="0"/>
              <a:t>, </a:t>
            </a:r>
            <a:r>
              <a:rPr lang="en-GB" dirty="0" err="1"/>
              <a:t>kubbealtı</a:t>
            </a:r>
            <a:r>
              <a:rPr lang="en-GB" dirty="0"/>
              <a:t> </a:t>
            </a:r>
            <a:r>
              <a:rPr lang="en-GB" dirty="0" err="1"/>
              <a:t>vezirleri</a:t>
            </a:r>
            <a:r>
              <a:rPr lang="en-GB" dirty="0"/>
              <a:t>, </a:t>
            </a:r>
            <a:r>
              <a:rPr lang="en-GB" dirty="0" err="1"/>
              <a:t>Rumeli</a:t>
            </a:r>
            <a:r>
              <a:rPr lang="en-GB" dirty="0"/>
              <a:t> </a:t>
            </a:r>
            <a:r>
              <a:rPr lang="en-GB" dirty="0" err="1"/>
              <a:t>ve</a:t>
            </a:r>
            <a:r>
              <a:rPr lang="en-GB" dirty="0"/>
              <a:t> </a:t>
            </a:r>
            <a:r>
              <a:rPr lang="en-GB" dirty="0" err="1"/>
              <a:t>Anadolu</a:t>
            </a:r>
            <a:r>
              <a:rPr lang="en-GB" dirty="0"/>
              <a:t> </a:t>
            </a:r>
            <a:r>
              <a:rPr lang="en-GB" dirty="0" err="1"/>
              <a:t>kazaskerleri</a:t>
            </a:r>
            <a:r>
              <a:rPr lang="en-GB" dirty="0"/>
              <a:t>, </a:t>
            </a:r>
            <a:r>
              <a:rPr lang="en-GB" dirty="0" err="1"/>
              <a:t>nişancı</a:t>
            </a:r>
            <a:r>
              <a:rPr lang="en-GB" dirty="0"/>
              <a:t>, </a:t>
            </a:r>
            <a:r>
              <a:rPr lang="en-GB" dirty="0" err="1"/>
              <a:t>defterdarlar</a:t>
            </a:r>
            <a:r>
              <a:rPr lang="en-GB" dirty="0"/>
              <a:t> </a:t>
            </a:r>
            <a:r>
              <a:rPr lang="en-GB" dirty="0" err="1"/>
              <a:t>ve</a:t>
            </a:r>
            <a:r>
              <a:rPr lang="en-GB" dirty="0"/>
              <a:t> </a:t>
            </a:r>
            <a:r>
              <a:rPr lang="en-GB" dirty="0" err="1"/>
              <a:t>Rumeli</a:t>
            </a:r>
            <a:r>
              <a:rPr lang="en-GB" dirty="0"/>
              <a:t> </a:t>
            </a:r>
            <a:r>
              <a:rPr lang="en-GB" dirty="0" err="1"/>
              <a:t>Beylerbeyi</a:t>
            </a:r>
            <a:r>
              <a:rPr lang="en-GB" dirty="0"/>
              <a:t> </a:t>
            </a:r>
            <a:r>
              <a:rPr lang="en-GB" dirty="0" err="1"/>
              <a:t>Divân-ı</a:t>
            </a:r>
            <a:r>
              <a:rPr lang="en-GB" dirty="0"/>
              <a:t> </a:t>
            </a:r>
            <a:r>
              <a:rPr lang="en-GB" dirty="0" err="1"/>
              <a:t>Hümâyûn’un</a:t>
            </a:r>
            <a:r>
              <a:rPr lang="en-GB" dirty="0"/>
              <a:t> </a:t>
            </a:r>
            <a:r>
              <a:rPr lang="en-GB" dirty="0" err="1"/>
              <a:t>aslî</a:t>
            </a:r>
            <a:r>
              <a:rPr lang="en-GB" dirty="0"/>
              <a:t> </a:t>
            </a:r>
            <a:r>
              <a:rPr lang="en-GB" dirty="0" err="1"/>
              <a:t>üyeleridir</a:t>
            </a:r>
            <a:r>
              <a:rPr lang="en-GB" dirty="0"/>
              <a:t>. </a:t>
            </a:r>
            <a:r>
              <a:rPr lang="en-GB" dirty="0" err="1"/>
              <a:t>Bunlardan</a:t>
            </a:r>
            <a:r>
              <a:rPr lang="en-GB" dirty="0"/>
              <a:t> </a:t>
            </a:r>
            <a:r>
              <a:rPr lang="en-GB" dirty="0" err="1"/>
              <a:t>başka</a:t>
            </a:r>
            <a:r>
              <a:rPr lang="en-GB" dirty="0"/>
              <a:t> </a:t>
            </a:r>
            <a:r>
              <a:rPr lang="en-GB" dirty="0" err="1"/>
              <a:t>ayakta</a:t>
            </a:r>
            <a:r>
              <a:rPr lang="en-GB" dirty="0"/>
              <a:t> </a:t>
            </a:r>
            <a:r>
              <a:rPr lang="en-GB" dirty="0" err="1"/>
              <a:t>hizmet</a:t>
            </a:r>
            <a:r>
              <a:rPr lang="en-GB" dirty="0"/>
              <a:t> </a:t>
            </a:r>
            <a:r>
              <a:rPr lang="en-GB" dirty="0" err="1"/>
              <a:t>gören</a:t>
            </a:r>
            <a:r>
              <a:rPr lang="en-GB" dirty="0"/>
              <a:t> </a:t>
            </a:r>
            <a:r>
              <a:rPr lang="en-GB" dirty="0" err="1"/>
              <a:t>reîsü’l-küttâb</a:t>
            </a:r>
            <a:r>
              <a:rPr lang="en-GB" dirty="0"/>
              <a:t>, </a:t>
            </a:r>
            <a:r>
              <a:rPr lang="en-GB" dirty="0" err="1"/>
              <a:t>çavuşbaşı</a:t>
            </a:r>
            <a:r>
              <a:rPr lang="en-GB" dirty="0"/>
              <a:t> </a:t>
            </a:r>
            <a:r>
              <a:rPr lang="en-GB" dirty="0" err="1"/>
              <a:t>ve</a:t>
            </a:r>
            <a:r>
              <a:rPr lang="en-GB" dirty="0"/>
              <a:t> </a:t>
            </a:r>
            <a:r>
              <a:rPr lang="en-GB" dirty="0" err="1"/>
              <a:t>kapucular</a:t>
            </a:r>
            <a:r>
              <a:rPr lang="en-GB" dirty="0"/>
              <a:t> </a:t>
            </a:r>
            <a:r>
              <a:rPr lang="en-GB" dirty="0" err="1"/>
              <a:t>kethüdâsı</a:t>
            </a:r>
            <a:r>
              <a:rPr lang="en-GB" dirty="0"/>
              <a:t> da </a:t>
            </a:r>
            <a:r>
              <a:rPr lang="en-GB" dirty="0" err="1"/>
              <a:t>divânda</a:t>
            </a:r>
            <a:r>
              <a:rPr lang="en-GB" dirty="0"/>
              <a:t> </a:t>
            </a:r>
            <a:r>
              <a:rPr lang="en-GB" dirty="0" err="1"/>
              <a:t>bulunurdu</a:t>
            </a:r>
            <a:r>
              <a:rPr lang="en-GB" dirty="0"/>
              <a:t>.</a:t>
            </a:r>
            <a:endParaRPr lang="tr-TR" dirty="0"/>
          </a:p>
          <a:p>
            <a:r>
              <a:rPr lang="tr-TR" b="1" dirty="0"/>
              <a:t>a. Padişah:</a:t>
            </a:r>
            <a:r>
              <a:rPr lang="tr-TR" dirty="0"/>
              <a:t> Osmanlı yönetiminde bütün güç padişahta toplanmıştır. Yürütme gücü padişaha aittir. </a:t>
            </a:r>
            <a:r>
              <a:rPr lang="tr-TR" dirty="0" err="1"/>
              <a:t>Şer’î</a:t>
            </a:r>
            <a:r>
              <a:rPr lang="tr-TR" dirty="0"/>
              <a:t> konular dışında yasama yetkisi de padişaha aittir. Örfî yasama hakkına sahiptir. </a:t>
            </a:r>
            <a:r>
              <a:rPr lang="tr-TR" dirty="0" err="1"/>
              <a:t>Şer’î</a:t>
            </a:r>
            <a:r>
              <a:rPr lang="tr-TR" dirty="0"/>
              <a:t> yargılama alanına padişah girmez, fakat örfî yargı yetkisi tamdır.</a:t>
            </a:r>
            <a:r>
              <a:rPr lang="tr-TR" baseline="30000" dirty="0"/>
              <a:t> </a:t>
            </a:r>
            <a:r>
              <a:rPr lang="tr-TR" dirty="0"/>
              <a:t>Kısaca denilebilir ki şeriat alanı içindeki yasama ve yargı alanları dışında tüm siyasal ve hukuksal güçleri padişah kendi üstünde toplamıştır.</a:t>
            </a:r>
          </a:p>
          <a:p>
            <a:r>
              <a:rPr lang="tr-TR" dirty="0"/>
              <a:t>Fatih döneminin ilk yıllarına kadar padişah divan toplantılarına bizzat katılır ve başkanlık yaparken, Fatih döneminde 1475’li yıllardan itibaren toplantılara katılmamaya başlamış ve toplantıları bir perde arkasından ya da </a:t>
            </a:r>
            <a:r>
              <a:rPr lang="tr-TR" i="1" dirty="0" err="1"/>
              <a:t>kasr</a:t>
            </a:r>
            <a:r>
              <a:rPr lang="tr-TR" i="1" dirty="0"/>
              <a:t>-ı </a:t>
            </a:r>
            <a:r>
              <a:rPr lang="tr-TR" i="1" dirty="0" err="1"/>
              <a:t>adl</a:t>
            </a:r>
            <a:r>
              <a:rPr lang="tr-TR" dirty="0"/>
              <a:t> denilen bir kafes ardından takip etmeye başlamıştır. Bu tarihten sonra divan toplantılarına padişah adına vezir-i azam  başkanlık yapmaya başlamıştır.</a:t>
            </a:r>
          </a:p>
          <a:p>
            <a:endParaRPr lang="tr-TR" dirty="0"/>
          </a:p>
        </p:txBody>
      </p:sp>
    </p:spTree>
    <p:extLst>
      <p:ext uri="{BB962C8B-B14F-4D97-AF65-F5344CB8AC3E}">
        <p14:creationId xmlns:p14="http://schemas.microsoft.com/office/powerpoint/2010/main" val="4032177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b. Vezir-i azam:</a:t>
            </a:r>
            <a:r>
              <a:rPr lang="tr-TR" dirty="0"/>
              <a:t> Devletin merkez teşkilatında padişahtan sonra en yetkili kişinin padişah adına devleti yönetme yani yürütme yetkisini elinde bulunduran vezir-i azam olduğu konusunda ortak bir görüş vardır. Fakat vezir-i azamın vekillik yetkisi padişahın iradesi ile sınırlı olup padişah isterse bu yetkileri azaltabilir ya da çoğaltabilirdi. Vezir-i azamın yetkileri padişah tarafından kısıtlanabildiği gibi, bazen de bu yetkiler kendiliğinden kısıtlanırdı. Örneğin, mali işlerde defterdar bazı durumlarda vezir-i azamdan daha yetkili oluyordu. Yine nişancının pek çok işine vezir-i azam karışamıyordu.</a:t>
            </a:r>
          </a:p>
          <a:p>
            <a:r>
              <a:rPr lang="tr-TR" dirty="0"/>
              <a:t>Vezir-i azam ile padişah arasındaki dengeyi Divân-ı </a:t>
            </a:r>
            <a:r>
              <a:rPr lang="tr-TR" dirty="0" err="1"/>
              <a:t>Hümâyûn</a:t>
            </a:r>
            <a:r>
              <a:rPr lang="tr-TR" dirty="0"/>
              <a:t> oluşturuyordu. Vezir-i azam padişah adına Divân-ı </a:t>
            </a:r>
            <a:r>
              <a:rPr lang="tr-TR" dirty="0" err="1"/>
              <a:t>Hümâyûn’da</a:t>
            </a:r>
            <a:r>
              <a:rPr lang="tr-TR" dirty="0"/>
              <a:t> meseleler üzerine görüşmeleri denetler ve yine burada görüşülmeyen padişahın arzına ihtiyaç duyulmayan ikinci derecede öneme sahip meseleleri ikindi vakti kendi konağında toplanan İkindi </a:t>
            </a:r>
            <a:r>
              <a:rPr lang="tr-TR" dirty="0" err="1"/>
              <a:t>divânında</a:t>
            </a:r>
            <a:r>
              <a:rPr lang="tr-TR" dirty="0"/>
              <a:t> çözümlerdi.</a:t>
            </a:r>
          </a:p>
          <a:p>
            <a:r>
              <a:rPr lang="tr-TR" dirty="0"/>
              <a:t>Vezir-i azamın yeri, II. </a:t>
            </a:r>
            <a:r>
              <a:rPr lang="tr-TR" dirty="0" err="1"/>
              <a:t>Mehmed</a:t>
            </a:r>
            <a:r>
              <a:rPr lang="tr-TR" dirty="0"/>
              <a:t> döneminde kesin olarak belirlenmiştir. II. </a:t>
            </a:r>
            <a:r>
              <a:rPr lang="tr-TR" dirty="0" err="1"/>
              <a:t>Mehmed</a:t>
            </a:r>
            <a:r>
              <a:rPr lang="tr-TR" dirty="0"/>
              <a:t>, İstanbul’un fethinden sonra kul sistemini geliştirmiş, vezir-i azamı kendi otoritesine bağlamış ve ona büyük yetkiler vermiştir. </a:t>
            </a:r>
            <a:r>
              <a:rPr lang="tr-TR" dirty="0" err="1"/>
              <a:t>Tevkiî</a:t>
            </a:r>
            <a:r>
              <a:rPr lang="tr-TR" dirty="0"/>
              <a:t> Abdurrahman Paşa </a:t>
            </a:r>
            <a:r>
              <a:rPr lang="tr-TR" dirty="0" err="1"/>
              <a:t>kanunnâmesinde</a:t>
            </a:r>
            <a:r>
              <a:rPr lang="tr-TR" dirty="0"/>
              <a:t> vezir-i azam için şu ifadeler kullanılır: “Vezir-i azam olanlar herkesten önce gelirler, din ve devlete ait tüm ödevlerin görülmesi, cezaların infazı, halkın dirlik içinde yaşamasının sağlanması, devlet hizmetlilerinin atanması, adaletin yerine getirilmesi gibi devletin bütün işlerinin yürütülmesinde vezir-i azam, padişahın mutlak vekilidir.” Bu mutlak vekile itaat etmek padişaha itaat etmektir. Padişahın vekili olduğunun en büyük ispatı da padişahın mührünü yanında taşır ve Divân-ı </a:t>
            </a:r>
            <a:r>
              <a:rPr lang="tr-TR" dirty="0" err="1"/>
              <a:t>Hümâyûn</a:t>
            </a:r>
            <a:r>
              <a:rPr lang="tr-TR" dirty="0"/>
              <a:t> toplantılarında telhis kesesinin, maliye ve hazine </a:t>
            </a:r>
            <a:r>
              <a:rPr lang="tr-TR" dirty="0" err="1"/>
              <a:t>defterhânelerinin</a:t>
            </a:r>
            <a:r>
              <a:rPr lang="tr-TR" dirty="0"/>
              <a:t> mühürlenmesi işlemini yapardı.</a:t>
            </a:r>
          </a:p>
          <a:p>
            <a:endParaRPr lang="tr-TR" dirty="0"/>
          </a:p>
        </p:txBody>
      </p:sp>
    </p:spTree>
    <p:extLst>
      <p:ext uri="{BB962C8B-B14F-4D97-AF65-F5344CB8AC3E}">
        <p14:creationId xmlns:p14="http://schemas.microsoft.com/office/powerpoint/2010/main" val="11640711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2355</Words>
  <Application>Microsoft Office PowerPoint</Application>
  <PresentationFormat>Geniş ekran</PresentationFormat>
  <Paragraphs>59</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Calibri Light</vt:lpstr>
      <vt:lpstr>Office Teması</vt:lpstr>
      <vt:lpstr>Osmanlılarda Merkezî Yönetim ve Karar Organı Olarak Divân-ı Hümâyûn ve Üyeleri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3</cp:revision>
  <dcterms:created xsi:type="dcterms:W3CDTF">2019-11-21T10:39:18Z</dcterms:created>
  <dcterms:modified xsi:type="dcterms:W3CDTF">2019-11-21T10:55:31Z</dcterms:modified>
</cp:coreProperties>
</file>