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310" r:id="rId2"/>
    <p:sldId id="302" r:id="rId3"/>
    <p:sldId id="280" r:id="rId4"/>
    <p:sldId id="281" r:id="rId5"/>
    <p:sldId id="282" r:id="rId6"/>
    <p:sldId id="283" r:id="rId7"/>
    <p:sldId id="284" r:id="rId8"/>
    <p:sldId id="285" r:id="rId9"/>
    <p:sldId id="286" r:id="rId10"/>
    <p:sldId id="287" r:id="rId11"/>
    <p:sldId id="288" r:id="rId12"/>
    <p:sldId id="298" r:id="rId13"/>
    <p:sldId id="299" r:id="rId14"/>
    <p:sldId id="290" r:id="rId15"/>
    <p:sldId id="291" r:id="rId16"/>
    <p:sldId id="300" r:id="rId17"/>
    <p:sldId id="292" r:id="rId18"/>
    <p:sldId id="293" r:id="rId19"/>
    <p:sldId id="301" r:id="rId20"/>
    <p:sldId id="296" r:id="rId21"/>
    <p:sldId id="294" r:id="rId22"/>
    <p:sldId id="263" r:id="rId23"/>
    <p:sldId id="295" r:id="rId24"/>
    <p:sldId id="304" r:id="rId25"/>
    <p:sldId id="305" r:id="rId26"/>
    <p:sldId id="306" r:id="rId27"/>
    <p:sldId id="307" r:id="rId28"/>
    <p:sldId id="308"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p:cViewPr varScale="1">
        <p:scale>
          <a:sx n="91" d="100"/>
          <a:sy n="91" d="100"/>
        </p:scale>
        <p:origin x="1260" y="-6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90AAFD-597A-4547-B58B-071CCB8DA24B}" type="doc">
      <dgm:prSet loTypeId="urn:microsoft.com/office/officeart/2008/layout/VerticalCurvedList" loCatId="list" qsTypeId="urn:microsoft.com/office/officeart/2005/8/quickstyle/3d2#1" qsCatId="3D" csTypeId="urn:microsoft.com/office/officeart/2005/8/colors/colorful3" csCatId="colorful" phldr="1"/>
      <dgm:spPr/>
      <dgm:t>
        <a:bodyPr/>
        <a:lstStyle/>
        <a:p>
          <a:endParaRPr lang="tr-TR"/>
        </a:p>
      </dgm:t>
    </dgm:pt>
    <dgm:pt modelId="{70632363-5361-4D1E-92C4-DFE1A5E73800}">
      <dgm:prSet phldrT="[Metin]"/>
      <dgm:spPr/>
      <dgm:t>
        <a:bodyPr/>
        <a:lstStyle/>
        <a:p>
          <a:r>
            <a:rPr lang="tr-TR" dirty="0" smtClean="0"/>
            <a:t>MALİYE TEFTİŞ KURULU</a:t>
          </a:r>
          <a:endParaRPr lang="tr-TR" dirty="0"/>
        </a:p>
      </dgm:t>
    </dgm:pt>
    <dgm:pt modelId="{F42788E1-2A09-487E-9D29-FABA625E60B2}" type="parTrans" cxnId="{1B6C8A0C-845F-4488-AB67-7AB5837AFC69}">
      <dgm:prSet/>
      <dgm:spPr/>
      <dgm:t>
        <a:bodyPr/>
        <a:lstStyle/>
        <a:p>
          <a:endParaRPr lang="tr-TR"/>
        </a:p>
      </dgm:t>
    </dgm:pt>
    <dgm:pt modelId="{23F125FF-1B73-4AB7-836C-904645A98A86}" type="sibTrans" cxnId="{1B6C8A0C-845F-4488-AB67-7AB5837AFC69}">
      <dgm:prSet/>
      <dgm:spPr/>
      <dgm:t>
        <a:bodyPr/>
        <a:lstStyle/>
        <a:p>
          <a:endParaRPr lang="tr-TR"/>
        </a:p>
      </dgm:t>
    </dgm:pt>
    <dgm:pt modelId="{54BB9943-81E8-4C17-9BEF-DEE43EDE6F09}">
      <dgm:prSet phldrT="[Metin]"/>
      <dgm:spPr/>
      <dgm:t>
        <a:bodyPr/>
        <a:lstStyle/>
        <a:p>
          <a:r>
            <a:rPr lang="tr-TR" dirty="0" smtClean="0"/>
            <a:t>HESAP UZMANLARI KURULU</a:t>
          </a:r>
          <a:endParaRPr lang="tr-TR" dirty="0"/>
        </a:p>
      </dgm:t>
    </dgm:pt>
    <dgm:pt modelId="{4D25708B-8E33-49B6-A48D-FCD87DD03BDD}" type="parTrans" cxnId="{F3E8DF65-9A72-4ECC-A477-137F84C06174}">
      <dgm:prSet/>
      <dgm:spPr/>
      <dgm:t>
        <a:bodyPr/>
        <a:lstStyle/>
        <a:p>
          <a:endParaRPr lang="tr-TR"/>
        </a:p>
      </dgm:t>
    </dgm:pt>
    <dgm:pt modelId="{EFAB710B-857E-4C4B-A0BE-343D8E21AF59}" type="sibTrans" cxnId="{F3E8DF65-9A72-4ECC-A477-137F84C06174}">
      <dgm:prSet/>
      <dgm:spPr/>
      <dgm:t>
        <a:bodyPr/>
        <a:lstStyle/>
        <a:p>
          <a:endParaRPr lang="tr-TR"/>
        </a:p>
      </dgm:t>
    </dgm:pt>
    <dgm:pt modelId="{49CABEA5-6CA7-4281-AD18-859A07C0AF6E}">
      <dgm:prSet phldrT="[Metin]"/>
      <dgm:spPr/>
      <dgm:t>
        <a:bodyPr/>
        <a:lstStyle/>
        <a:p>
          <a:r>
            <a:rPr lang="tr-TR" dirty="0" smtClean="0"/>
            <a:t>GELİRLER KONTROLÖRLÜĞÜ</a:t>
          </a:r>
          <a:endParaRPr lang="tr-TR" dirty="0"/>
        </a:p>
      </dgm:t>
    </dgm:pt>
    <dgm:pt modelId="{8996CCB9-3F23-4D5C-BEAE-A8DFF752D035}" type="parTrans" cxnId="{75CD7465-AD5A-4373-A6C3-AB42DE13DF7F}">
      <dgm:prSet/>
      <dgm:spPr/>
      <dgm:t>
        <a:bodyPr/>
        <a:lstStyle/>
        <a:p>
          <a:endParaRPr lang="tr-TR"/>
        </a:p>
      </dgm:t>
    </dgm:pt>
    <dgm:pt modelId="{4571B62D-716F-49C2-9741-8F10264BCEAD}" type="sibTrans" cxnId="{75CD7465-AD5A-4373-A6C3-AB42DE13DF7F}">
      <dgm:prSet/>
      <dgm:spPr/>
      <dgm:t>
        <a:bodyPr/>
        <a:lstStyle/>
        <a:p>
          <a:endParaRPr lang="tr-TR"/>
        </a:p>
      </dgm:t>
    </dgm:pt>
    <dgm:pt modelId="{B4EC276D-303B-4FF7-9CDF-7986D2D5ECE7}">
      <dgm:prSet/>
      <dgm:spPr/>
      <dgm:t>
        <a:bodyPr/>
        <a:lstStyle/>
        <a:p>
          <a:r>
            <a:rPr lang="tr-TR" dirty="0" smtClean="0"/>
            <a:t>VERGİ DENETMENLİĞİ</a:t>
          </a:r>
          <a:endParaRPr lang="tr-TR" dirty="0"/>
        </a:p>
      </dgm:t>
    </dgm:pt>
    <dgm:pt modelId="{BE94A101-A3DA-4A3C-8287-8F873225FD69}" type="parTrans" cxnId="{E9AB05FA-E35A-489E-9CFE-AE1367EA5F40}">
      <dgm:prSet/>
      <dgm:spPr/>
      <dgm:t>
        <a:bodyPr/>
        <a:lstStyle/>
        <a:p>
          <a:endParaRPr lang="tr-TR"/>
        </a:p>
      </dgm:t>
    </dgm:pt>
    <dgm:pt modelId="{1A1D4929-90D4-4BA7-A5D5-C934FBFDB627}" type="sibTrans" cxnId="{E9AB05FA-E35A-489E-9CFE-AE1367EA5F40}">
      <dgm:prSet/>
      <dgm:spPr/>
      <dgm:t>
        <a:bodyPr/>
        <a:lstStyle/>
        <a:p>
          <a:endParaRPr lang="tr-TR"/>
        </a:p>
      </dgm:t>
    </dgm:pt>
    <dgm:pt modelId="{3130A25D-CC99-4BF0-97F2-C88EE2DBCF5F}" type="pres">
      <dgm:prSet presAssocID="{8190AAFD-597A-4547-B58B-071CCB8DA24B}" presName="Name0" presStyleCnt="0">
        <dgm:presLayoutVars>
          <dgm:chMax val="7"/>
          <dgm:chPref val="7"/>
          <dgm:dir/>
        </dgm:presLayoutVars>
      </dgm:prSet>
      <dgm:spPr/>
      <dgm:t>
        <a:bodyPr/>
        <a:lstStyle/>
        <a:p>
          <a:endParaRPr lang="tr-TR"/>
        </a:p>
      </dgm:t>
    </dgm:pt>
    <dgm:pt modelId="{E2E47A96-FB67-43ED-924D-132E6C9DBAEA}" type="pres">
      <dgm:prSet presAssocID="{8190AAFD-597A-4547-B58B-071CCB8DA24B}" presName="Name1" presStyleCnt="0"/>
      <dgm:spPr/>
    </dgm:pt>
    <dgm:pt modelId="{BA4D6078-973B-46D1-B3D8-837CF37BC41D}" type="pres">
      <dgm:prSet presAssocID="{8190AAFD-597A-4547-B58B-071CCB8DA24B}" presName="cycle" presStyleCnt="0"/>
      <dgm:spPr/>
    </dgm:pt>
    <dgm:pt modelId="{7DB230C4-30AA-40DB-B3D2-8377CDFE811E}" type="pres">
      <dgm:prSet presAssocID="{8190AAFD-597A-4547-B58B-071CCB8DA24B}" presName="srcNode" presStyleLbl="node1" presStyleIdx="0" presStyleCnt="4"/>
      <dgm:spPr/>
    </dgm:pt>
    <dgm:pt modelId="{D707EC8A-AF27-47C6-A113-B505DF7120ED}" type="pres">
      <dgm:prSet presAssocID="{8190AAFD-597A-4547-B58B-071CCB8DA24B}" presName="conn" presStyleLbl="parChTrans1D2" presStyleIdx="0" presStyleCnt="1"/>
      <dgm:spPr/>
      <dgm:t>
        <a:bodyPr/>
        <a:lstStyle/>
        <a:p>
          <a:endParaRPr lang="tr-TR"/>
        </a:p>
      </dgm:t>
    </dgm:pt>
    <dgm:pt modelId="{E3083E33-E5AE-42B2-A01C-B803EAA4D504}" type="pres">
      <dgm:prSet presAssocID="{8190AAFD-597A-4547-B58B-071CCB8DA24B}" presName="extraNode" presStyleLbl="node1" presStyleIdx="0" presStyleCnt="4"/>
      <dgm:spPr/>
    </dgm:pt>
    <dgm:pt modelId="{2621CDF0-35AD-4BBC-80A4-5ABF8997578E}" type="pres">
      <dgm:prSet presAssocID="{8190AAFD-597A-4547-B58B-071CCB8DA24B}" presName="dstNode" presStyleLbl="node1" presStyleIdx="0" presStyleCnt="4"/>
      <dgm:spPr/>
    </dgm:pt>
    <dgm:pt modelId="{6FA1C1E7-CC14-48EE-AA26-382F6F98FFEF}" type="pres">
      <dgm:prSet presAssocID="{70632363-5361-4D1E-92C4-DFE1A5E73800}" presName="text_1" presStyleLbl="node1" presStyleIdx="0" presStyleCnt="4">
        <dgm:presLayoutVars>
          <dgm:bulletEnabled val="1"/>
        </dgm:presLayoutVars>
      </dgm:prSet>
      <dgm:spPr/>
      <dgm:t>
        <a:bodyPr/>
        <a:lstStyle/>
        <a:p>
          <a:endParaRPr lang="tr-TR"/>
        </a:p>
      </dgm:t>
    </dgm:pt>
    <dgm:pt modelId="{DB7534B6-CD05-4074-92DD-72C16E13C57D}" type="pres">
      <dgm:prSet presAssocID="{70632363-5361-4D1E-92C4-DFE1A5E73800}" presName="accent_1" presStyleCnt="0"/>
      <dgm:spPr/>
    </dgm:pt>
    <dgm:pt modelId="{3E4DEAFA-5689-4F08-B181-686E7D9582E7}" type="pres">
      <dgm:prSet presAssocID="{70632363-5361-4D1E-92C4-DFE1A5E73800}" presName="accentRepeatNode" presStyleLbl="solidFgAcc1" presStyleIdx="0" presStyleCnt="4"/>
      <dgm:spPr/>
    </dgm:pt>
    <dgm:pt modelId="{CCB9EE97-3278-4A64-8FBE-E5FE269F1E62}" type="pres">
      <dgm:prSet presAssocID="{54BB9943-81E8-4C17-9BEF-DEE43EDE6F09}" presName="text_2" presStyleLbl="node1" presStyleIdx="1" presStyleCnt="4">
        <dgm:presLayoutVars>
          <dgm:bulletEnabled val="1"/>
        </dgm:presLayoutVars>
      </dgm:prSet>
      <dgm:spPr/>
      <dgm:t>
        <a:bodyPr/>
        <a:lstStyle/>
        <a:p>
          <a:endParaRPr lang="tr-TR"/>
        </a:p>
      </dgm:t>
    </dgm:pt>
    <dgm:pt modelId="{CE772893-0E75-4A3C-AEFB-ACFC66F44AE9}" type="pres">
      <dgm:prSet presAssocID="{54BB9943-81E8-4C17-9BEF-DEE43EDE6F09}" presName="accent_2" presStyleCnt="0"/>
      <dgm:spPr/>
    </dgm:pt>
    <dgm:pt modelId="{D888A565-84FE-4665-A4BF-B35A341EC38A}" type="pres">
      <dgm:prSet presAssocID="{54BB9943-81E8-4C17-9BEF-DEE43EDE6F09}" presName="accentRepeatNode" presStyleLbl="solidFgAcc1" presStyleIdx="1" presStyleCnt="4"/>
      <dgm:spPr/>
      <dgm:t>
        <a:bodyPr/>
        <a:lstStyle/>
        <a:p>
          <a:endParaRPr lang="tr-TR"/>
        </a:p>
      </dgm:t>
    </dgm:pt>
    <dgm:pt modelId="{667148D7-8936-49A5-A937-9D11BE74B7B8}" type="pres">
      <dgm:prSet presAssocID="{49CABEA5-6CA7-4281-AD18-859A07C0AF6E}" presName="text_3" presStyleLbl="node1" presStyleIdx="2" presStyleCnt="4">
        <dgm:presLayoutVars>
          <dgm:bulletEnabled val="1"/>
        </dgm:presLayoutVars>
      </dgm:prSet>
      <dgm:spPr/>
      <dgm:t>
        <a:bodyPr/>
        <a:lstStyle/>
        <a:p>
          <a:endParaRPr lang="tr-TR"/>
        </a:p>
      </dgm:t>
    </dgm:pt>
    <dgm:pt modelId="{B4363A50-1237-4442-A617-A00D1439CDC3}" type="pres">
      <dgm:prSet presAssocID="{49CABEA5-6CA7-4281-AD18-859A07C0AF6E}" presName="accent_3" presStyleCnt="0"/>
      <dgm:spPr/>
    </dgm:pt>
    <dgm:pt modelId="{594ED65A-0A4B-4977-9553-AAB4ABC5AC62}" type="pres">
      <dgm:prSet presAssocID="{49CABEA5-6CA7-4281-AD18-859A07C0AF6E}" presName="accentRepeatNode" presStyleLbl="solidFgAcc1" presStyleIdx="2" presStyleCnt="4"/>
      <dgm:spPr/>
    </dgm:pt>
    <dgm:pt modelId="{D54B0755-6786-48DE-A008-19BEA346A8C9}" type="pres">
      <dgm:prSet presAssocID="{B4EC276D-303B-4FF7-9CDF-7986D2D5ECE7}" presName="text_4" presStyleLbl="node1" presStyleIdx="3" presStyleCnt="4">
        <dgm:presLayoutVars>
          <dgm:bulletEnabled val="1"/>
        </dgm:presLayoutVars>
      </dgm:prSet>
      <dgm:spPr/>
      <dgm:t>
        <a:bodyPr/>
        <a:lstStyle/>
        <a:p>
          <a:endParaRPr lang="tr-TR"/>
        </a:p>
      </dgm:t>
    </dgm:pt>
    <dgm:pt modelId="{5948FE6B-2A2B-4D5B-ADEC-846EAD1146BB}" type="pres">
      <dgm:prSet presAssocID="{B4EC276D-303B-4FF7-9CDF-7986D2D5ECE7}" presName="accent_4" presStyleCnt="0"/>
      <dgm:spPr/>
    </dgm:pt>
    <dgm:pt modelId="{4ECE9155-7D34-445C-B78D-9166F68668C3}" type="pres">
      <dgm:prSet presAssocID="{B4EC276D-303B-4FF7-9CDF-7986D2D5ECE7}" presName="accentRepeatNode" presStyleLbl="solidFgAcc1" presStyleIdx="3" presStyleCnt="4"/>
      <dgm:spPr/>
    </dgm:pt>
  </dgm:ptLst>
  <dgm:cxnLst>
    <dgm:cxn modelId="{E9AB05FA-E35A-489E-9CFE-AE1367EA5F40}" srcId="{8190AAFD-597A-4547-B58B-071CCB8DA24B}" destId="{B4EC276D-303B-4FF7-9CDF-7986D2D5ECE7}" srcOrd="3" destOrd="0" parTransId="{BE94A101-A3DA-4A3C-8287-8F873225FD69}" sibTransId="{1A1D4929-90D4-4BA7-A5D5-C934FBFDB627}"/>
    <dgm:cxn modelId="{75CD7465-AD5A-4373-A6C3-AB42DE13DF7F}" srcId="{8190AAFD-597A-4547-B58B-071CCB8DA24B}" destId="{49CABEA5-6CA7-4281-AD18-859A07C0AF6E}" srcOrd="2" destOrd="0" parTransId="{8996CCB9-3F23-4D5C-BEAE-A8DFF752D035}" sibTransId="{4571B62D-716F-49C2-9741-8F10264BCEAD}"/>
    <dgm:cxn modelId="{23BC9AC1-9F9C-4148-B447-410A95884A9B}" type="presOf" srcId="{70632363-5361-4D1E-92C4-DFE1A5E73800}" destId="{6FA1C1E7-CC14-48EE-AA26-382F6F98FFEF}" srcOrd="0" destOrd="0" presId="urn:microsoft.com/office/officeart/2008/layout/VerticalCurvedList"/>
    <dgm:cxn modelId="{F3E8DF65-9A72-4ECC-A477-137F84C06174}" srcId="{8190AAFD-597A-4547-B58B-071CCB8DA24B}" destId="{54BB9943-81E8-4C17-9BEF-DEE43EDE6F09}" srcOrd="1" destOrd="0" parTransId="{4D25708B-8E33-49B6-A48D-FCD87DD03BDD}" sibTransId="{EFAB710B-857E-4C4B-A0BE-343D8E21AF59}"/>
    <dgm:cxn modelId="{11E864CB-5C60-44C9-8216-944EE11B60FB}" type="presOf" srcId="{8190AAFD-597A-4547-B58B-071CCB8DA24B}" destId="{3130A25D-CC99-4BF0-97F2-C88EE2DBCF5F}" srcOrd="0" destOrd="0" presId="urn:microsoft.com/office/officeart/2008/layout/VerticalCurvedList"/>
    <dgm:cxn modelId="{4EAF2DFC-46B5-43E5-9FAB-F2DE3F845291}" type="presOf" srcId="{54BB9943-81E8-4C17-9BEF-DEE43EDE6F09}" destId="{CCB9EE97-3278-4A64-8FBE-E5FE269F1E62}" srcOrd="0" destOrd="0" presId="urn:microsoft.com/office/officeart/2008/layout/VerticalCurvedList"/>
    <dgm:cxn modelId="{F311784F-5CA3-4630-A91A-04A47830E0BC}" type="presOf" srcId="{B4EC276D-303B-4FF7-9CDF-7986D2D5ECE7}" destId="{D54B0755-6786-48DE-A008-19BEA346A8C9}" srcOrd="0" destOrd="0" presId="urn:microsoft.com/office/officeart/2008/layout/VerticalCurvedList"/>
    <dgm:cxn modelId="{1B6C8A0C-845F-4488-AB67-7AB5837AFC69}" srcId="{8190AAFD-597A-4547-B58B-071CCB8DA24B}" destId="{70632363-5361-4D1E-92C4-DFE1A5E73800}" srcOrd="0" destOrd="0" parTransId="{F42788E1-2A09-487E-9D29-FABA625E60B2}" sibTransId="{23F125FF-1B73-4AB7-836C-904645A98A86}"/>
    <dgm:cxn modelId="{7D7174AD-446C-4FF2-93CB-4B449B2970E5}" type="presOf" srcId="{23F125FF-1B73-4AB7-836C-904645A98A86}" destId="{D707EC8A-AF27-47C6-A113-B505DF7120ED}" srcOrd="0" destOrd="0" presId="urn:microsoft.com/office/officeart/2008/layout/VerticalCurvedList"/>
    <dgm:cxn modelId="{DF16C617-5121-48FF-80CB-6B72489687A9}" type="presOf" srcId="{49CABEA5-6CA7-4281-AD18-859A07C0AF6E}" destId="{667148D7-8936-49A5-A937-9D11BE74B7B8}" srcOrd="0" destOrd="0" presId="urn:microsoft.com/office/officeart/2008/layout/VerticalCurvedList"/>
    <dgm:cxn modelId="{3DF1BE7E-DB40-4D44-8EE3-BBC7262F9A44}" type="presParOf" srcId="{3130A25D-CC99-4BF0-97F2-C88EE2DBCF5F}" destId="{E2E47A96-FB67-43ED-924D-132E6C9DBAEA}" srcOrd="0" destOrd="0" presId="urn:microsoft.com/office/officeart/2008/layout/VerticalCurvedList"/>
    <dgm:cxn modelId="{343244E1-4CE6-46F4-89A2-5AB3D10D737C}" type="presParOf" srcId="{E2E47A96-FB67-43ED-924D-132E6C9DBAEA}" destId="{BA4D6078-973B-46D1-B3D8-837CF37BC41D}" srcOrd="0" destOrd="0" presId="urn:microsoft.com/office/officeart/2008/layout/VerticalCurvedList"/>
    <dgm:cxn modelId="{39E0154B-6F3B-44E7-B164-5DD96B746083}" type="presParOf" srcId="{BA4D6078-973B-46D1-B3D8-837CF37BC41D}" destId="{7DB230C4-30AA-40DB-B3D2-8377CDFE811E}" srcOrd="0" destOrd="0" presId="urn:microsoft.com/office/officeart/2008/layout/VerticalCurvedList"/>
    <dgm:cxn modelId="{12E0E0BF-B279-4C85-9E55-81130B1E6FDF}" type="presParOf" srcId="{BA4D6078-973B-46D1-B3D8-837CF37BC41D}" destId="{D707EC8A-AF27-47C6-A113-B505DF7120ED}" srcOrd="1" destOrd="0" presId="urn:microsoft.com/office/officeart/2008/layout/VerticalCurvedList"/>
    <dgm:cxn modelId="{E247A5C4-9FC2-47B8-8479-C1148DDBC1CD}" type="presParOf" srcId="{BA4D6078-973B-46D1-B3D8-837CF37BC41D}" destId="{E3083E33-E5AE-42B2-A01C-B803EAA4D504}" srcOrd="2" destOrd="0" presId="urn:microsoft.com/office/officeart/2008/layout/VerticalCurvedList"/>
    <dgm:cxn modelId="{CA7380B0-C67E-46E8-AA8A-30316733E28A}" type="presParOf" srcId="{BA4D6078-973B-46D1-B3D8-837CF37BC41D}" destId="{2621CDF0-35AD-4BBC-80A4-5ABF8997578E}" srcOrd="3" destOrd="0" presId="urn:microsoft.com/office/officeart/2008/layout/VerticalCurvedList"/>
    <dgm:cxn modelId="{366DB392-97BF-41DA-8189-35307D3273C7}" type="presParOf" srcId="{E2E47A96-FB67-43ED-924D-132E6C9DBAEA}" destId="{6FA1C1E7-CC14-48EE-AA26-382F6F98FFEF}" srcOrd="1" destOrd="0" presId="urn:microsoft.com/office/officeart/2008/layout/VerticalCurvedList"/>
    <dgm:cxn modelId="{4B9ADCF0-C145-4F17-9941-4F7DAB65474F}" type="presParOf" srcId="{E2E47A96-FB67-43ED-924D-132E6C9DBAEA}" destId="{DB7534B6-CD05-4074-92DD-72C16E13C57D}" srcOrd="2" destOrd="0" presId="urn:microsoft.com/office/officeart/2008/layout/VerticalCurvedList"/>
    <dgm:cxn modelId="{372F9004-4F5E-41E4-9956-E9443B2C2F23}" type="presParOf" srcId="{DB7534B6-CD05-4074-92DD-72C16E13C57D}" destId="{3E4DEAFA-5689-4F08-B181-686E7D9582E7}" srcOrd="0" destOrd="0" presId="urn:microsoft.com/office/officeart/2008/layout/VerticalCurvedList"/>
    <dgm:cxn modelId="{2E9A87FD-2BBE-4069-96AA-3AB9116AF4C7}" type="presParOf" srcId="{E2E47A96-FB67-43ED-924D-132E6C9DBAEA}" destId="{CCB9EE97-3278-4A64-8FBE-E5FE269F1E62}" srcOrd="3" destOrd="0" presId="urn:microsoft.com/office/officeart/2008/layout/VerticalCurvedList"/>
    <dgm:cxn modelId="{651295B1-E00B-41D7-8BEA-345C0FC984FF}" type="presParOf" srcId="{E2E47A96-FB67-43ED-924D-132E6C9DBAEA}" destId="{CE772893-0E75-4A3C-AEFB-ACFC66F44AE9}" srcOrd="4" destOrd="0" presId="urn:microsoft.com/office/officeart/2008/layout/VerticalCurvedList"/>
    <dgm:cxn modelId="{00FB0924-8BB0-4DD8-8CDE-DBD5891636DD}" type="presParOf" srcId="{CE772893-0E75-4A3C-AEFB-ACFC66F44AE9}" destId="{D888A565-84FE-4665-A4BF-B35A341EC38A}" srcOrd="0" destOrd="0" presId="urn:microsoft.com/office/officeart/2008/layout/VerticalCurvedList"/>
    <dgm:cxn modelId="{CEE7B553-5010-4242-B911-1FF25CBCE2C3}" type="presParOf" srcId="{E2E47A96-FB67-43ED-924D-132E6C9DBAEA}" destId="{667148D7-8936-49A5-A937-9D11BE74B7B8}" srcOrd="5" destOrd="0" presId="urn:microsoft.com/office/officeart/2008/layout/VerticalCurvedList"/>
    <dgm:cxn modelId="{9AA0546E-2F63-4B71-8590-1C921135A956}" type="presParOf" srcId="{E2E47A96-FB67-43ED-924D-132E6C9DBAEA}" destId="{B4363A50-1237-4442-A617-A00D1439CDC3}" srcOrd="6" destOrd="0" presId="urn:microsoft.com/office/officeart/2008/layout/VerticalCurvedList"/>
    <dgm:cxn modelId="{75C79291-41D4-4011-95E8-B552C5DD7ABF}" type="presParOf" srcId="{B4363A50-1237-4442-A617-A00D1439CDC3}" destId="{594ED65A-0A4B-4977-9553-AAB4ABC5AC62}" srcOrd="0" destOrd="0" presId="urn:microsoft.com/office/officeart/2008/layout/VerticalCurvedList"/>
    <dgm:cxn modelId="{3CF6AECF-6BAE-4011-A4E3-6475E15F0E1B}" type="presParOf" srcId="{E2E47A96-FB67-43ED-924D-132E6C9DBAEA}" destId="{D54B0755-6786-48DE-A008-19BEA346A8C9}" srcOrd="7" destOrd="0" presId="urn:microsoft.com/office/officeart/2008/layout/VerticalCurvedList"/>
    <dgm:cxn modelId="{C0D21D08-E518-4569-8ED5-7844912655A0}" type="presParOf" srcId="{E2E47A96-FB67-43ED-924D-132E6C9DBAEA}" destId="{5948FE6B-2A2B-4D5B-ADEC-846EAD1146BB}" srcOrd="8" destOrd="0" presId="urn:microsoft.com/office/officeart/2008/layout/VerticalCurvedList"/>
    <dgm:cxn modelId="{F6906811-B81E-4431-8B74-A0F86D15498B}" type="presParOf" srcId="{5948FE6B-2A2B-4D5B-ADEC-846EAD1146BB}" destId="{4ECE9155-7D34-445C-B78D-9166F68668C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7368D8-F0A0-4D23-8AC6-47D4E0AB884E}" type="doc">
      <dgm:prSet loTypeId="urn:microsoft.com/office/officeart/2008/layout/HorizontalMultiLevelHierarchy" loCatId="hierarchy" qsTypeId="urn:microsoft.com/office/officeart/2005/8/quickstyle/simple1" qsCatId="simple" csTypeId="urn:microsoft.com/office/officeart/2005/8/colors/accent0_1" csCatId="mainScheme" phldr="1"/>
      <dgm:spPr/>
      <dgm:t>
        <a:bodyPr/>
        <a:lstStyle/>
        <a:p>
          <a:endParaRPr lang="tr-TR"/>
        </a:p>
      </dgm:t>
    </dgm:pt>
    <dgm:pt modelId="{E2A3A19F-8CE7-4096-8D1A-1D266B94B44F}">
      <dgm:prSet phldrT="[Metin]" custT="1"/>
      <dgm:spPr>
        <a:solidFill>
          <a:schemeClr val="bg2"/>
        </a:solidFill>
      </dgm:spPr>
      <dgm:t>
        <a:bodyPr/>
        <a:lstStyle/>
        <a:p>
          <a:r>
            <a:rPr lang="tr-TR" sz="3200" b="1" i="1" dirty="0" smtClean="0">
              <a:solidFill>
                <a:srgbClr val="000000"/>
              </a:solidFill>
            </a:rPr>
            <a:t>TASLAK ÇALIŞMALAR</a:t>
          </a:r>
          <a:endParaRPr lang="tr-TR" sz="3200" b="1" dirty="0"/>
        </a:p>
      </dgm:t>
    </dgm:pt>
    <dgm:pt modelId="{1E6D784F-E6E6-44D4-B478-E4E174C08BD6}" type="parTrans" cxnId="{327B60E9-C68D-4B32-ADA5-1964E3098D10}">
      <dgm:prSet/>
      <dgm:spPr/>
      <dgm:t>
        <a:bodyPr/>
        <a:lstStyle/>
        <a:p>
          <a:endParaRPr lang="tr-TR"/>
        </a:p>
      </dgm:t>
    </dgm:pt>
    <dgm:pt modelId="{0B0387AB-716A-42DE-AD97-4B1F9E85E151}" type="sibTrans" cxnId="{327B60E9-C68D-4B32-ADA5-1964E3098D10}">
      <dgm:prSet/>
      <dgm:spPr/>
      <dgm:t>
        <a:bodyPr/>
        <a:lstStyle/>
        <a:p>
          <a:endParaRPr lang="tr-TR"/>
        </a:p>
      </dgm:t>
    </dgm:pt>
    <dgm:pt modelId="{C518A81F-EA75-41B7-94A1-2593EDE839B3}">
      <dgm:prSet phldrT="[Metin]"/>
      <dgm:spPr>
        <a:solidFill>
          <a:srgbClr val="FFC000"/>
        </a:solidFill>
      </dgm:spPr>
      <dgm:t>
        <a:bodyPr/>
        <a:lstStyle/>
        <a:p>
          <a:r>
            <a:rPr lang="tr-TR" dirty="0" smtClean="0"/>
            <a:t>ADALET VE KALKINMA PARTİSİ</a:t>
          </a:r>
          <a:endParaRPr lang="tr-TR" dirty="0"/>
        </a:p>
      </dgm:t>
    </dgm:pt>
    <dgm:pt modelId="{A925C81B-F4D0-41FA-90BC-C509D92000A2}" type="parTrans" cxnId="{AAD792FD-DFED-4940-B9BF-3981D9E89D2D}">
      <dgm:prSet/>
      <dgm:spPr/>
      <dgm:t>
        <a:bodyPr/>
        <a:lstStyle/>
        <a:p>
          <a:endParaRPr lang="tr-TR"/>
        </a:p>
      </dgm:t>
    </dgm:pt>
    <dgm:pt modelId="{AE6E6F3C-EA21-4E64-802E-A192719A627A}" type="sibTrans" cxnId="{AAD792FD-DFED-4940-B9BF-3981D9E89D2D}">
      <dgm:prSet/>
      <dgm:spPr/>
      <dgm:t>
        <a:bodyPr/>
        <a:lstStyle/>
        <a:p>
          <a:endParaRPr lang="tr-TR"/>
        </a:p>
      </dgm:t>
    </dgm:pt>
    <dgm:pt modelId="{1E09FF89-89FA-48B4-AF64-99F6BEA49278}">
      <dgm:prSet phldrT="[Metin]"/>
      <dgm:spPr>
        <a:solidFill>
          <a:srgbClr val="C00000"/>
        </a:solidFill>
      </dgm:spPr>
      <dgm:t>
        <a:bodyPr/>
        <a:lstStyle/>
        <a:p>
          <a:r>
            <a:rPr lang="tr-TR" dirty="0" smtClean="0">
              <a:solidFill>
                <a:schemeClr val="bg1"/>
              </a:solidFill>
            </a:rPr>
            <a:t>CUMHURBAŞKANLIĞI</a:t>
          </a:r>
          <a:endParaRPr lang="tr-TR" dirty="0">
            <a:solidFill>
              <a:schemeClr val="bg1"/>
            </a:solidFill>
          </a:endParaRPr>
        </a:p>
      </dgm:t>
    </dgm:pt>
    <dgm:pt modelId="{467228BF-DF71-49D1-91DF-CFED227139D9}" type="parTrans" cxnId="{F93EFF83-8FEA-4032-89B1-D30914426CBF}">
      <dgm:prSet/>
      <dgm:spPr/>
      <dgm:t>
        <a:bodyPr/>
        <a:lstStyle/>
        <a:p>
          <a:endParaRPr lang="tr-TR"/>
        </a:p>
      </dgm:t>
    </dgm:pt>
    <dgm:pt modelId="{4858CC77-F4EB-4356-9D76-121F7F1E2411}" type="sibTrans" cxnId="{F93EFF83-8FEA-4032-89B1-D30914426CBF}">
      <dgm:prSet/>
      <dgm:spPr/>
      <dgm:t>
        <a:bodyPr/>
        <a:lstStyle/>
        <a:p>
          <a:endParaRPr lang="tr-TR"/>
        </a:p>
      </dgm:t>
    </dgm:pt>
    <dgm:pt modelId="{7C3B2919-FF48-466D-8665-546275E5BBC8}">
      <dgm:prSet phldrT="[Metin]"/>
      <dgm:spPr>
        <a:solidFill>
          <a:srgbClr val="66FFFF"/>
        </a:solidFill>
      </dgm:spPr>
      <dgm:t>
        <a:bodyPr/>
        <a:lstStyle/>
        <a:p>
          <a:r>
            <a:rPr lang="tr-TR" dirty="0" smtClean="0"/>
            <a:t>BAŞBAKANLIK</a:t>
          </a:r>
          <a:endParaRPr lang="tr-TR" dirty="0"/>
        </a:p>
      </dgm:t>
    </dgm:pt>
    <dgm:pt modelId="{BE75F50F-DBCF-40C3-9D64-33A157B9C900}" type="parTrans" cxnId="{F415133A-A833-4591-8140-9CB5EAE7E2F6}">
      <dgm:prSet/>
      <dgm:spPr/>
      <dgm:t>
        <a:bodyPr/>
        <a:lstStyle/>
        <a:p>
          <a:endParaRPr lang="tr-TR"/>
        </a:p>
      </dgm:t>
    </dgm:pt>
    <dgm:pt modelId="{C575812F-4F29-404D-A602-A7C3E9C8061B}" type="sibTrans" cxnId="{F415133A-A833-4591-8140-9CB5EAE7E2F6}">
      <dgm:prSet/>
      <dgm:spPr/>
      <dgm:t>
        <a:bodyPr/>
        <a:lstStyle/>
        <a:p>
          <a:endParaRPr lang="tr-TR"/>
        </a:p>
      </dgm:t>
    </dgm:pt>
    <dgm:pt modelId="{F2E07F25-1825-4B9E-9C30-1B7288061F16}" type="pres">
      <dgm:prSet presAssocID="{197368D8-F0A0-4D23-8AC6-47D4E0AB884E}" presName="Name0" presStyleCnt="0">
        <dgm:presLayoutVars>
          <dgm:chPref val="1"/>
          <dgm:dir/>
          <dgm:animOne val="branch"/>
          <dgm:animLvl val="lvl"/>
          <dgm:resizeHandles val="exact"/>
        </dgm:presLayoutVars>
      </dgm:prSet>
      <dgm:spPr/>
      <dgm:t>
        <a:bodyPr/>
        <a:lstStyle/>
        <a:p>
          <a:endParaRPr lang="tr-TR"/>
        </a:p>
      </dgm:t>
    </dgm:pt>
    <dgm:pt modelId="{0EABBCF2-ADFA-42CE-BD14-84FFAE8B1810}" type="pres">
      <dgm:prSet presAssocID="{E2A3A19F-8CE7-4096-8D1A-1D266B94B44F}" presName="root1" presStyleCnt="0"/>
      <dgm:spPr/>
    </dgm:pt>
    <dgm:pt modelId="{14F2CD4A-BE74-4585-B4D4-7BA9A0E3EE83}" type="pres">
      <dgm:prSet presAssocID="{E2A3A19F-8CE7-4096-8D1A-1D266B94B44F}" presName="LevelOneTextNode" presStyleLbl="node0" presStyleIdx="0" presStyleCnt="1">
        <dgm:presLayoutVars>
          <dgm:chPref val="3"/>
        </dgm:presLayoutVars>
      </dgm:prSet>
      <dgm:spPr/>
      <dgm:t>
        <a:bodyPr/>
        <a:lstStyle/>
        <a:p>
          <a:endParaRPr lang="tr-TR"/>
        </a:p>
      </dgm:t>
    </dgm:pt>
    <dgm:pt modelId="{4D6E38AB-1469-444E-A817-436525FFC429}" type="pres">
      <dgm:prSet presAssocID="{E2A3A19F-8CE7-4096-8D1A-1D266B94B44F}" presName="level2hierChild" presStyleCnt="0"/>
      <dgm:spPr/>
    </dgm:pt>
    <dgm:pt modelId="{ADCDBB89-1459-4337-9B0A-F9B81A8D10CA}" type="pres">
      <dgm:prSet presAssocID="{A925C81B-F4D0-41FA-90BC-C509D92000A2}" presName="conn2-1" presStyleLbl="parChTrans1D2" presStyleIdx="0" presStyleCnt="3"/>
      <dgm:spPr/>
      <dgm:t>
        <a:bodyPr/>
        <a:lstStyle/>
        <a:p>
          <a:endParaRPr lang="tr-TR"/>
        </a:p>
      </dgm:t>
    </dgm:pt>
    <dgm:pt modelId="{12D7FD83-0A6F-4AF7-BD64-C0A4A9DFEC4A}" type="pres">
      <dgm:prSet presAssocID="{A925C81B-F4D0-41FA-90BC-C509D92000A2}" presName="connTx" presStyleLbl="parChTrans1D2" presStyleIdx="0" presStyleCnt="3"/>
      <dgm:spPr/>
      <dgm:t>
        <a:bodyPr/>
        <a:lstStyle/>
        <a:p>
          <a:endParaRPr lang="tr-TR"/>
        </a:p>
      </dgm:t>
    </dgm:pt>
    <dgm:pt modelId="{41A689E5-B22C-4BC2-9F98-D93883F3A68B}" type="pres">
      <dgm:prSet presAssocID="{C518A81F-EA75-41B7-94A1-2593EDE839B3}" presName="root2" presStyleCnt="0"/>
      <dgm:spPr/>
    </dgm:pt>
    <dgm:pt modelId="{F978A377-48F4-4F02-B79F-E0BD627E8900}" type="pres">
      <dgm:prSet presAssocID="{C518A81F-EA75-41B7-94A1-2593EDE839B3}" presName="LevelTwoTextNode" presStyleLbl="node2" presStyleIdx="0" presStyleCnt="3">
        <dgm:presLayoutVars>
          <dgm:chPref val="3"/>
        </dgm:presLayoutVars>
      </dgm:prSet>
      <dgm:spPr/>
      <dgm:t>
        <a:bodyPr/>
        <a:lstStyle/>
        <a:p>
          <a:endParaRPr lang="tr-TR"/>
        </a:p>
      </dgm:t>
    </dgm:pt>
    <dgm:pt modelId="{AEE86948-64A8-4F5F-8462-DD8B36C3E6A5}" type="pres">
      <dgm:prSet presAssocID="{C518A81F-EA75-41B7-94A1-2593EDE839B3}" presName="level3hierChild" presStyleCnt="0"/>
      <dgm:spPr/>
    </dgm:pt>
    <dgm:pt modelId="{83DBE8B9-1627-49CE-BB57-53AC43C04A12}" type="pres">
      <dgm:prSet presAssocID="{467228BF-DF71-49D1-91DF-CFED227139D9}" presName="conn2-1" presStyleLbl="parChTrans1D2" presStyleIdx="1" presStyleCnt="3"/>
      <dgm:spPr/>
      <dgm:t>
        <a:bodyPr/>
        <a:lstStyle/>
        <a:p>
          <a:endParaRPr lang="tr-TR"/>
        </a:p>
      </dgm:t>
    </dgm:pt>
    <dgm:pt modelId="{E417127C-7276-43E0-AA62-411471E6B7C9}" type="pres">
      <dgm:prSet presAssocID="{467228BF-DF71-49D1-91DF-CFED227139D9}" presName="connTx" presStyleLbl="parChTrans1D2" presStyleIdx="1" presStyleCnt="3"/>
      <dgm:spPr/>
      <dgm:t>
        <a:bodyPr/>
        <a:lstStyle/>
        <a:p>
          <a:endParaRPr lang="tr-TR"/>
        </a:p>
      </dgm:t>
    </dgm:pt>
    <dgm:pt modelId="{6C177A5C-649D-4406-A1FD-D227342CB38A}" type="pres">
      <dgm:prSet presAssocID="{1E09FF89-89FA-48B4-AF64-99F6BEA49278}" presName="root2" presStyleCnt="0"/>
      <dgm:spPr/>
    </dgm:pt>
    <dgm:pt modelId="{B0E0D0E4-A8F8-4315-A543-9528DDB86799}" type="pres">
      <dgm:prSet presAssocID="{1E09FF89-89FA-48B4-AF64-99F6BEA49278}" presName="LevelTwoTextNode" presStyleLbl="node2" presStyleIdx="1" presStyleCnt="3">
        <dgm:presLayoutVars>
          <dgm:chPref val="3"/>
        </dgm:presLayoutVars>
      </dgm:prSet>
      <dgm:spPr/>
      <dgm:t>
        <a:bodyPr/>
        <a:lstStyle/>
        <a:p>
          <a:endParaRPr lang="tr-TR"/>
        </a:p>
      </dgm:t>
    </dgm:pt>
    <dgm:pt modelId="{D8FFCDA8-97E8-4DD9-8F00-81FCFA960140}" type="pres">
      <dgm:prSet presAssocID="{1E09FF89-89FA-48B4-AF64-99F6BEA49278}" presName="level3hierChild" presStyleCnt="0"/>
      <dgm:spPr/>
    </dgm:pt>
    <dgm:pt modelId="{A5E622C2-9E16-4470-928B-C66A94DCB331}" type="pres">
      <dgm:prSet presAssocID="{BE75F50F-DBCF-40C3-9D64-33A157B9C900}" presName="conn2-1" presStyleLbl="parChTrans1D2" presStyleIdx="2" presStyleCnt="3"/>
      <dgm:spPr/>
      <dgm:t>
        <a:bodyPr/>
        <a:lstStyle/>
        <a:p>
          <a:endParaRPr lang="tr-TR"/>
        </a:p>
      </dgm:t>
    </dgm:pt>
    <dgm:pt modelId="{FEA8C3BB-BF67-49FC-BB17-E89A7D7700AD}" type="pres">
      <dgm:prSet presAssocID="{BE75F50F-DBCF-40C3-9D64-33A157B9C900}" presName="connTx" presStyleLbl="parChTrans1D2" presStyleIdx="2" presStyleCnt="3"/>
      <dgm:spPr/>
      <dgm:t>
        <a:bodyPr/>
        <a:lstStyle/>
        <a:p>
          <a:endParaRPr lang="tr-TR"/>
        </a:p>
      </dgm:t>
    </dgm:pt>
    <dgm:pt modelId="{2C6EA5F7-E0AD-48B6-867D-07C73BB72E10}" type="pres">
      <dgm:prSet presAssocID="{7C3B2919-FF48-466D-8665-546275E5BBC8}" presName="root2" presStyleCnt="0"/>
      <dgm:spPr/>
    </dgm:pt>
    <dgm:pt modelId="{E818D791-9041-4B95-9F59-93F24FE26FD7}" type="pres">
      <dgm:prSet presAssocID="{7C3B2919-FF48-466D-8665-546275E5BBC8}" presName="LevelTwoTextNode" presStyleLbl="node2" presStyleIdx="2" presStyleCnt="3">
        <dgm:presLayoutVars>
          <dgm:chPref val="3"/>
        </dgm:presLayoutVars>
      </dgm:prSet>
      <dgm:spPr/>
      <dgm:t>
        <a:bodyPr/>
        <a:lstStyle/>
        <a:p>
          <a:endParaRPr lang="tr-TR"/>
        </a:p>
      </dgm:t>
    </dgm:pt>
    <dgm:pt modelId="{43AB2FB4-4E2D-42C2-B8C4-79112103FFCF}" type="pres">
      <dgm:prSet presAssocID="{7C3B2919-FF48-466D-8665-546275E5BBC8}" presName="level3hierChild" presStyleCnt="0"/>
      <dgm:spPr/>
    </dgm:pt>
  </dgm:ptLst>
  <dgm:cxnLst>
    <dgm:cxn modelId="{F415133A-A833-4591-8140-9CB5EAE7E2F6}" srcId="{E2A3A19F-8CE7-4096-8D1A-1D266B94B44F}" destId="{7C3B2919-FF48-466D-8665-546275E5BBC8}" srcOrd="2" destOrd="0" parTransId="{BE75F50F-DBCF-40C3-9D64-33A157B9C900}" sibTransId="{C575812F-4F29-404D-A602-A7C3E9C8061B}"/>
    <dgm:cxn modelId="{E1416D52-4862-4032-B6FC-290BF74CD161}" type="presOf" srcId="{A925C81B-F4D0-41FA-90BC-C509D92000A2}" destId="{ADCDBB89-1459-4337-9B0A-F9B81A8D10CA}" srcOrd="0" destOrd="0" presId="urn:microsoft.com/office/officeart/2008/layout/HorizontalMultiLevelHierarchy"/>
    <dgm:cxn modelId="{327B60E9-C68D-4B32-ADA5-1964E3098D10}" srcId="{197368D8-F0A0-4D23-8AC6-47D4E0AB884E}" destId="{E2A3A19F-8CE7-4096-8D1A-1D266B94B44F}" srcOrd="0" destOrd="0" parTransId="{1E6D784F-E6E6-44D4-B478-E4E174C08BD6}" sibTransId="{0B0387AB-716A-42DE-AD97-4B1F9E85E151}"/>
    <dgm:cxn modelId="{64E715E2-9925-43BA-B1AD-5CCD02518EFB}" type="presOf" srcId="{E2A3A19F-8CE7-4096-8D1A-1D266B94B44F}" destId="{14F2CD4A-BE74-4585-B4D4-7BA9A0E3EE83}" srcOrd="0" destOrd="0" presId="urn:microsoft.com/office/officeart/2008/layout/HorizontalMultiLevelHierarchy"/>
    <dgm:cxn modelId="{68DEF10F-D783-4A18-B1D4-97153282ECA3}" type="presOf" srcId="{BE75F50F-DBCF-40C3-9D64-33A157B9C900}" destId="{A5E622C2-9E16-4470-928B-C66A94DCB331}" srcOrd="0" destOrd="0" presId="urn:microsoft.com/office/officeart/2008/layout/HorizontalMultiLevelHierarchy"/>
    <dgm:cxn modelId="{3FDBD117-7567-420C-B98F-52765A5C8F34}" type="presOf" srcId="{7C3B2919-FF48-466D-8665-546275E5BBC8}" destId="{E818D791-9041-4B95-9F59-93F24FE26FD7}" srcOrd="0" destOrd="0" presId="urn:microsoft.com/office/officeart/2008/layout/HorizontalMultiLevelHierarchy"/>
    <dgm:cxn modelId="{AAD792FD-DFED-4940-B9BF-3981D9E89D2D}" srcId="{E2A3A19F-8CE7-4096-8D1A-1D266B94B44F}" destId="{C518A81F-EA75-41B7-94A1-2593EDE839B3}" srcOrd="0" destOrd="0" parTransId="{A925C81B-F4D0-41FA-90BC-C509D92000A2}" sibTransId="{AE6E6F3C-EA21-4E64-802E-A192719A627A}"/>
    <dgm:cxn modelId="{A1E6CDF0-0FB4-4D7A-8B25-46A3D56AE476}" type="presOf" srcId="{467228BF-DF71-49D1-91DF-CFED227139D9}" destId="{83DBE8B9-1627-49CE-BB57-53AC43C04A12}" srcOrd="0" destOrd="0" presId="urn:microsoft.com/office/officeart/2008/layout/HorizontalMultiLevelHierarchy"/>
    <dgm:cxn modelId="{50A980F4-EBD3-4079-853C-9F69E0537B0A}" type="presOf" srcId="{BE75F50F-DBCF-40C3-9D64-33A157B9C900}" destId="{FEA8C3BB-BF67-49FC-BB17-E89A7D7700AD}" srcOrd="1" destOrd="0" presId="urn:microsoft.com/office/officeart/2008/layout/HorizontalMultiLevelHierarchy"/>
    <dgm:cxn modelId="{F93EFF83-8FEA-4032-89B1-D30914426CBF}" srcId="{E2A3A19F-8CE7-4096-8D1A-1D266B94B44F}" destId="{1E09FF89-89FA-48B4-AF64-99F6BEA49278}" srcOrd="1" destOrd="0" parTransId="{467228BF-DF71-49D1-91DF-CFED227139D9}" sibTransId="{4858CC77-F4EB-4356-9D76-121F7F1E2411}"/>
    <dgm:cxn modelId="{1019C165-CAB1-4D21-BD0A-836A0C00DD9B}" type="presOf" srcId="{A925C81B-F4D0-41FA-90BC-C509D92000A2}" destId="{12D7FD83-0A6F-4AF7-BD64-C0A4A9DFEC4A}" srcOrd="1" destOrd="0" presId="urn:microsoft.com/office/officeart/2008/layout/HorizontalMultiLevelHierarchy"/>
    <dgm:cxn modelId="{C4CDC869-F72B-443D-A23B-46A343510066}" type="presOf" srcId="{C518A81F-EA75-41B7-94A1-2593EDE839B3}" destId="{F978A377-48F4-4F02-B79F-E0BD627E8900}" srcOrd="0" destOrd="0" presId="urn:microsoft.com/office/officeart/2008/layout/HorizontalMultiLevelHierarchy"/>
    <dgm:cxn modelId="{D375A82A-151C-4E78-BD84-BD27E5262F78}" type="presOf" srcId="{1E09FF89-89FA-48B4-AF64-99F6BEA49278}" destId="{B0E0D0E4-A8F8-4315-A543-9528DDB86799}" srcOrd="0" destOrd="0" presId="urn:microsoft.com/office/officeart/2008/layout/HorizontalMultiLevelHierarchy"/>
    <dgm:cxn modelId="{3E28072B-D546-41D8-9F99-08DD01C9C3E1}" type="presOf" srcId="{467228BF-DF71-49D1-91DF-CFED227139D9}" destId="{E417127C-7276-43E0-AA62-411471E6B7C9}" srcOrd="1" destOrd="0" presId="urn:microsoft.com/office/officeart/2008/layout/HorizontalMultiLevelHierarchy"/>
    <dgm:cxn modelId="{ECEC95A6-A44B-4FCE-83A2-6A24C28D1579}" type="presOf" srcId="{197368D8-F0A0-4D23-8AC6-47D4E0AB884E}" destId="{F2E07F25-1825-4B9E-9C30-1B7288061F16}" srcOrd="0" destOrd="0" presId="urn:microsoft.com/office/officeart/2008/layout/HorizontalMultiLevelHierarchy"/>
    <dgm:cxn modelId="{6449D840-3538-416F-A72D-13E5C1F4905A}" type="presParOf" srcId="{F2E07F25-1825-4B9E-9C30-1B7288061F16}" destId="{0EABBCF2-ADFA-42CE-BD14-84FFAE8B1810}" srcOrd="0" destOrd="0" presId="urn:microsoft.com/office/officeart/2008/layout/HorizontalMultiLevelHierarchy"/>
    <dgm:cxn modelId="{CEE94F85-E6A9-4479-8115-5965A95916AA}" type="presParOf" srcId="{0EABBCF2-ADFA-42CE-BD14-84FFAE8B1810}" destId="{14F2CD4A-BE74-4585-B4D4-7BA9A0E3EE83}" srcOrd="0" destOrd="0" presId="urn:microsoft.com/office/officeart/2008/layout/HorizontalMultiLevelHierarchy"/>
    <dgm:cxn modelId="{F7CE0C69-75A2-4D26-8EB0-28447FD7F497}" type="presParOf" srcId="{0EABBCF2-ADFA-42CE-BD14-84FFAE8B1810}" destId="{4D6E38AB-1469-444E-A817-436525FFC429}" srcOrd="1" destOrd="0" presId="urn:microsoft.com/office/officeart/2008/layout/HorizontalMultiLevelHierarchy"/>
    <dgm:cxn modelId="{F5A8D358-39AA-4E01-A06D-B2E35B5EDAB5}" type="presParOf" srcId="{4D6E38AB-1469-444E-A817-436525FFC429}" destId="{ADCDBB89-1459-4337-9B0A-F9B81A8D10CA}" srcOrd="0" destOrd="0" presId="urn:microsoft.com/office/officeart/2008/layout/HorizontalMultiLevelHierarchy"/>
    <dgm:cxn modelId="{D6FA2C51-B009-4A64-938D-604F0E005EC9}" type="presParOf" srcId="{ADCDBB89-1459-4337-9B0A-F9B81A8D10CA}" destId="{12D7FD83-0A6F-4AF7-BD64-C0A4A9DFEC4A}" srcOrd="0" destOrd="0" presId="urn:microsoft.com/office/officeart/2008/layout/HorizontalMultiLevelHierarchy"/>
    <dgm:cxn modelId="{74376C6E-ED97-49C5-8E37-5F8DB26770FE}" type="presParOf" srcId="{4D6E38AB-1469-444E-A817-436525FFC429}" destId="{41A689E5-B22C-4BC2-9F98-D93883F3A68B}" srcOrd="1" destOrd="0" presId="urn:microsoft.com/office/officeart/2008/layout/HorizontalMultiLevelHierarchy"/>
    <dgm:cxn modelId="{96D54DE0-0A7C-41A9-ABC3-F4E86E12E94C}" type="presParOf" srcId="{41A689E5-B22C-4BC2-9F98-D93883F3A68B}" destId="{F978A377-48F4-4F02-B79F-E0BD627E8900}" srcOrd="0" destOrd="0" presId="urn:microsoft.com/office/officeart/2008/layout/HorizontalMultiLevelHierarchy"/>
    <dgm:cxn modelId="{115DA29F-9313-4820-892A-5E50CA4A74E2}" type="presParOf" srcId="{41A689E5-B22C-4BC2-9F98-D93883F3A68B}" destId="{AEE86948-64A8-4F5F-8462-DD8B36C3E6A5}" srcOrd="1" destOrd="0" presId="urn:microsoft.com/office/officeart/2008/layout/HorizontalMultiLevelHierarchy"/>
    <dgm:cxn modelId="{321F5089-2B4F-4567-B1CB-EE45A6B1D8C3}" type="presParOf" srcId="{4D6E38AB-1469-444E-A817-436525FFC429}" destId="{83DBE8B9-1627-49CE-BB57-53AC43C04A12}" srcOrd="2" destOrd="0" presId="urn:microsoft.com/office/officeart/2008/layout/HorizontalMultiLevelHierarchy"/>
    <dgm:cxn modelId="{10BDAEE0-DF46-4AC4-8275-AD28E3D9B703}" type="presParOf" srcId="{83DBE8B9-1627-49CE-BB57-53AC43C04A12}" destId="{E417127C-7276-43E0-AA62-411471E6B7C9}" srcOrd="0" destOrd="0" presId="urn:microsoft.com/office/officeart/2008/layout/HorizontalMultiLevelHierarchy"/>
    <dgm:cxn modelId="{53D42909-18F6-437B-8497-EF11E3344582}" type="presParOf" srcId="{4D6E38AB-1469-444E-A817-436525FFC429}" destId="{6C177A5C-649D-4406-A1FD-D227342CB38A}" srcOrd="3" destOrd="0" presId="urn:microsoft.com/office/officeart/2008/layout/HorizontalMultiLevelHierarchy"/>
    <dgm:cxn modelId="{F19CFE5A-5EFE-4FA5-A243-26D202B016D6}" type="presParOf" srcId="{6C177A5C-649D-4406-A1FD-D227342CB38A}" destId="{B0E0D0E4-A8F8-4315-A543-9528DDB86799}" srcOrd="0" destOrd="0" presId="urn:microsoft.com/office/officeart/2008/layout/HorizontalMultiLevelHierarchy"/>
    <dgm:cxn modelId="{BB60CA1D-FA5F-4A18-A52E-D2458A64ADC1}" type="presParOf" srcId="{6C177A5C-649D-4406-A1FD-D227342CB38A}" destId="{D8FFCDA8-97E8-4DD9-8F00-81FCFA960140}" srcOrd="1" destOrd="0" presId="urn:microsoft.com/office/officeart/2008/layout/HorizontalMultiLevelHierarchy"/>
    <dgm:cxn modelId="{395D4891-C9CE-4298-B71A-2EC87A2869D8}" type="presParOf" srcId="{4D6E38AB-1469-444E-A817-436525FFC429}" destId="{A5E622C2-9E16-4470-928B-C66A94DCB331}" srcOrd="4" destOrd="0" presId="urn:microsoft.com/office/officeart/2008/layout/HorizontalMultiLevelHierarchy"/>
    <dgm:cxn modelId="{0C2F43E9-B04D-411B-BA6C-BCB94C7E592A}" type="presParOf" srcId="{A5E622C2-9E16-4470-928B-C66A94DCB331}" destId="{FEA8C3BB-BF67-49FC-BB17-E89A7D7700AD}" srcOrd="0" destOrd="0" presId="urn:microsoft.com/office/officeart/2008/layout/HorizontalMultiLevelHierarchy"/>
    <dgm:cxn modelId="{DD5865B8-3C9E-46CE-AD51-14ED8B455188}" type="presParOf" srcId="{4D6E38AB-1469-444E-A817-436525FFC429}" destId="{2C6EA5F7-E0AD-48B6-867D-07C73BB72E10}" srcOrd="5" destOrd="0" presId="urn:microsoft.com/office/officeart/2008/layout/HorizontalMultiLevelHierarchy"/>
    <dgm:cxn modelId="{F700E715-034B-46CD-B0C9-A48157BC27D3}" type="presParOf" srcId="{2C6EA5F7-E0AD-48B6-867D-07C73BB72E10}" destId="{E818D791-9041-4B95-9F59-93F24FE26FD7}" srcOrd="0" destOrd="0" presId="urn:microsoft.com/office/officeart/2008/layout/HorizontalMultiLevelHierarchy"/>
    <dgm:cxn modelId="{7331AE10-0295-4F27-ACA5-A84541A62DB7}" type="presParOf" srcId="{2C6EA5F7-E0AD-48B6-867D-07C73BB72E10}" destId="{43AB2FB4-4E2D-42C2-B8C4-79112103FFCF}"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07EC8A-AF27-47C6-A113-B505DF7120ED}">
      <dsp:nvSpPr>
        <dsp:cNvPr id="0" name=""/>
        <dsp:cNvSpPr/>
      </dsp:nvSpPr>
      <dsp:spPr>
        <a:xfrm>
          <a:off x="-5116992" y="-783865"/>
          <a:ext cx="6093694" cy="6093694"/>
        </a:xfrm>
        <a:prstGeom prst="blockArc">
          <a:avLst>
            <a:gd name="adj1" fmla="val 18900000"/>
            <a:gd name="adj2" fmla="val 2700000"/>
            <a:gd name="adj3" fmla="val 354"/>
          </a:avLst>
        </a:prstGeom>
        <a:noFill/>
        <a:ln w="15875"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FA1C1E7-CC14-48EE-AA26-382F6F98FFEF}">
      <dsp:nvSpPr>
        <dsp:cNvPr id="0" name=""/>
        <dsp:cNvSpPr/>
      </dsp:nvSpPr>
      <dsp:spPr>
        <a:xfrm>
          <a:off x="511409" y="347956"/>
          <a:ext cx="7655707" cy="696274"/>
        </a:xfrm>
        <a:prstGeom prst="rect">
          <a:avLst/>
        </a:prstGeom>
        <a:gradFill rotWithShape="0">
          <a:gsLst>
            <a:gs pos="0">
              <a:schemeClr val="accent3">
                <a:hueOff val="0"/>
                <a:satOff val="0"/>
                <a:lumOff val="0"/>
                <a:alphaOff val="0"/>
                <a:tint val="96000"/>
                <a:satMod val="120000"/>
                <a:lumMod val="120000"/>
              </a:schemeClr>
            </a:gs>
            <a:gs pos="100000">
              <a:schemeClr val="accent3">
                <a:hueOff val="0"/>
                <a:satOff val="0"/>
                <a:lumOff val="0"/>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52668" tIns="91440" rIns="91440" bIns="91440" numCol="1" spcCol="1270" anchor="ctr" anchorCtr="0">
          <a:noAutofit/>
        </a:bodyPr>
        <a:lstStyle/>
        <a:p>
          <a:pPr lvl="0" algn="l" defTabSz="1600200">
            <a:lnSpc>
              <a:spcPct val="90000"/>
            </a:lnSpc>
            <a:spcBef>
              <a:spcPct val="0"/>
            </a:spcBef>
            <a:spcAft>
              <a:spcPct val="35000"/>
            </a:spcAft>
          </a:pPr>
          <a:r>
            <a:rPr lang="tr-TR" sz="3600" kern="1200" dirty="0" smtClean="0"/>
            <a:t>MALİYE TEFTİŞ KURULU</a:t>
          </a:r>
          <a:endParaRPr lang="tr-TR" sz="3600" kern="1200" dirty="0"/>
        </a:p>
      </dsp:txBody>
      <dsp:txXfrm>
        <a:off x="511409" y="347956"/>
        <a:ext cx="7655707" cy="696274"/>
      </dsp:txXfrm>
    </dsp:sp>
    <dsp:sp modelId="{3E4DEAFA-5689-4F08-B181-686E7D9582E7}">
      <dsp:nvSpPr>
        <dsp:cNvPr id="0" name=""/>
        <dsp:cNvSpPr/>
      </dsp:nvSpPr>
      <dsp:spPr>
        <a:xfrm>
          <a:off x="76237" y="260921"/>
          <a:ext cx="870342" cy="870342"/>
        </a:xfrm>
        <a:prstGeom prst="ellipse">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25400" dir="5400000" rotWithShape="0">
            <a:srgbClr val="000000">
              <a:alpha val="38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CCB9EE97-3278-4A64-8FBE-E5FE269F1E62}">
      <dsp:nvSpPr>
        <dsp:cNvPr id="0" name=""/>
        <dsp:cNvSpPr/>
      </dsp:nvSpPr>
      <dsp:spPr>
        <a:xfrm>
          <a:off x="910599" y="1392548"/>
          <a:ext cx="7256517" cy="696274"/>
        </a:xfrm>
        <a:prstGeom prst="rect">
          <a:avLst/>
        </a:prstGeom>
        <a:gradFill rotWithShape="0">
          <a:gsLst>
            <a:gs pos="0">
              <a:schemeClr val="accent3">
                <a:hueOff val="-5608813"/>
                <a:satOff val="-2884"/>
                <a:lumOff val="-1242"/>
                <a:alphaOff val="0"/>
                <a:tint val="96000"/>
                <a:satMod val="120000"/>
                <a:lumMod val="120000"/>
              </a:schemeClr>
            </a:gs>
            <a:gs pos="100000">
              <a:schemeClr val="accent3">
                <a:hueOff val="-5608813"/>
                <a:satOff val="-2884"/>
                <a:lumOff val="-1242"/>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52668" tIns="91440" rIns="91440" bIns="91440" numCol="1" spcCol="1270" anchor="ctr" anchorCtr="0">
          <a:noAutofit/>
        </a:bodyPr>
        <a:lstStyle/>
        <a:p>
          <a:pPr lvl="0" algn="l" defTabSz="1600200">
            <a:lnSpc>
              <a:spcPct val="90000"/>
            </a:lnSpc>
            <a:spcBef>
              <a:spcPct val="0"/>
            </a:spcBef>
            <a:spcAft>
              <a:spcPct val="35000"/>
            </a:spcAft>
          </a:pPr>
          <a:r>
            <a:rPr lang="tr-TR" sz="3600" kern="1200" dirty="0" smtClean="0"/>
            <a:t>HESAP UZMANLARI KURULU</a:t>
          </a:r>
          <a:endParaRPr lang="tr-TR" sz="3600" kern="1200" dirty="0"/>
        </a:p>
      </dsp:txBody>
      <dsp:txXfrm>
        <a:off x="910599" y="1392548"/>
        <a:ext cx="7256517" cy="696274"/>
      </dsp:txXfrm>
    </dsp:sp>
    <dsp:sp modelId="{D888A565-84FE-4665-A4BF-B35A341EC38A}">
      <dsp:nvSpPr>
        <dsp:cNvPr id="0" name=""/>
        <dsp:cNvSpPr/>
      </dsp:nvSpPr>
      <dsp:spPr>
        <a:xfrm>
          <a:off x="475427" y="1305514"/>
          <a:ext cx="870342" cy="870342"/>
        </a:xfrm>
        <a:prstGeom prst="ellipse">
          <a:avLst/>
        </a:prstGeom>
        <a:solidFill>
          <a:schemeClr val="lt1">
            <a:hueOff val="0"/>
            <a:satOff val="0"/>
            <a:lumOff val="0"/>
            <a:alphaOff val="0"/>
          </a:schemeClr>
        </a:solidFill>
        <a:ln w="9525" cap="flat" cmpd="sng" algn="ctr">
          <a:solidFill>
            <a:schemeClr val="accent3">
              <a:hueOff val="-5608813"/>
              <a:satOff val="-2884"/>
              <a:lumOff val="-1242"/>
              <a:alphaOff val="0"/>
            </a:schemeClr>
          </a:solidFill>
          <a:prstDash val="solid"/>
        </a:ln>
        <a:effectLst>
          <a:outerShdw blurRad="50800" dist="25400" dir="5400000" rotWithShape="0">
            <a:srgbClr val="000000">
              <a:alpha val="38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667148D7-8936-49A5-A937-9D11BE74B7B8}">
      <dsp:nvSpPr>
        <dsp:cNvPr id="0" name=""/>
        <dsp:cNvSpPr/>
      </dsp:nvSpPr>
      <dsp:spPr>
        <a:xfrm>
          <a:off x="910599" y="2437140"/>
          <a:ext cx="7256517" cy="696274"/>
        </a:xfrm>
        <a:prstGeom prst="rect">
          <a:avLst/>
        </a:prstGeom>
        <a:gradFill rotWithShape="0">
          <a:gsLst>
            <a:gs pos="0">
              <a:schemeClr val="accent3">
                <a:hueOff val="-11217627"/>
                <a:satOff val="-5768"/>
                <a:lumOff val="-2483"/>
                <a:alphaOff val="0"/>
                <a:tint val="96000"/>
                <a:satMod val="120000"/>
                <a:lumMod val="120000"/>
              </a:schemeClr>
            </a:gs>
            <a:gs pos="100000">
              <a:schemeClr val="accent3">
                <a:hueOff val="-11217627"/>
                <a:satOff val="-5768"/>
                <a:lumOff val="-2483"/>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52668" tIns="91440" rIns="91440" bIns="91440" numCol="1" spcCol="1270" anchor="ctr" anchorCtr="0">
          <a:noAutofit/>
        </a:bodyPr>
        <a:lstStyle/>
        <a:p>
          <a:pPr lvl="0" algn="l" defTabSz="1600200">
            <a:lnSpc>
              <a:spcPct val="90000"/>
            </a:lnSpc>
            <a:spcBef>
              <a:spcPct val="0"/>
            </a:spcBef>
            <a:spcAft>
              <a:spcPct val="35000"/>
            </a:spcAft>
          </a:pPr>
          <a:r>
            <a:rPr lang="tr-TR" sz="3600" kern="1200" dirty="0" smtClean="0"/>
            <a:t>GELİRLER KONTROLÖRLÜĞÜ</a:t>
          </a:r>
          <a:endParaRPr lang="tr-TR" sz="3600" kern="1200" dirty="0"/>
        </a:p>
      </dsp:txBody>
      <dsp:txXfrm>
        <a:off x="910599" y="2437140"/>
        <a:ext cx="7256517" cy="696274"/>
      </dsp:txXfrm>
    </dsp:sp>
    <dsp:sp modelId="{594ED65A-0A4B-4977-9553-AAB4ABC5AC62}">
      <dsp:nvSpPr>
        <dsp:cNvPr id="0" name=""/>
        <dsp:cNvSpPr/>
      </dsp:nvSpPr>
      <dsp:spPr>
        <a:xfrm>
          <a:off x="475427" y="2350106"/>
          <a:ext cx="870342" cy="870342"/>
        </a:xfrm>
        <a:prstGeom prst="ellipse">
          <a:avLst/>
        </a:prstGeom>
        <a:solidFill>
          <a:schemeClr val="lt1">
            <a:hueOff val="0"/>
            <a:satOff val="0"/>
            <a:lumOff val="0"/>
            <a:alphaOff val="0"/>
          </a:schemeClr>
        </a:solidFill>
        <a:ln w="9525" cap="flat" cmpd="sng" algn="ctr">
          <a:solidFill>
            <a:schemeClr val="accent3">
              <a:hueOff val="-11217627"/>
              <a:satOff val="-5768"/>
              <a:lumOff val="-2483"/>
              <a:alphaOff val="0"/>
            </a:schemeClr>
          </a:solidFill>
          <a:prstDash val="solid"/>
        </a:ln>
        <a:effectLst>
          <a:outerShdw blurRad="50800" dist="25400" dir="5400000" rotWithShape="0">
            <a:srgbClr val="000000">
              <a:alpha val="38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D54B0755-6786-48DE-A008-19BEA346A8C9}">
      <dsp:nvSpPr>
        <dsp:cNvPr id="0" name=""/>
        <dsp:cNvSpPr/>
      </dsp:nvSpPr>
      <dsp:spPr>
        <a:xfrm>
          <a:off x="511409" y="3481732"/>
          <a:ext cx="7655707" cy="696274"/>
        </a:xfrm>
        <a:prstGeom prst="rect">
          <a:avLst/>
        </a:prstGeom>
        <a:gradFill rotWithShape="0">
          <a:gsLst>
            <a:gs pos="0">
              <a:schemeClr val="accent3">
                <a:hueOff val="-16826440"/>
                <a:satOff val="-8652"/>
                <a:lumOff val="-3725"/>
                <a:alphaOff val="0"/>
                <a:tint val="96000"/>
                <a:satMod val="120000"/>
                <a:lumMod val="120000"/>
              </a:schemeClr>
            </a:gs>
            <a:gs pos="100000">
              <a:schemeClr val="accent3">
                <a:hueOff val="-16826440"/>
                <a:satOff val="-8652"/>
                <a:lumOff val="-3725"/>
                <a:alphaOff val="0"/>
                <a:shade val="89000"/>
                <a:lumMod val="90000"/>
              </a:schemeClr>
            </a:gs>
          </a:gsLst>
          <a:lin ang="5400000" scaled="0"/>
        </a:gradFill>
        <a:ln>
          <a:noFill/>
        </a:ln>
        <a:effectLst>
          <a:outerShdw blurRad="50800" dist="25400" dir="5400000" rotWithShape="0">
            <a:srgbClr val="000000">
              <a:alpha val="38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52668" tIns="91440" rIns="91440" bIns="91440" numCol="1" spcCol="1270" anchor="ctr" anchorCtr="0">
          <a:noAutofit/>
        </a:bodyPr>
        <a:lstStyle/>
        <a:p>
          <a:pPr lvl="0" algn="l" defTabSz="1600200">
            <a:lnSpc>
              <a:spcPct val="90000"/>
            </a:lnSpc>
            <a:spcBef>
              <a:spcPct val="0"/>
            </a:spcBef>
            <a:spcAft>
              <a:spcPct val="35000"/>
            </a:spcAft>
          </a:pPr>
          <a:r>
            <a:rPr lang="tr-TR" sz="3600" kern="1200" dirty="0" smtClean="0"/>
            <a:t>VERGİ DENETMENLİĞİ</a:t>
          </a:r>
          <a:endParaRPr lang="tr-TR" sz="3600" kern="1200" dirty="0"/>
        </a:p>
      </dsp:txBody>
      <dsp:txXfrm>
        <a:off x="511409" y="3481732"/>
        <a:ext cx="7655707" cy="696274"/>
      </dsp:txXfrm>
    </dsp:sp>
    <dsp:sp modelId="{4ECE9155-7D34-445C-B78D-9166F68668C3}">
      <dsp:nvSpPr>
        <dsp:cNvPr id="0" name=""/>
        <dsp:cNvSpPr/>
      </dsp:nvSpPr>
      <dsp:spPr>
        <a:xfrm>
          <a:off x="76237" y="3394698"/>
          <a:ext cx="870342" cy="870342"/>
        </a:xfrm>
        <a:prstGeom prst="ellipse">
          <a:avLst/>
        </a:prstGeom>
        <a:solidFill>
          <a:schemeClr val="lt1">
            <a:hueOff val="0"/>
            <a:satOff val="0"/>
            <a:lumOff val="0"/>
            <a:alphaOff val="0"/>
          </a:schemeClr>
        </a:solidFill>
        <a:ln w="9525" cap="flat" cmpd="sng" algn="ctr">
          <a:solidFill>
            <a:schemeClr val="accent3">
              <a:hueOff val="-16826440"/>
              <a:satOff val="-8652"/>
              <a:lumOff val="-3725"/>
              <a:alphaOff val="0"/>
            </a:schemeClr>
          </a:solidFill>
          <a:prstDash val="solid"/>
        </a:ln>
        <a:effectLst>
          <a:outerShdw blurRad="50800" dist="25400" dir="5400000" rotWithShape="0">
            <a:srgbClr val="000000">
              <a:alpha val="38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E622C2-9E16-4470-928B-C66A94DCB331}">
      <dsp:nvSpPr>
        <dsp:cNvPr id="0" name=""/>
        <dsp:cNvSpPr/>
      </dsp:nvSpPr>
      <dsp:spPr>
        <a:xfrm>
          <a:off x="2084195" y="2459825"/>
          <a:ext cx="613185" cy="1168416"/>
        </a:xfrm>
        <a:custGeom>
          <a:avLst/>
          <a:gdLst/>
          <a:ahLst/>
          <a:cxnLst/>
          <a:rect l="0" t="0" r="0" b="0"/>
          <a:pathLst>
            <a:path>
              <a:moveTo>
                <a:pt x="0" y="0"/>
              </a:moveTo>
              <a:lnTo>
                <a:pt x="306592" y="0"/>
              </a:lnTo>
              <a:lnTo>
                <a:pt x="306592" y="1168416"/>
              </a:lnTo>
              <a:lnTo>
                <a:pt x="613185" y="1168416"/>
              </a:lnTo>
            </a:path>
          </a:pathLst>
        </a:custGeom>
        <a:noFill/>
        <a:ln w="15875"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357799" y="3011044"/>
        <a:ext cx="65977" cy="65977"/>
      </dsp:txXfrm>
    </dsp:sp>
    <dsp:sp modelId="{83DBE8B9-1627-49CE-BB57-53AC43C04A12}">
      <dsp:nvSpPr>
        <dsp:cNvPr id="0" name=""/>
        <dsp:cNvSpPr/>
      </dsp:nvSpPr>
      <dsp:spPr>
        <a:xfrm>
          <a:off x="2084195" y="2414105"/>
          <a:ext cx="613185" cy="91440"/>
        </a:xfrm>
        <a:custGeom>
          <a:avLst/>
          <a:gdLst/>
          <a:ahLst/>
          <a:cxnLst/>
          <a:rect l="0" t="0" r="0" b="0"/>
          <a:pathLst>
            <a:path>
              <a:moveTo>
                <a:pt x="0" y="45720"/>
              </a:moveTo>
              <a:lnTo>
                <a:pt x="613185" y="45720"/>
              </a:lnTo>
            </a:path>
          </a:pathLst>
        </a:custGeom>
        <a:noFill/>
        <a:ln w="15875"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375458" y="2444495"/>
        <a:ext cx="30659" cy="30659"/>
      </dsp:txXfrm>
    </dsp:sp>
    <dsp:sp modelId="{ADCDBB89-1459-4337-9B0A-F9B81A8D10CA}">
      <dsp:nvSpPr>
        <dsp:cNvPr id="0" name=""/>
        <dsp:cNvSpPr/>
      </dsp:nvSpPr>
      <dsp:spPr>
        <a:xfrm>
          <a:off x="2084195" y="1291408"/>
          <a:ext cx="613185" cy="1168416"/>
        </a:xfrm>
        <a:custGeom>
          <a:avLst/>
          <a:gdLst/>
          <a:ahLst/>
          <a:cxnLst/>
          <a:rect l="0" t="0" r="0" b="0"/>
          <a:pathLst>
            <a:path>
              <a:moveTo>
                <a:pt x="0" y="1168416"/>
              </a:moveTo>
              <a:lnTo>
                <a:pt x="306592" y="1168416"/>
              </a:lnTo>
              <a:lnTo>
                <a:pt x="306592" y="0"/>
              </a:lnTo>
              <a:lnTo>
                <a:pt x="613185" y="0"/>
              </a:lnTo>
            </a:path>
          </a:pathLst>
        </a:custGeom>
        <a:noFill/>
        <a:ln w="15875"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357799" y="1842627"/>
        <a:ext cx="65977" cy="65977"/>
      </dsp:txXfrm>
    </dsp:sp>
    <dsp:sp modelId="{14F2CD4A-BE74-4585-B4D4-7BA9A0E3EE83}">
      <dsp:nvSpPr>
        <dsp:cNvPr id="0" name=""/>
        <dsp:cNvSpPr/>
      </dsp:nvSpPr>
      <dsp:spPr>
        <a:xfrm rot="16200000">
          <a:off x="-842996" y="1992458"/>
          <a:ext cx="4919650" cy="934733"/>
        </a:xfrm>
        <a:prstGeom prst="rect">
          <a:avLst/>
        </a:prstGeom>
        <a:solidFill>
          <a:schemeClr val="bg2"/>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b="1" i="1" kern="1200" dirty="0" smtClean="0">
              <a:solidFill>
                <a:srgbClr val="000000"/>
              </a:solidFill>
            </a:rPr>
            <a:t>TASLAK ÇALIŞMALAR</a:t>
          </a:r>
          <a:endParaRPr lang="tr-TR" sz="3200" b="1" kern="1200" dirty="0"/>
        </a:p>
      </dsp:txBody>
      <dsp:txXfrm>
        <a:off x="-842996" y="1992458"/>
        <a:ext cx="4919650" cy="934733"/>
      </dsp:txXfrm>
    </dsp:sp>
    <dsp:sp modelId="{F978A377-48F4-4F02-B79F-E0BD627E8900}">
      <dsp:nvSpPr>
        <dsp:cNvPr id="0" name=""/>
        <dsp:cNvSpPr/>
      </dsp:nvSpPr>
      <dsp:spPr>
        <a:xfrm>
          <a:off x="2697380" y="824041"/>
          <a:ext cx="3065925" cy="934733"/>
        </a:xfrm>
        <a:prstGeom prst="rect">
          <a:avLst/>
        </a:prstGeom>
        <a:solidFill>
          <a:srgbClr val="FFC000"/>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tr-TR" sz="2700" kern="1200" dirty="0" smtClean="0"/>
            <a:t>ADALET VE KALKINMA PARTİSİ</a:t>
          </a:r>
          <a:endParaRPr lang="tr-TR" sz="2700" kern="1200" dirty="0"/>
        </a:p>
      </dsp:txBody>
      <dsp:txXfrm>
        <a:off x="2697380" y="824041"/>
        <a:ext cx="3065925" cy="934733"/>
      </dsp:txXfrm>
    </dsp:sp>
    <dsp:sp modelId="{B0E0D0E4-A8F8-4315-A543-9528DDB86799}">
      <dsp:nvSpPr>
        <dsp:cNvPr id="0" name=""/>
        <dsp:cNvSpPr/>
      </dsp:nvSpPr>
      <dsp:spPr>
        <a:xfrm>
          <a:off x="2697380" y="1992458"/>
          <a:ext cx="3065925" cy="934733"/>
        </a:xfrm>
        <a:prstGeom prst="rect">
          <a:avLst/>
        </a:prstGeom>
        <a:solidFill>
          <a:srgbClr val="C00000"/>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tr-TR" sz="2700" kern="1200" dirty="0" smtClean="0">
              <a:solidFill>
                <a:schemeClr val="bg1"/>
              </a:solidFill>
            </a:rPr>
            <a:t>CUMHURBAŞKANLIĞI</a:t>
          </a:r>
          <a:endParaRPr lang="tr-TR" sz="2700" kern="1200" dirty="0">
            <a:solidFill>
              <a:schemeClr val="bg1"/>
            </a:solidFill>
          </a:endParaRPr>
        </a:p>
      </dsp:txBody>
      <dsp:txXfrm>
        <a:off x="2697380" y="1992458"/>
        <a:ext cx="3065925" cy="934733"/>
      </dsp:txXfrm>
    </dsp:sp>
    <dsp:sp modelId="{E818D791-9041-4B95-9F59-93F24FE26FD7}">
      <dsp:nvSpPr>
        <dsp:cNvPr id="0" name=""/>
        <dsp:cNvSpPr/>
      </dsp:nvSpPr>
      <dsp:spPr>
        <a:xfrm>
          <a:off x="2697380" y="3160875"/>
          <a:ext cx="3065925" cy="934733"/>
        </a:xfrm>
        <a:prstGeom prst="rect">
          <a:avLst/>
        </a:prstGeom>
        <a:solidFill>
          <a:srgbClr val="66FFFF"/>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tr-TR" sz="2700" kern="1200" dirty="0" smtClean="0"/>
            <a:t>BAŞBAKANLIK</a:t>
          </a:r>
          <a:endParaRPr lang="tr-TR" sz="2700" kern="1200" dirty="0"/>
        </a:p>
      </dsp:txBody>
      <dsp:txXfrm>
        <a:off x="2697380" y="3160875"/>
        <a:ext cx="3065925" cy="934733"/>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E9AD00-9735-4509-8071-4A0C31A8FA50}" type="datetimeFigureOut">
              <a:rPr lang="tr-TR" smtClean="0"/>
              <a:pPr/>
              <a:t>12.02.2018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1F1268-F3F0-415E-AD25-E81FF29238FF}" type="slidenum">
              <a:rPr lang="tr-TR" smtClean="0"/>
              <a:pPr/>
              <a:t>‹#›</a:t>
            </a:fld>
            <a:endParaRPr lang="tr-TR"/>
          </a:p>
        </p:txBody>
      </p:sp>
    </p:spTree>
    <p:extLst>
      <p:ext uri="{BB962C8B-B14F-4D97-AF65-F5344CB8AC3E}">
        <p14:creationId xmlns:p14="http://schemas.microsoft.com/office/powerpoint/2010/main" val="307659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4AD629E-8FB1-4713-A407-8C34C414F86C}" type="datetime1">
              <a:rPr lang="tr-TR" smtClean="0"/>
              <a:pPr/>
              <a:t>12.02.2018</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123974804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B00987-3E8A-4101-8915-BA84F0EF409A}" type="datetime1">
              <a:rPr lang="tr-TR" smtClean="0"/>
              <a:pPr/>
              <a:t>12.02.2018</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202775209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EDE85-DBFE-4B01-ADBD-251BE4822E51}" type="datetime1">
              <a:rPr lang="tr-TR" smtClean="0"/>
              <a:pPr/>
              <a:t>12.02.2018</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39789923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C5465F-6706-4B79-A9D8-E331381E2046}" type="datetime1">
              <a:rPr lang="tr-TR" smtClean="0"/>
              <a:pPr/>
              <a:t>12.02.2018</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190423535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57672D2-EFFB-4D5F-9C1D-D053BBABA550}" type="datetime1">
              <a:rPr lang="tr-TR" smtClean="0"/>
              <a:pPr/>
              <a:t>12.02.2018</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185925403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5973D2E-7136-4DC1-8C39-74678E9DF5FE}" type="datetime1">
              <a:rPr lang="tr-TR" smtClean="0"/>
              <a:pPr/>
              <a:t>12.02.2018</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112039374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1DF21EF-7792-47DC-9E0A-1E641BA43C15}" type="datetime1">
              <a:rPr lang="tr-TR" smtClean="0"/>
              <a:pPr/>
              <a:t>12.02.2018</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328670767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0C137BD-8D30-4793-AF06-0769F822F1BC}" type="datetime1">
              <a:rPr lang="tr-TR" smtClean="0"/>
              <a:pPr/>
              <a:t>12.02.2018</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205269873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E9CC581-0EA8-4321-849F-FDEA16CFECC3}" type="datetime1">
              <a:rPr lang="tr-TR" smtClean="0"/>
              <a:pPr/>
              <a:t>12.02.2018</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404382043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3ACC113-718F-4187-AC34-47341F2C89E9}" type="datetime1">
              <a:rPr lang="tr-TR" smtClean="0"/>
              <a:pPr/>
              <a:t>12.02.2018</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95353270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7B53B3B-272C-40D3-8ACB-5E2DD1A6C1B5}" type="datetime1">
              <a:rPr lang="tr-TR" smtClean="0"/>
              <a:pPr/>
              <a:t>12.02.2018</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358360903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3910C8-ABB1-4510-B1A0-BBF07DAA6F01}" type="datetime1">
              <a:rPr lang="tr-TR" smtClean="0"/>
              <a:pPr/>
              <a:t>12.02.2018</a:t>
            </a:fld>
            <a:endParaRPr lang="tr-TR" dirty="0"/>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376408-BE7C-429D-8F06-F3315B12EFEF}" type="slidenum">
              <a:rPr lang="tr-TR" smtClean="0"/>
              <a:pPr/>
              <a:t>‹#›</a:t>
            </a:fld>
            <a:endParaRPr lang="tr-TR" dirty="0"/>
          </a:p>
        </p:txBody>
      </p:sp>
    </p:spTree>
    <p:extLst>
      <p:ext uri="{BB962C8B-B14F-4D97-AF65-F5344CB8AC3E}">
        <p14:creationId xmlns:p14="http://schemas.microsoft.com/office/powerpoint/2010/main" val="4166318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94376408-BE7C-429D-8F06-F3315B12EFEF}" type="slidenum">
              <a:rPr lang="tr-TR" smtClean="0"/>
              <a:pPr/>
              <a:t>1</a:t>
            </a:fld>
            <a:endParaRPr lang="tr-TR" dirty="0"/>
          </a:p>
        </p:txBody>
      </p:sp>
      <p:sp>
        <p:nvSpPr>
          <p:cNvPr id="5" name="Başlık 1"/>
          <p:cNvSpPr>
            <a:spLocks noGrp="1"/>
          </p:cNvSpPr>
          <p:nvPr>
            <p:ph type="title"/>
          </p:nvPr>
        </p:nvSpPr>
        <p:spPr>
          <a:xfrm>
            <a:off x="899591" y="4749"/>
            <a:ext cx="8229600" cy="1143000"/>
          </a:xfrm>
        </p:spPr>
        <p:txBody>
          <a:bodyPr>
            <a:noAutofit/>
          </a:bodyPr>
          <a:lstStyle/>
          <a:p>
            <a:r>
              <a:rPr lang="tr-TR" sz="2900" b="1" dirty="0" smtClean="0">
                <a:solidFill>
                  <a:schemeClr val="accent5"/>
                </a:solidFill>
                <a:latin typeface="Times New Roman"/>
                <a:ea typeface="Calibri"/>
              </a:rPr>
              <a:t>SUNUM PLANI</a:t>
            </a:r>
            <a:endParaRPr lang="tr-TR" sz="2900" b="1" dirty="0">
              <a:solidFill>
                <a:schemeClr val="accent5"/>
              </a:solidFill>
              <a:latin typeface="Times New Roman"/>
              <a:ea typeface="Calibri"/>
            </a:endParaRPr>
          </a:p>
        </p:txBody>
      </p:sp>
      <p:sp>
        <p:nvSpPr>
          <p:cNvPr id="6" name="İçerik Yer Tutucusu 5"/>
          <p:cNvSpPr txBox="1">
            <a:spLocks noGrp="1"/>
          </p:cNvSpPr>
          <p:nvPr>
            <p:ph idx="1"/>
          </p:nvPr>
        </p:nvSpPr>
        <p:spPr>
          <a:xfrm>
            <a:off x="1089955" y="1772816"/>
            <a:ext cx="7848872" cy="2492990"/>
          </a:xfrm>
          <a:prstGeom prst="rect">
            <a:avLst/>
          </a:prstGeom>
          <a:noFill/>
        </p:spPr>
        <p:txBody>
          <a:bodyPr wrap="square" rtlCol="0">
            <a:spAutoFit/>
          </a:bodyPr>
          <a:lstStyle/>
          <a:p>
            <a:pPr algn="just">
              <a:buFont typeface="Wingdings" panose="05000000000000000000" pitchFamily="2" charset="2"/>
              <a:buChar char="Ø"/>
            </a:pPr>
            <a:r>
              <a:rPr lang="tr-TR" sz="2000" b="1" i="1" dirty="0" smtClean="0">
                <a:latin typeface="Times New Roman"/>
                <a:ea typeface="Calibri"/>
                <a:cs typeface="+mj-cs"/>
              </a:rPr>
              <a:t>2011 MERKEZİ YÖNETİM REFORMUNUN BAKANLIK SİSTEMİNE ETKİLERİ</a:t>
            </a:r>
          </a:p>
          <a:p>
            <a:pPr algn="just">
              <a:buFont typeface="Wingdings" panose="05000000000000000000" pitchFamily="2" charset="2"/>
              <a:buChar char="Ø"/>
            </a:pPr>
            <a:endParaRPr lang="tr-TR" sz="2000" b="1" i="1" dirty="0">
              <a:latin typeface="Times New Roman"/>
              <a:ea typeface="Calibri"/>
              <a:cs typeface="+mj-cs"/>
            </a:endParaRPr>
          </a:p>
          <a:p>
            <a:pPr algn="just">
              <a:buFont typeface="Wingdings" panose="05000000000000000000" pitchFamily="2" charset="2"/>
              <a:buChar char="Ø"/>
            </a:pPr>
            <a:endParaRPr lang="tr-TR" sz="2000" b="1" i="1" dirty="0" smtClean="0">
              <a:latin typeface="Times New Roman"/>
              <a:ea typeface="Calibri"/>
              <a:cs typeface="+mj-cs"/>
            </a:endParaRPr>
          </a:p>
          <a:p>
            <a:pPr algn="just">
              <a:buFont typeface="Wingdings" panose="05000000000000000000" pitchFamily="2" charset="2"/>
              <a:buChar char="Ø"/>
            </a:pPr>
            <a:r>
              <a:rPr lang="tr-TR" sz="2000" b="1" i="1" dirty="0" smtClean="0">
                <a:latin typeface="Times New Roman"/>
                <a:ea typeface="Calibri"/>
                <a:cs typeface="+mj-cs"/>
              </a:rPr>
              <a:t>2017 ANAYASA DEĞİŞİKLİĞİ SONRASI BAKANLIK SİSTEMİ VE GELECEĞİ</a:t>
            </a:r>
            <a:endParaRPr lang="tr-TR" sz="2000" b="1" i="1" dirty="0"/>
          </a:p>
          <a:p>
            <a:endParaRPr lang="tr-TR" sz="2000" dirty="0"/>
          </a:p>
        </p:txBody>
      </p:sp>
      <p:pic>
        <p:nvPicPr>
          <p:cNvPr id="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2"/>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428603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9632" y="35617"/>
            <a:ext cx="7331164" cy="441056"/>
          </a:xfrm>
        </p:spPr>
        <p:txBody>
          <a:bodyPr>
            <a:normAutofit fontScale="90000"/>
          </a:bodyPr>
          <a:lstStyle/>
          <a:p>
            <a:r>
              <a:rPr lang="tr-TR" sz="3200" b="1" dirty="0">
                <a:solidFill>
                  <a:srgbClr val="964305"/>
                </a:solidFill>
                <a:latin typeface="Times New Roman"/>
                <a:ea typeface="Calibri"/>
              </a:rPr>
              <a:t>ÖRGÜTLENME</a:t>
            </a:r>
            <a:endParaRPr lang="tr-TR" sz="3200" b="1" dirty="0" smtClean="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İçerik Yer Tutucusu 2"/>
          <p:cNvSpPr>
            <a:spLocks noGrp="1"/>
          </p:cNvSpPr>
          <p:nvPr>
            <p:ph idx="1"/>
          </p:nvPr>
        </p:nvSpPr>
        <p:spPr>
          <a:xfrm>
            <a:off x="914400" y="475624"/>
            <a:ext cx="8229600" cy="433096"/>
          </a:xfrm>
        </p:spPr>
        <p:txBody>
          <a:bodyPr>
            <a:normAutofit/>
          </a:bodyPr>
          <a:lstStyle/>
          <a:p>
            <a:pPr marL="0" indent="0" algn="ctr">
              <a:buNone/>
            </a:pPr>
            <a:r>
              <a:rPr lang="tr-TR" sz="1800" b="1" dirty="0"/>
              <a:t>Bakanlık Yapılarının Karşılaştırılması</a:t>
            </a:r>
            <a:endParaRPr lang="tr-TR" sz="1800" dirty="0"/>
          </a:p>
        </p:txBody>
      </p:sp>
      <p:graphicFrame>
        <p:nvGraphicFramePr>
          <p:cNvPr id="24" name="Tablo 23"/>
          <p:cNvGraphicFramePr>
            <a:graphicFrameLocks noGrp="1"/>
          </p:cNvGraphicFramePr>
          <p:nvPr>
            <p:extLst>
              <p:ext uri="{D42A27DB-BD31-4B8C-83A1-F6EECF244321}">
                <p14:modId xmlns:p14="http://schemas.microsoft.com/office/powerpoint/2010/main" val="268238229"/>
              </p:ext>
            </p:extLst>
          </p:nvPr>
        </p:nvGraphicFramePr>
        <p:xfrm>
          <a:off x="1280247" y="980728"/>
          <a:ext cx="7530413" cy="4693920"/>
        </p:xfrm>
        <a:graphic>
          <a:graphicData uri="http://schemas.openxmlformats.org/drawingml/2006/table">
            <a:tbl>
              <a:tblPr firstRow="1" firstCol="1" bandRow="1"/>
              <a:tblGrid>
                <a:gridCol w="3537745">
                  <a:extLst>
                    <a:ext uri="{9D8B030D-6E8A-4147-A177-3AD203B41FA5}">
                      <a16:colId xmlns:a16="http://schemas.microsoft.com/office/drawing/2014/main" val="20000"/>
                    </a:ext>
                  </a:extLst>
                </a:gridCol>
                <a:gridCol w="3992668">
                  <a:extLst>
                    <a:ext uri="{9D8B030D-6E8A-4147-A177-3AD203B41FA5}">
                      <a16:colId xmlns:a16="http://schemas.microsoft.com/office/drawing/2014/main" val="20001"/>
                    </a:ext>
                  </a:extLst>
                </a:gridCol>
              </a:tblGrid>
              <a:tr h="161642">
                <a:tc>
                  <a:txBody>
                    <a:bodyPr/>
                    <a:lstStyle/>
                    <a:p>
                      <a:pPr algn="ctr">
                        <a:spcAft>
                          <a:spcPts val="0"/>
                        </a:spcAft>
                      </a:pPr>
                      <a:r>
                        <a:rPr lang="tr-TR" sz="1100" b="1" dirty="0">
                          <a:solidFill>
                            <a:schemeClr val="bg1"/>
                          </a:solidFill>
                          <a:effectLst/>
                          <a:latin typeface="Times New Roman" panose="02020603050405020304" pitchFamily="18" charset="0"/>
                          <a:ea typeface="Calibri" panose="020F0502020204030204" pitchFamily="34" charset="0"/>
                        </a:rPr>
                        <a:t>2011 Öncesi Bakanlık Yapılanması</a:t>
                      </a:r>
                      <a:endParaRPr lang="tr-TR" sz="1200" dirty="0">
                        <a:solidFill>
                          <a:schemeClr val="bg1"/>
                        </a:solidFill>
                        <a:effectLst/>
                        <a:latin typeface="Times New Roman" panose="02020603050405020304" pitchFamily="18" charset="0"/>
                        <a:ea typeface="Calibri" panose="020F0502020204030204" pitchFamily="34" charset="0"/>
                      </a:endParaRPr>
                    </a:p>
                  </a:txBody>
                  <a:tcPr marL="66126" marR="66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ctr">
                        <a:spcAft>
                          <a:spcPts val="0"/>
                        </a:spcAft>
                      </a:pPr>
                      <a:r>
                        <a:rPr lang="tr-TR" sz="1100" b="1" dirty="0">
                          <a:solidFill>
                            <a:schemeClr val="bg1"/>
                          </a:solidFill>
                          <a:effectLst/>
                          <a:latin typeface="Times New Roman" panose="02020603050405020304" pitchFamily="18" charset="0"/>
                          <a:ea typeface="Calibri" panose="020F0502020204030204" pitchFamily="34" charset="0"/>
                        </a:rPr>
                        <a:t>2011 KHK’leri Sonrası Bakanlık Yapılanması</a:t>
                      </a:r>
                      <a:endParaRPr lang="tr-TR" sz="1200" dirty="0">
                        <a:solidFill>
                          <a:schemeClr val="bg1"/>
                        </a:solidFill>
                        <a:effectLst/>
                        <a:latin typeface="Times New Roman" panose="02020603050405020304" pitchFamily="18" charset="0"/>
                        <a:ea typeface="Calibri" panose="020F0502020204030204" pitchFamily="34" charset="0"/>
                      </a:endParaRPr>
                    </a:p>
                  </a:txBody>
                  <a:tcPr marL="66126" marR="66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10000"/>
                  </a:ext>
                </a:extLst>
              </a:tr>
              <a:tr h="4364321">
                <a:tc>
                  <a:txBody>
                    <a:bodyPr/>
                    <a:lstStyle/>
                    <a:p>
                      <a:pPr algn="ctr">
                        <a:spcAft>
                          <a:spcPts val="0"/>
                        </a:spcAft>
                      </a:pPr>
                      <a:r>
                        <a:rPr lang="tr-TR" sz="1100" dirty="0">
                          <a:effectLst/>
                          <a:latin typeface="Times New Roman" panose="02020603050405020304" pitchFamily="18" charset="0"/>
                          <a:ea typeface="Calibri" panose="020F0502020204030204" pitchFamily="34" charset="0"/>
                        </a:rPr>
                        <a:t>Bakan</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Müsteşar</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Müsteşar Yardımcıları</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i="1" u="sng" dirty="0">
                          <a:effectLst/>
                          <a:latin typeface="Times New Roman" panose="02020603050405020304" pitchFamily="18" charset="0"/>
                          <a:ea typeface="Calibri" panose="020F0502020204030204" pitchFamily="34" charset="0"/>
                        </a:rPr>
                        <a:t>Ana Hizmet Birimleri</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i="1" u="none" strike="noStrike"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i="1" u="sng" dirty="0">
                          <a:effectLst/>
                          <a:latin typeface="Times New Roman" panose="02020603050405020304" pitchFamily="18" charset="0"/>
                          <a:ea typeface="Calibri" panose="020F0502020204030204" pitchFamily="34" charset="0"/>
                        </a:rPr>
                        <a:t>Yardımcı Hizmet Birimleri</a:t>
                      </a:r>
                      <a:endParaRPr lang="tr-TR" sz="1200" dirty="0">
                        <a:effectLst/>
                        <a:latin typeface="Times New Roman" panose="02020603050405020304" pitchFamily="18" charset="0"/>
                        <a:ea typeface="Calibri" panose="020F0502020204030204" pitchFamily="34" charset="0"/>
                      </a:endParaRPr>
                    </a:p>
                    <a:p>
                      <a:pPr marL="342900" lvl="0" indent="-342900">
                        <a:lnSpc>
                          <a:spcPct val="115000"/>
                        </a:lnSpc>
                        <a:spcAft>
                          <a:spcPts val="1000"/>
                        </a:spcAft>
                        <a:buFont typeface="Symbol" panose="05050102010706020507" pitchFamily="18" charset="2"/>
                        <a:buChar char=""/>
                      </a:pPr>
                      <a:r>
                        <a:rPr lang="tr-TR" sz="1100" dirty="0">
                          <a:solidFill>
                            <a:srgbClr val="000000"/>
                          </a:solidFill>
                          <a:effectLst/>
                          <a:latin typeface="Times New Roman" panose="02020603050405020304" pitchFamily="18" charset="0"/>
                          <a:ea typeface="Calibri" panose="020F0502020204030204" pitchFamily="34" charset="0"/>
                        </a:rPr>
                        <a:t>Personel Genel Müdürlüğü/Dairesi Başkanlığı</a:t>
                      </a:r>
                      <a:endParaRPr lang="tr-TR" sz="1200" dirty="0">
                        <a:effectLst/>
                        <a:latin typeface="Times New Roman" panose="02020603050405020304" pitchFamily="18" charset="0"/>
                        <a:ea typeface="Calibri" panose="020F0502020204030204" pitchFamily="34" charset="0"/>
                      </a:endParaRPr>
                    </a:p>
                    <a:p>
                      <a:pPr marL="342900" lvl="0" indent="-342900">
                        <a:lnSpc>
                          <a:spcPct val="115000"/>
                        </a:lnSpc>
                        <a:spcAft>
                          <a:spcPts val="1000"/>
                        </a:spcAft>
                        <a:buFont typeface="Symbol" panose="05050102010706020507" pitchFamily="18" charset="2"/>
                        <a:buChar char=""/>
                      </a:pPr>
                      <a:r>
                        <a:rPr lang="tr-TR" sz="1100" dirty="0">
                          <a:solidFill>
                            <a:srgbClr val="000000"/>
                          </a:solidFill>
                          <a:effectLst/>
                          <a:latin typeface="Times New Roman" panose="02020603050405020304" pitchFamily="18" charset="0"/>
                          <a:ea typeface="Calibri" panose="020F0502020204030204" pitchFamily="34" charset="0"/>
                        </a:rPr>
                        <a:t>İdari ve Mali İşler Dairesi Başkanlığı</a:t>
                      </a:r>
                      <a:endParaRPr lang="tr-TR" sz="1200" dirty="0">
                        <a:effectLst/>
                        <a:latin typeface="Times New Roman" panose="02020603050405020304" pitchFamily="18" charset="0"/>
                        <a:ea typeface="Calibri" panose="020F0502020204030204" pitchFamily="34" charset="0"/>
                      </a:endParaRPr>
                    </a:p>
                    <a:p>
                      <a:pPr marL="342900" lvl="0" indent="-342900">
                        <a:lnSpc>
                          <a:spcPct val="115000"/>
                        </a:lnSpc>
                        <a:spcAft>
                          <a:spcPts val="1000"/>
                        </a:spcAft>
                        <a:buFont typeface="Symbol" panose="05050102010706020507" pitchFamily="18" charset="2"/>
                        <a:buChar char=""/>
                      </a:pPr>
                      <a:r>
                        <a:rPr lang="tr-TR" sz="1100" dirty="0">
                          <a:solidFill>
                            <a:srgbClr val="000000"/>
                          </a:solidFill>
                          <a:effectLst/>
                          <a:latin typeface="Times New Roman" panose="02020603050405020304" pitchFamily="18" charset="0"/>
                          <a:ea typeface="Calibri" panose="020F0502020204030204" pitchFamily="34" charset="0"/>
                        </a:rPr>
                        <a:t>Eğitim Dairesi Başkanlığı</a:t>
                      </a:r>
                      <a:endParaRPr lang="tr-TR" sz="1200" dirty="0">
                        <a:effectLst/>
                        <a:latin typeface="Times New Roman" panose="02020603050405020304" pitchFamily="18" charset="0"/>
                        <a:ea typeface="Calibri" panose="020F0502020204030204" pitchFamily="34" charset="0"/>
                      </a:endParaRPr>
                    </a:p>
                    <a:p>
                      <a:pPr marL="342900" lvl="0" indent="-342900">
                        <a:buFont typeface="Symbol" panose="05050102010706020507" pitchFamily="18" charset="2"/>
                        <a:buChar char=""/>
                      </a:pPr>
                      <a:r>
                        <a:rPr lang="tr-TR" sz="1100" kern="1200" dirty="0">
                          <a:solidFill>
                            <a:srgbClr val="000000"/>
                          </a:solidFill>
                          <a:effectLst/>
                          <a:latin typeface="Times New Roman" panose="02020603050405020304" pitchFamily="18" charset="0"/>
                          <a:ea typeface="Calibri" panose="020F0502020204030204" pitchFamily="34" charset="0"/>
                          <a:cs typeface="+mn-cs"/>
                        </a:rPr>
                        <a:t>Özel Kalem Müdürlüğü</a:t>
                      </a:r>
                    </a:p>
                    <a:p>
                      <a:pPr algn="ctr">
                        <a:spcAft>
                          <a:spcPts val="0"/>
                        </a:spcAft>
                      </a:pPr>
                      <a:r>
                        <a:rPr lang="tr-TR" sz="1100" b="1" i="1" u="sng" dirty="0">
                          <a:effectLst/>
                          <a:latin typeface="Times New Roman" panose="02020603050405020304" pitchFamily="18" charset="0"/>
                          <a:ea typeface="Calibri" panose="020F0502020204030204" pitchFamily="34" charset="0"/>
                        </a:rPr>
                        <a:t>Danışma ve Denetim Birimleri</a:t>
                      </a:r>
                      <a:endParaRPr lang="tr-TR" sz="1200" dirty="0">
                        <a:effectLst/>
                        <a:latin typeface="Times New Roman" panose="02020603050405020304" pitchFamily="18" charset="0"/>
                        <a:ea typeface="Calibri" panose="020F0502020204030204" pitchFamily="34" charset="0"/>
                      </a:endParaRPr>
                    </a:p>
                    <a:p>
                      <a:pPr marL="342900" lvl="0" indent="-342900">
                        <a:lnSpc>
                          <a:spcPct val="115000"/>
                        </a:lnSpc>
                        <a:spcAft>
                          <a:spcPts val="1000"/>
                        </a:spcAft>
                        <a:buFont typeface="Symbol" panose="05050102010706020507" pitchFamily="18" charset="2"/>
                        <a:buChar char=""/>
                      </a:pPr>
                      <a:r>
                        <a:rPr lang="tr-TR" sz="1100" dirty="0">
                          <a:solidFill>
                            <a:srgbClr val="000000"/>
                          </a:solidFill>
                          <a:effectLst/>
                          <a:latin typeface="Times New Roman" panose="02020603050405020304" pitchFamily="18" charset="0"/>
                          <a:ea typeface="Calibri" panose="020F0502020204030204" pitchFamily="34" charset="0"/>
                        </a:rPr>
                        <a:t>Teftiş Kurulu Başkanlığı</a:t>
                      </a:r>
                      <a:endParaRPr lang="tr-TR" sz="1200" dirty="0">
                        <a:solidFill>
                          <a:srgbClr val="000000"/>
                        </a:solidFill>
                        <a:effectLst/>
                        <a:latin typeface="Times New Roman" panose="02020603050405020304" pitchFamily="18" charset="0"/>
                        <a:ea typeface="Calibri" panose="020F0502020204030204" pitchFamily="34" charset="0"/>
                      </a:endParaRPr>
                    </a:p>
                    <a:p>
                      <a:pPr marL="342900" lvl="0" indent="-342900">
                        <a:lnSpc>
                          <a:spcPct val="115000"/>
                        </a:lnSpc>
                        <a:spcAft>
                          <a:spcPts val="1000"/>
                        </a:spcAft>
                        <a:buFont typeface="Symbol" panose="05050102010706020507" pitchFamily="18" charset="2"/>
                        <a:buChar char=""/>
                      </a:pPr>
                      <a:r>
                        <a:rPr lang="tr-TR" sz="1100" dirty="0">
                          <a:solidFill>
                            <a:srgbClr val="000000"/>
                          </a:solidFill>
                          <a:effectLst/>
                          <a:latin typeface="Times New Roman" panose="02020603050405020304" pitchFamily="18" charset="0"/>
                          <a:ea typeface="Calibri" panose="020F0502020204030204" pitchFamily="34" charset="0"/>
                        </a:rPr>
                        <a:t>Hukuk Müşavirliği</a:t>
                      </a:r>
                      <a:endParaRPr lang="tr-TR" sz="1200" dirty="0">
                        <a:solidFill>
                          <a:srgbClr val="000000"/>
                        </a:solidFill>
                        <a:effectLst/>
                        <a:latin typeface="Times New Roman" panose="02020603050405020304" pitchFamily="18" charset="0"/>
                        <a:ea typeface="Calibri" panose="020F0502020204030204" pitchFamily="34" charset="0"/>
                      </a:endParaRPr>
                    </a:p>
                    <a:p>
                      <a:pPr marL="342900" lvl="0" indent="-342900">
                        <a:lnSpc>
                          <a:spcPct val="115000"/>
                        </a:lnSpc>
                        <a:spcAft>
                          <a:spcPts val="1000"/>
                        </a:spcAft>
                        <a:buFont typeface="Symbol" panose="05050102010706020507" pitchFamily="18" charset="2"/>
                        <a:buChar char=""/>
                      </a:pPr>
                      <a:r>
                        <a:rPr lang="tr-TR" sz="1100" dirty="0">
                          <a:effectLst/>
                          <a:latin typeface="Calibri" panose="020F0502020204030204" pitchFamily="34" charset="0"/>
                        </a:rPr>
                        <a:t>Basın ve Halkla İlişkiler Müşavirliği</a:t>
                      </a:r>
                      <a:endParaRPr lang="tr-TR" sz="1000" dirty="0">
                        <a:effectLst/>
                        <a:latin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Sürekli Kurullar</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Bağlı Kuruluşlar</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İlgili Kuruluşlar</a:t>
                      </a:r>
                      <a:endParaRPr lang="tr-TR" sz="1200" dirty="0">
                        <a:effectLst/>
                        <a:latin typeface="Times New Roman" panose="02020603050405020304" pitchFamily="18" charset="0"/>
                        <a:ea typeface="Calibri" panose="020F0502020204030204" pitchFamily="34" charset="0"/>
                      </a:endParaRPr>
                    </a:p>
                    <a:p>
                      <a:pPr algn="just">
                        <a:spcAft>
                          <a:spcPts val="0"/>
                        </a:spcAft>
                      </a:pPr>
                      <a:r>
                        <a:rPr lang="tr-TR" sz="1100"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txBody>
                  <a:tcPr marL="66126" marR="66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100" dirty="0">
                          <a:effectLst/>
                          <a:latin typeface="Times New Roman" panose="02020603050405020304" pitchFamily="18" charset="0"/>
                          <a:ea typeface="Calibri" panose="020F0502020204030204" pitchFamily="34" charset="0"/>
                        </a:rPr>
                        <a:t>Bakan</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i="1" u="sng" dirty="0">
                          <a:solidFill>
                            <a:srgbClr val="FF0000"/>
                          </a:solidFill>
                          <a:effectLst/>
                          <a:latin typeface="Times New Roman" panose="02020603050405020304" pitchFamily="18" charset="0"/>
                          <a:ea typeface="Calibri" panose="020F0502020204030204" pitchFamily="34" charset="0"/>
                        </a:rPr>
                        <a:t>Bakan Yardımcısı</a:t>
                      </a:r>
                      <a:endParaRPr lang="tr-TR" sz="1200" dirty="0">
                        <a:solidFill>
                          <a:srgbClr val="FF0000"/>
                        </a:solidFill>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Müsteşar</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Müsteşar Yardımcıları</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i="1" u="sng" dirty="0">
                          <a:solidFill>
                            <a:srgbClr val="00B050"/>
                          </a:solidFill>
                          <a:effectLst/>
                          <a:latin typeface="Times New Roman" panose="02020603050405020304" pitchFamily="18" charset="0"/>
                          <a:ea typeface="Calibri" panose="020F0502020204030204" pitchFamily="34" charset="0"/>
                        </a:rPr>
                        <a:t>Hizmet Birimleri</a:t>
                      </a:r>
                      <a:endParaRPr lang="tr-TR" sz="1200" dirty="0">
                        <a:solidFill>
                          <a:srgbClr val="00B050"/>
                        </a:solidFill>
                        <a:effectLst/>
                        <a:latin typeface="Times New Roman" panose="02020603050405020304" pitchFamily="18" charset="0"/>
                        <a:ea typeface="Calibri" panose="020F0502020204030204" pitchFamily="34" charset="0"/>
                      </a:endParaRPr>
                    </a:p>
                    <a:p>
                      <a:pPr algn="ctr">
                        <a:spcAft>
                          <a:spcPts val="0"/>
                        </a:spcAft>
                      </a:pPr>
                      <a:r>
                        <a:rPr lang="tr-TR" sz="1100" b="1" i="1" u="none" strike="noStrike"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i="1" u="sng" dirty="0">
                          <a:solidFill>
                            <a:schemeClr val="accent2"/>
                          </a:solidFill>
                          <a:effectLst/>
                          <a:latin typeface="Times New Roman" panose="02020603050405020304" pitchFamily="18" charset="0"/>
                          <a:ea typeface="Times New Roman" panose="02020603050405020304" pitchFamily="18" charset="0"/>
                        </a:rPr>
                        <a:t>İnsan Kaynakları Dairesi Başkanlığ</a:t>
                      </a:r>
                      <a:r>
                        <a:rPr lang="tr-TR" sz="1100" b="1" i="1" dirty="0">
                          <a:solidFill>
                            <a:schemeClr val="accent2"/>
                          </a:solidFill>
                          <a:effectLst/>
                          <a:latin typeface="Times New Roman" panose="02020603050405020304" pitchFamily="18" charset="0"/>
                          <a:ea typeface="Times New Roman" panose="02020603050405020304" pitchFamily="18" charset="0"/>
                        </a:rPr>
                        <a:t>ı</a:t>
                      </a:r>
                      <a:endParaRPr lang="tr-TR" sz="1200" dirty="0">
                        <a:solidFill>
                          <a:schemeClr val="accent2"/>
                        </a:solidFill>
                        <a:effectLst/>
                        <a:latin typeface="Times New Roman" panose="02020603050405020304" pitchFamily="18" charset="0"/>
                        <a:ea typeface="Calibri" panose="020F0502020204030204" pitchFamily="34" charset="0"/>
                      </a:endParaRPr>
                    </a:p>
                    <a:p>
                      <a:pPr algn="ctr">
                        <a:spcAft>
                          <a:spcPts val="0"/>
                        </a:spcAft>
                      </a:pPr>
                      <a:r>
                        <a:rPr lang="tr-TR" sz="1100" b="1" i="1"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i="1" dirty="0">
                          <a:effectLst/>
                          <a:latin typeface="Times New Roman" panose="02020603050405020304" pitchFamily="18" charset="0"/>
                          <a:ea typeface="Calibri" panose="020F0502020204030204" pitchFamily="34" charset="0"/>
                        </a:rPr>
                        <a:t>                     </a:t>
                      </a:r>
                      <a:r>
                        <a:rPr lang="tr-TR" sz="1100" b="1" i="1" u="sng" dirty="0">
                          <a:solidFill>
                            <a:srgbClr val="00B0F0"/>
                          </a:solidFill>
                          <a:effectLst/>
                          <a:latin typeface="Times New Roman" panose="02020603050405020304" pitchFamily="18" charset="0"/>
                          <a:ea typeface="Calibri" panose="020F0502020204030204" pitchFamily="34" charset="0"/>
                        </a:rPr>
                        <a:t>Destek Hizmetleri Başkanlığı</a:t>
                      </a:r>
                      <a:r>
                        <a:rPr lang="tr-TR" sz="1100" b="1" i="1" u="sng" dirty="0">
                          <a:solidFill>
                            <a:srgbClr val="00B0F0"/>
                          </a:solidFill>
                          <a:effectLst/>
                          <a:latin typeface="Times New Roman" panose="02020603050405020304" pitchFamily="18" charset="0"/>
                          <a:ea typeface="Times New Roman" panose="02020603050405020304" pitchFamily="18" charset="0"/>
                        </a:rPr>
                        <a:t>/Yönetim Hizmetleri </a:t>
                      </a:r>
                      <a:endParaRPr lang="tr-TR" sz="1200" dirty="0">
                        <a:solidFill>
                          <a:srgbClr val="00B0F0"/>
                        </a:solidFill>
                        <a:effectLst/>
                        <a:latin typeface="Times New Roman" panose="02020603050405020304" pitchFamily="18" charset="0"/>
                        <a:ea typeface="Calibri" panose="020F0502020204030204" pitchFamily="34" charset="0"/>
                      </a:endParaRPr>
                    </a:p>
                    <a:p>
                      <a:pPr algn="ctr">
                        <a:spcAft>
                          <a:spcPts val="0"/>
                        </a:spcAft>
                      </a:pPr>
                      <a:r>
                        <a:rPr lang="tr-TR" sz="1100" b="1" i="1" u="sng" dirty="0">
                          <a:solidFill>
                            <a:srgbClr val="00B0F0"/>
                          </a:solidFill>
                          <a:effectLst/>
                          <a:latin typeface="Times New Roman" panose="02020603050405020304" pitchFamily="18" charset="0"/>
                          <a:ea typeface="Times New Roman" panose="02020603050405020304" pitchFamily="18" charset="0"/>
                        </a:rPr>
                        <a:t>Genel Müdürlüğü</a:t>
                      </a:r>
                      <a:endParaRPr lang="tr-TR" sz="1200" dirty="0">
                        <a:solidFill>
                          <a:srgbClr val="00B0F0"/>
                        </a:solidFill>
                        <a:effectLst/>
                        <a:latin typeface="Times New Roman" panose="02020603050405020304" pitchFamily="18" charset="0"/>
                        <a:ea typeface="Calibri" panose="020F0502020204030204" pitchFamily="34" charset="0"/>
                      </a:endParaRPr>
                    </a:p>
                    <a:p>
                      <a:pPr algn="ctr">
                        <a:spcAft>
                          <a:spcPts val="0"/>
                        </a:spcAft>
                      </a:pPr>
                      <a:r>
                        <a:rPr lang="tr-TR" sz="1100" b="1" i="1"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i="1" u="sng" dirty="0">
                          <a:solidFill>
                            <a:srgbClr val="FF0000"/>
                          </a:solidFill>
                          <a:effectLst/>
                          <a:latin typeface="Times New Roman" panose="02020603050405020304" pitchFamily="18" charset="0"/>
                          <a:ea typeface="Calibri" panose="020F0502020204030204" pitchFamily="34" charset="0"/>
                        </a:rPr>
                        <a:t>AB İlişkiler Genel Müdürlüğü/Daire Başkanlığı</a:t>
                      </a:r>
                      <a:endParaRPr lang="tr-TR" sz="1200" dirty="0">
                        <a:solidFill>
                          <a:srgbClr val="FF0000"/>
                        </a:solidFill>
                        <a:effectLst/>
                        <a:latin typeface="Times New Roman" panose="02020603050405020304" pitchFamily="18" charset="0"/>
                        <a:ea typeface="Calibri" panose="020F0502020204030204" pitchFamily="34" charset="0"/>
                      </a:endParaRPr>
                    </a:p>
                    <a:p>
                      <a:pPr>
                        <a:spcAft>
                          <a:spcPts val="0"/>
                        </a:spcAft>
                      </a:pPr>
                      <a:r>
                        <a:rPr lang="tr-TR" sz="1100" b="1" i="1"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i="1"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i="1" dirty="0">
                          <a:effectLst/>
                          <a:latin typeface="Times New Roman" panose="02020603050405020304" pitchFamily="18" charset="0"/>
                          <a:ea typeface="Calibri" panose="020F0502020204030204" pitchFamily="34" charset="0"/>
                        </a:rPr>
                        <a:t>        </a:t>
                      </a:r>
                      <a:r>
                        <a:rPr lang="tr-TR" sz="1100" b="1" i="1" u="sng" dirty="0">
                          <a:solidFill>
                            <a:srgbClr val="7030A0"/>
                          </a:solidFill>
                          <a:effectLst/>
                          <a:latin typeface="Times New Roman" panose="02020603050405020304" pitchFamily="18" charset="0"/>
                          <a:ea typeface="Calibri" panose="020F0502020204030204" pitchFamily="34" charset="0"/>
                        </a:rPr>
                        <a:t>Rehberlik ve Teftiş /Rehberlik ve Denetim Hizmetleri/</a:t>
                      </a:r>
                      <a:endParaRPr lang="tr-TR" sz="1200" dirty="0">
                        <a:solidFill>
                          <a:srgbClr val="7030A0"/>
                        </a:solidFill>
                        <a:effectLst/>
                        <a:latin typeface="Times New Roman" panose="02020603050405020304" pitchFamily="18" charset="0"/>
                        <a:ea typeface="Calibri" panose="020F0502020204030204" pitchFamily="34" charset="0"/>
                      </a:endParaRPr>
                    </a:p>
                    <a:p>
                      <a:pPr algn="ctr">
                        <a:spcAft>
                          <a:spcPts val="0"/>
                        </a:spcAft>
                      </a:pPr>
                      <a:r>
                        <a:rPr lang="tr-TR" sz="1100" b="1" i="1" u="sng" dirty="0">
                          <a:solidFill>
                            <a:srgbClr val="7030A0"/>
                          </a:solidFill>
                          <a:effectLst/>
                          <a:latin typeface="Times New Roman" panose="02020603050405020304" pitchFamily="18" charset="0"/>
                          <a:ea typeface="Calibri" panose="020F0502020204030204" pitchFamily="34" charset="0"/>
                        </a:rPr>
                        <a:t>Denetim Hizmetleri Başkanlığı</a:t>
                      </a:r>
                      <a:endParaRPr lang="tr-TR" sz="1200" dirty="0">
                        <a:solidFill>
                          <a:srgbClr val="7030A0"/>
                        </a:solidFill>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Sürekli Kurullar</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i="1" u="sng" dirty="0">
                          <a:solidFill>
                            <a:srgbClr val="FF0000"/>
                          </a:solidFill>
                          <a:effectLst/>
                          <a:latin typeface="Times New Roman" panose="02020603050405020304" pitchFamily="18" charset="0"/>
                          <a:ea typeface="Calibri" panose="020F0502020204030204" pitchFamily="34" charset="0"/>
                        </a:rPr>
                        <a:t>Çalışma Grupları</a:t>
                      </a:r>
                      <a:endParaRPr lang="tr-TR" sz="1200" dirty="0">
                        <a:solidFill>
                          <a:srgbClr val="FF0000"/>
                        </a:solidFill>
                        <a:effectLst/>
                        <a:latin typeface="Times New Roman" panose="02020603050405020304" pitchFamily="18" charset="0"/>
                        <a:ea typeface="Calibri" panose="020F0502020204030204" pitchFamily="34" charset="0"/>
                      </a:endParaRPr>
                    </a:p>
                    <a:p>
                      <a:pPr algn="ctr">
                        <a:spcAft>
                          <a:spcPts val="0"/>
                        </a:spcAft>
                      </a:pPr>
                      <a:r>
                        <a:rPr lang="tr-TR" sz="1100" b="1"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Bağlı Kuruluşlar</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dirty="0">
                          <a:effectLst/>
                          <a:latin typeface="Times New Roman" panose="02020603050405020304" pitchFamily="18" charset="0"/>
                          <a:ea typeface="Calibri" panose="020F0502020204030204" pitchFamily="34" charset="0"/>
                        </a:rPr>
                        <a:t>İlgili Kuruluşlar</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p>
                      <a:pPr algn="ctr">
                        <a:spcAft>
                          <a:spcPts val="0"/>
                        </a:spcAft>
                      </a:pPr>
                      <a:r>
                        <a:rPr lang="tr-TR" sz="1100" b="1" i="1" u="sng" dirty="0">
                          <a:solidFill>
                            <a:srgbClr val="FF0000"/>
                          </a:solidFill>
                          <a:effectLst/>
                          <a:latin typeface="Times New Roman" panose="02020603050405020304" pitchFamily="18" charset="0"/>
                          <a:ea typeface="Calibri" panose="020F0502020204030204" pitchFamily="34" charset="0"/>
                        </a:rPr>
                        <a:t>İlişkili Kuruluşlar</a:t>
                      </a:r>
                      <a:endParaRPr lang="tr-TR" sz="1200" dirty="0">
                        <a:solidFill>
                          <a:srgbClr val="FF0000"/>
                        </a:solidFill>
                        <a:effectLst/>
                        <a:latin typeface="Times New Roman" panose="02020603050405020304" pitchFamily="18" charset="0"/>
                        <a:ea typeface="Calibri" panose="020F0502020204030204" pitchFamily="34" charset="0"/>
                      </a:endParaRPr>
                    </a:p>
                    <a:p>
                      <a:pPr algn="ctr">
                        <a:spcAft>
                          <a:spcPts val="0"/>
                        </a:spcAft>
                      </a:pPr>
                      <a:r>
                        <a:rPr lang="tr-TR" sz="1100" b="1" i="1" u="none" strike="noStrike" dirty="0">
                          <a:effectLst/>
                          <a:latin typeface="Times New Roman" panose="02020603050405020304" pitchFamily="18" charset="0"/>
                          <a:ea typeface="Calibri" panose="020F0502020204030204" pitchFamily="34" charset="0"/>
                        </a:rPr>
                        <a:t> </a:t>
                      </a:r>
                      <a:endParaRPr lang="tr-TR" sz="1200" dirty="0">
                        <a:effectLst/>
                        <a:latin typeface="Times New Roman" panose="02020603050405020304" pitchFamily="18" charset="0"/>
                        <a:ea typeface="Calibri" panose="020F0502020204030204" pitchFamily="34" charset="0"/>
                      </a:endParaRPr>
                    </a:p>
                  </a:txBody>
                  <a:tcPr marL="66126" marR="6612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25" name="AutoShape 15"/>
          <p:cNvSpPr>
            <a:spLocks noChangeShapeType="1"/>
          </p:cNvSpPr>
          <p:nvPr/>
        </p:nvSpPr>
        <p:spPr bwMode="auto">
          <a:xfrm flipV="1">
            <a:off x="3251993" y="3612360"/>
            <a:ext cx="2047875" cy="9525"/>
          </a:xfrm>
          <a:prstGeom prst="straightConnector1">
            <a:avLst/>
          </a:prstGeom>
          <a:noFill/>
          <a:ln w="19050">
            <a:solidFill>
              <a:srgbClr val="7030A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6" name="AutoShape 17"/>
          <p:cNvSpPr>
            <a:spLocks noChangeShapeType="1"/>
          </p:cNvSpPr>
          <p:nvPr/>
        </p:nvSpPr>
        <p:spPr bwMode="auto">
          <a:xfrm>
            <a:off x="4324350" y="2276872"/>
            <a:ext cx="1371600" cy="0"/>
          </a:xfrm>
          <a:prstGeom prst="straightConnector1">
            <a:avLst/>
          </a:prstGeom>
          <a:noFill/>
          <a:ln w="19050">
            <a:solidFill>
              <a:schemeClr val="accent2"/>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7" name="AutoShape 16"/>
          <p:cNvSpPr>
            <a:spLocks noChangeShapeType="1"/>
          </p:cNvSpPr>
          <p:nvPr/>
        </p:nvSpPr>
        <p:spPr bwMode="auto">
          <a:xfrm>
            <a:off x="3867150" y="2636912"/>
            <a:ext cx="1828800" cy="0"/>
          </a:xfrm>
          <a:prstGeom prst="straightConnector1">
            <a:avLst/>
          </a:prstGeom>
          <a:noFill/>
          <a:ln w="19050">
            <a:solidFill>
              <a:schemeClr val="accent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Slayt Numarası Yer Tutucusu 4"/>
          <p:cNvSpPr>
            <a:spLocks noGrp="1"/>
          </p:cNvSpPr>
          <p:nvPr>
            <p:ph type="sldNum" sz="quarter" idx="12"/>
          </p:nvPr>
        </p:nvSpPr>
        <p:spPr/>
        <p:txBody>
          <a:bodyPr/>
          <a:lstStyle/>
          <a:p>
            <a:fld id="{94376408-BE7C-429D-8F06-F3315B12EFEF}" type="slidenum">
              <a:rPr lang="tr-TR" smtClean="0"/>
              <a:pPr/>
              <a:t>10</a:t>
            </a:fld>
            <a:endParaRPr lang="tr-TR" dirty="0"/>
          </a:p>
        </p:txBody>
      </p:sp>
    </p:spTree>
    <p:extLst>
      <p:ext uri="{BB962C8B-B14F-4D97-AF65-F5344CB8AC3E}">
        <p14:creationId xmlns:p14="http://schemas.microsoft.com/office/powerpoint/2010/main" val="6930309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9632" y="35616"/>
            <a:ext cx="7331164" cy="968657"/>
          </a:xfrm>
        </p:spPr>
        <p:txBody>
          <a:bodyPr>
            <a:normAutofit/>
          </a:bodyPr>
          <a:lstStyle/>
          <a:p>
            <a:r>
              <a:rPr lang="tr-TR" sz="3200" b="1" dirty="0" smtClean="0">
                <a:solidFill>
                  <a:schemeClr val="accent5"/>
                </a:solidFill>
                <a:latin typeface="Times New Roman"/>
                <a:ea typeface="Calibri"/>
              </a:rPr>
              <a:t>PERSONEL</a:t>
            </a: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İçerik Yer Tutucusu 2"/>
          <p:cNvSpPr>
            <a:spLocks noGrp="1"/>
          </p:cNvSpPr>
          <p:nvPr>
            <p:ph idx="1"/>
          </p:nvPr>
        </p:nvSpPr>
        <p:spPr>
          <a:xfrm>
            <a:off x="878250" y="836712"/>
            <a:ext cx="8229600" cy="576064"/>
          </a:xfrm>
        </p:spPr>
        <p:txBody>
          <a:bodyPr>
            <a:normAutofit/>
          </a:bodyPr>
          <a:lstStyle/>
          <a:p>
            <a:pPr marL="0" indent="0" algn="ctr">
              <a:buNone/>
            </a:pPr>
            <a:r>
              <a:rPr lang="tr-TR" sz="2800" b="1" dirty="0"/>
              <a:t>KHK’lerin Personel Boyutunda Getirdiği Yenilikler</a:t>
            </a:r>
            <a:endParaRPr lang="tr-TR" sz="2800" dirty="0"/>
          </a:p>
        </p:txBody>
      </p:sp>
      <p:graphicFrame>
        <p:nvGraphicFramePr>
          <p:cNvPr id="5" name="Tablo 4"/>
          <p:cNvGraphicFramePr>
            <a:graphicFrameLocks noGrp="1"/>
          </p:cNvGraphicFramePr>
          <p:nvPr>
            <p:extLst>
              <p:ext uri="{D42A27DB-BD31-4B8C-83A1-F6EECF244321}">
                <p14:modId xmlns:p14="http://schemas.microsoft.com/office/powerpoint/2010/main" val="815880872"/>
              </p:ext>
            </p:extLst>
          </p:nvPr>
        </p:nvGraphicFramePr>
        <p:xfrm>
          <a:off x="1524341" y="2060848"/>
          <a:ext cx="7063615" cy="1828800"/>
        </p:xfrm>
        <a:graphic>
          <a:graphicData uri="http://schemas.openxmlformats.org/drawingml/2006/table">
            <a:tbl>
              <a:tblPr firstRow="1" firstCol="1" bandRow="1"/>
              <a:tblGrid>
                <a:gridCol w="2526685">
                  <a:extLst>
                    <a:ext uri="{9D8B030D-6E8A-4147-A177-3AD203B41FA5}">
                      <a16:colId xmlns:a16="http://schemas.microsoft.com/office/drawing/2014/main" val="20000"/>
                    </a:ext>
                  </a:extLst>
                </a:gridCol>
                <a:gridCol w="4536930">
                  <a:extLst>
                    <a:ext uri="{9D8B030D-6E8A-4147-A177-3AD203B41FA5}">
                      <a16:colId xmlns:a16="http://schemas.microsoft.com/office/drawing/2014/main" val="20001"/>
                    </a:ext>
                  </a:extLst>
                </a:gridCol>
              </a:tblGrid>
              <a:tr h="0">
                <a:tc>
                  <a:txBody>
                    <a:bodyPr/>
                    <a:lstStyle/>
                    <a:p>
                      <a:pPr algn="ctr">
                        <a:spcAft>
                          <a:spcPts val="0"/>
                        </a:spcAft>
                      </a:pPr>
                      <a:r>
                        <a:rPr lang="tr-TR" sz="2000" b="1" dirty="0">
                          <a:solidFill>
                            <a:schemeClr val="bg1"/>
                          </a:solidFill>
                          <a:effectLst/>
                          <a:latin typeface="Times New Roman" panose="02020603050405020304" pitchFamily="18" charset="0"/>
                          <a:ea typeface="Times New Roman" panose="02020603050405020304" pitchFamily="18" charset="0"/>
                        </a:rPr>
                        <a:t>632 sayılı KHK</a:t>
                      </a:r>
                      <a:endParaRPr lang="tr-TR" sz="2000" dirty="0">
                        <a:solidFill>
                          <a:schemeClr val="bg1"/>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ctr">
                        <a:spcAft>
                          <a:spcPts val="0"/>
                        </a:spcAft>
                      </a:pPr>
                      <a:r>
                        <a:rPr lang="tr-TR" sz="2000" b="1" dirty="0">
                          <a:solidFill>
                            <a:schemeClr val="bg1"/>
                          </a:solidFill>
                          <a:effectLst/>
                          <a:latin typeface="Times New Roman" panose="02020603050405020304" pitchFamily="18" charset="0"/>
                          <a:ea typeface="Times New Roman" panose="02020603050405020304" pitchFamily="18" charset="0"/>
                        </a:rPr>
                        <a:t>666 sayılı KHK</a:t>
                      </a:r>
                      <a:endParaRPr lang="tr-TR" sz="2000" dirty="0">
                        <a:solidFill>
                          <a:schemeClr val="bg1"/>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10000"/>
                  </a:ext>
                </a:extLst>
              </a:tr>
              <a:tr h="0">
                <a:tc>
                  <a:txBody>
                    <a:bodyPr/>
                    <a:lstStyle/>
                    <a:p>
                      <a:pPr algn="just">
                        <a:spcAft>
                          <a:spcPts val="0"/>
                        </a:spcAft>
                      </a:pPr>
                      <a:r>
                        <a:rPr lang="tr-TR" sz="2000" dirty="0">
                          <a:effectLst/>
                          <a:latin typeface="Times New Roman" panose="02020603050405020304" pitchFamily="18" charset="0"/>
                          <a:ea typeface="Times New Roman" panose="02020603050405020304" pitchFamily="18" charset="0"/>
                        </a:rPr>
                        <a:t>Sözleşmeli personelin memur statüsüne geçirilmesi</a:t>
                      </a:r>
                      <a:endParaRPr lang="tr-TR" sz="2000" dirty="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2000" dirty="0">
                          <a:effectLst/>
                          <a:latin typeface="Times New Roman" panose="02020603050405020304" pitchFamily="18" charset="0"/>
                          <a:ea typeface="Times New Roman" panose="02020603050405020304" pitchFamily="18" charset="0"/>
                        </a:rPr>
                        <a:t>Eşit işe eşit ücret uygulaması doğrultusunda mali hakların eşitlenmesi ve kadro karşılığı sözleşme uygulamasının kaldırılarak uzman istihdamının tüm bakanlıklara yaygınlaştırılması </a:t>
                      </a:r>
                      <a:endParaRPr lang="tr-TR" sz="2000" dirty="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6" name="Slayt Numarası Yer Tutucusu 5"/>
          <p:cNvSpPr>
            <a:spLocks noGrp="1"/>
          </p:cNvSpPr>
          <p:nvPr>
            <p:ph type="sldNum" sz="quarter" idx="12"/>
          </p:nvPr>
        </p:nvSpPr>
        <p:spPr/>
        <p:txBody>
          <a:bodyPr/>
          <a:lstStyle/>
          <a:p>
            <a:fld id="{94376408-BE7C-429D-8F06-F3315B12EFEF}" type="slidenum">
              <a:rPr lang="tr-TR" smtClean="0"/>
              <a:pPr/>
              <a:t>11</a:t>
            </a:fld>
            <a:endParaRPr lang="tr-TR" dirty="0"/>
          </a:p>
        </p:txBody>
      </p:sp>
    </p:spTree>
    <p:extLst>
      <p:ext uri="{BB962C8B-B14F-4D97-AF65-F5344CB8AC3E}">
        <p14:creationId xmlns:p14="http://schemas.microsoft.com/office/powerpoint/2010/main" val="173221928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9632" y="35616"/>
            <a:ext cx="7331164" cy="968657"/>
          </a:xfrm>
        </p:spPr>
        <p:txBody>
          <a:bodyPr>
            <a:normAutofit/>
          </a:bodyPr>
          <a:lstStyle/>
          <a:p>
            <a:r>
              <a:rPr lang="tr-TR" sz="3200" b="1" dirty="0" smtClean="0">
                <a:solidFill>
                  <a:schemeClr val="accent5"/>
                </a:solidFill>
                <a:latin typeface="Times New Roman"/>
                <a:ea typeface="Calibri"/>
              </a:rPr>
              <a:t>PERSONEL</a:t>
            </a: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İçerik Yer Tutucusu 2"/>
          <p:cNvSpPr>
            <a:spLocks noGrp="1"/>
          </p:cNvSpPr>
          <p:nvPr>
            <p:ph idx="1"/>
          </p:nvPr>
        </p:nvSpPr>
        <p:spPr>
          <a:xfrm>
            <a:off x="878250" y="836712"/>
            <a:ext cx="8229600" cy="576064"/>
          </a:xfrm>
        </p:spPr>
        <p:txBody>
          <a:bodyPr>
            <a:normAutofit fontScale="85000" lnSpcReduction="10000"/>
          </a:bodyPr>
          <a:lstStyle/>
          <a:p>
            <a:pPr marL="0" indent="0" algn="ctr">
              <a:buNone/>
            </a:pPr>
            <a:r>
              <a:rPr lang="tr-TR" sz="2800" b="1" dirty="0" smtClean="0"/>
              <a:t>666 sayılı KHK’lerin </a:t>
            </a:r>
            <a:r>
              <a:rPr lang="tr-TR" sz="2800" b="1" dirty="0"/>
              <a:t>Personel Boyutunda Getirdiği Yenilikler</a:t>
            </a:r>
            <a:endParaRPr lang="tr-TR" sz="2800" dirty="0"/>
          </a:p>
        </p:txBody>
      </p:sp>
      <p:sp>
        <p:nvSpPr>
          <p:cNvPr id="6" name="Slayt Numarası Yer Tutucusu 5"/>
          <p:cNvSpPr>
            <a:spLocks noGrp="1"/>
          </p:cNvSpPr>
          <p:nvPr>
            <p:ph type="sldNum" sz="quarter" idx="12"/>
          </p:nvPr>
        </p:nvSpPr>
        <p:spPr/>
        <p:txBody>
          <a:bodyPr/>
          <a:lstStyle/>
          <a:p>
            <a:fld id="{94376408-BE7C-429D-8F06-F3315B12EFEF}" type="slidenum">
              <a:rPr lang="tr-TR" smtClean="0">
                <a:solidFill>
                  <a:srgbClr val="4F271C">
                    <a:tint val="75000"/>
                  </a:srgbClr>
                </a:solidFill>
              </a:rPr>
              <a:pPr/>
              <a:t>12</a:t>
            </a:fld>
            <a:endParaRPr lang="tr-TR" dirty="0">
              <a:solidFill>
                <a:srgbClr val="4F271C">
                  <a:tint val="75000"/>
                </a:srgbClr>
              </a:solidFill>
            </a:endParaRPr>
          </a:p>
        </p:txBody>
      </p:sp>
      <p:sp>
        <p:nvSpPr>
          <p:cNvPr id="7" name="Dikdörtgen 6"/>
          <p:cNvSpPr/>
          <p:nvPr/>
        </p:nvSpPr>
        <p:spPr>
          <a:xfrm>
            <a:off x="1043608" y="1412776"/>
            <a:ext cx="7776864" cy="4708981"/>
          </a:xfrm>
          <a:prstGeom prst="rect">
            <a:avLst/>
          </a:prstGeom>
        </p:spPr>
        <p:txBody>
          <a:bodyPr wrap="square">
            <a:spAutoFit/>
          </a:bodyPr>
          <a:lstStyle/>
          <a:p>
            <a:pPr algn="just"/>
            <a:r>
              <a:rPr lang="tr-TR" sz="2000" dirty="0">
                <a:solidFill>
                  <a:srgbClr val="000000"/>
                </a:solidFill>
              </a:rPr>
              <a:t>1-Eşit işe eşit ücret uygulaması doğrultusunda mali hakların eşitlenmesi. </a:t>
            </a:r>
          </a:p>
          <a:p>
            <a:pPr algn="just"/>
            <a:endParaRPr lang="tr-TR" sz="2000" dirty="0">
              <a:solidFill>
                <a:srgbClr val="000000"/>
              </a:solidFill>
            </a:endParaRPr>
          </a:p>
          <a:p>
            <a:pPr algn="just"/>
            <a:r>
              <a:rPr lang="tr-TR" sz="2000" dirty="0">
                <a:solidFill>
                  <a:srgbClr val="000000"/>
                </a:solidFill>
              </a:rPr>
              <a:t>2- Kadro karşılığı sözleşme uygulamasının kaldırılarak, uzman istihdamının tüm bakanlıklara yaygınlaştırılması. </a:t>
            </a:r>
          </a:p>
          <a:p>
            <a:pPr algn="just"/>
            <a:endParaRPr lang="tr-TR" sz="2000" dirty="0">
              <a:solidFill>
                <a:srgbClr val="000000"/>
              </a:solidFill>
            </a:endParaRPr>
          </a:p>
          <a:p>
            <a:pPr algn="just"/>
            <a:r>
              <a:rPr lang="tr-TR" sz="2000" dirty="0">
                <a:solidFill>
                  <a:srgbClr val="000000"/>
                </a:solidFill>
              </a:rPr>
              <a:t>3-Üst düzey yöneticiler ve kariyer meslek mensupları için yeni bir maaş modeli getirmesi.</a:t>
            </a:r>
          </a:p>
          <a:p>
            <a:pPr algn="just"/>
            <a:endParaRPr lang="tr-TR" sz="2000" dirty="0">
              <a:solidFill>
                <a:srgbClr val="000000"/>
              </a:solidFill>
            </a:endParaRPr>
          </a:p>
          <a:p>
            <a:pPr algn="just"/>
            <a:r>
              <a:rPr lang="tr-TR" sz="2000" dirty="0">
                <a:solidFill>
                  <a:srgbClr val="000000"/>
                </a:solidFill>
              </a:rPr>
              <a:t>4-KHK’lerle bakanlıklara (Gümrük ve ticaret Bakanlığı, Çevre ve Şehircilik Bakanlığı) KPSS aracılığı ile kamu personelinin alınmasında istisnalar getirilmesi.</a:t>
            </a:r>
          </a:p>
          <a:p>
            <a:pPr algn="just"/>
            <a:endParaRPr lang="tr-TR" sz="2000" dirty="0">
              <a:solidFill>
                <a:srgbClr val="000000"/>
              </a:solidFill>
            </a:endParaRPr>
          </a:p>
          <a:p>
            <a:pPr algn="just"/>
            <a:r>
              <a:rPr lang="tr-TR" sz="2000" dirty="0">
                <a:solidFill>
                  <a:srgbClr val="000000"/>
                </a:solidFill>
              </a:rPr>
              <a:t>5-“Eşit işe eşit ücret” kamuda ücretlendirmeyi piyasa temelinde belirleyen Amerikan personel sisteminin ücretlendirme rejiminin benimsenmesi.</a:t>
            </a:r>
          </a:p>
        </p:txBody>
      </p:sp>
    </p:spTree>
    <p:extLst>
      <p:ext uri="{BB962C8B-B14F-4D97-AF65-F5344CB8AC3E}">
        <p14:creationId xmlns:p14="http://schemas.microsoft.com/office/powerpoint/2010/main" val="293389141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1266458" y="-22137"/>
            <a:ext cx="7331164" cy="968657"/>
          </a:xfrm>
        </p:spPr>
        <p:txBody>
          <a:bodyPr>
            <a:normAutofit/>
          </a:bodyPr>
          <a:lstStyle/>
          <a:p>
            <a:r>
              <a:rPr lang="tr-TR" sz="2800" b="1" dirty="0" smtClean="0">
                <a:solidFill>
                  <a:schemeClr val="accent5"/>
                </a:solidFill>
                <a:latin typeface="Times New Roman"/>
                <a:ea typeface="Calibri"/>
              </a:rPr>
              <a:t>YÖNLENDİRME</a:t>
            </a:r>
            <a:endParaRPr lang="tr-TR" sz="2800" b="1" dirty="0">
              <a:solidFill>
                <a:schemeClr val="accent5"/>
              </a:solidFill>
              <a:latin typeface="Times New Roman"/>
              <a:ea typeface="Calibri"/>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Dikdörtgen 5"/>
          <p:cNvSpPr/>
          <p:nvPr/>
        </p:nvSpPr>
        <p:spPr>
          <a:xfrm>
            <a:off x="877887" y="1124744"/>
            <a:ext cx="8244409" cy="3693319"/>
          </a:xfrm>
          <a:prstGeom prst="rect">
            <a:avLst/>
          </a:prstGeom>
        </p:spPr>
        <p:txBody>
          <a:bodyPr wrap="square">
            <a:spAutoFit/>
          </a:bodyPr>
          <a:lstStyle/>
          <a:p>
            <a:pPr marL="342900" indent="-342900" algn="just">
              <a:buFont typeface="+mj-lt"/>
              <a:buAutoNum type="arabicPeriod"/>
            </a:pPr>
            <a:r>
              <a:rPr lang="tr-TR" b="1" dirty="0" smtClean="0">
                <a:solidFill>
                  <a:srgbClr val="000000"/>
                </a:solidFill>
                <a:latin typeface="Times New Roman" panose="02020603050405020304" pitchFamily="18" charset="0"/>
                <a:ea typeface="Times New Roman" panose="02020603050405020304" pitchFamily="18" charset="0"/>
              </a:rPr>
              <a:t>BAKANLIKLARIN HİZMETLERİ YERİNE GETİRME FONKSİYONUNDAN «YÖNETİM SÜREÇLERİNİ» YERİNE GETİRME FONKSİYONLARININÖN PLANA ÇIKMASI </a:t>
            </a:r>
            <a:r>
              <a:rPr lang="tr-TR" b="1" i="1" dirty="0" smtClean="0">
                <a:solidFill>
                  <a:srgbClr val="C00000"/>
                </a:solidFill>
                <a:latin typeface="Times New Roman" panose="02020603050405020304" pitchFamily="18" charset="0"/>
                <a:ea typeface="Times New Roman" panose="02020603050405020304" pitchFamily="18" charset="0"/>
              </a:rPr>
              <a:t>(BAKANLIKLARIN DÜZENLEYİCİ İŞLEVLERLE DONATILMA)</a:t>
            </a:r>
          </a:p>
          <a:p>
            <a:pPr marL="342900" indent="-342900" algn="just">
              <a:buFont typeface="+mj-lt"/>
              <a:buAutoNum type="arabicPeriod"/>
            </a:pPr>
            <a:endParaRPr lang="tr-TR" b="1" dirty="0">
              <a:solidFill>
                <a:srgbClr val="000000"/>
              </a:solidFill>
              <a:latin typeface="Times New Roman" panose="02020603050405020304" pitchFamily="18" charset="0"/>
              <a:ea typeface="Calibri" panose="020F0502020204030204" pitchFamily="34" charset="0"/>
            </a:endParaRPr>
          </a:p>
          <a:p>
            <a:pPr marL="342900" indent="-342900" algn="just">
              <a:buFont typeface="+mj-lt"/>
              <a:buAutoNum type="arabicPeriod"/>
            </a:pPr>
            <a:r>
              <a:rPr lang="tr-TR" b="1" dirty="0" smtClean="0">
                <a:solidFill>
                  <a:srgbClr val="000000"/>
                </a:solidFill>
                <a:latin typeface="Times New Roman" panose="02020603050405020304" pitchFamily="18" charset="0"/>
                <a:ea typeface="Calibri" panose="020F0502020204030204" pitchFamily="34" charset="0"/>
              </a:rPr>
              <a:t>BAKANLIKLARIN KARAR ALMA SÜRECİNDE MEYDANA GELEN DEĞİŞİM</a:t>
            </a:r>
            <a:r>
              <a:rPr lang="tr-TR" b="1" i="1" dirty="0" smtClean="0">
                <a:solidFill>
                  <a:srgbClr val="C00000"/>
                </a:solidFill>
                <a:latin typeface="Times New Roman" panose="02020603050405020304" pitchFamily="18" charset="0"/>
                <a:ea typeface="Calibri" panose="020F0502020204030204" pitchFamily="34" charset="0"/>
              </a:rPr>
              <a:t>(ÇALIŞMA GRUPLARI/ŞURA TİPİ YAPILAR)</a:t>
            </a:r>
          </a:p>
          <a:p>
            <a:pPr marL="342900" indent="-342900" algn="just">
              <a:buFont typeface="+mj-lt"/>
              <a:buAutoNum type="arabicPeriod"/>
            </a:pPr>
            <a:endParaRPr lang="tr-TR" b="1" dirty="0">
              <a:solidFill>
                <a:srgbClr val="000000"/>
              </a:solidFill>
              <a:latin typeface="Times New Roman" panose="02020603050405020304" pitchFamily="18" charset="0"/>
              <a:ea typeface="Calibri" panose="020F0502020204030204" pitchFamily="34" charset="0"/>
            </a:endParaRPr>
          </a:p>
          <a:p>
            <a:pPr marL="342900" indent="-342900" algn="just">
              <a:buFont typeface="+mj-lt"/>
              <a:buAutoNum type="arabicPeriod"/>
            </a:pPr>
            <a:r>
              <a:rPr lang="tr-TR" b="1" dirty="0" smtClean="0">
                <a:solidFill>
                  <a:srgbClr val="000000"/>
                </a:solidFill>
                <a:latin typeface="Times New Roman" panose="02020603050405020304" pitchFamily="18" charset="0"/>
                <a:ea typeface="Calibri" panose="020F0502020204030204" pitchFamily="34" charset="0"/>
              </a:rPr>
              <a:t>DÜZENLEYİCİ VE DENETLEYİCİ KURUMLARIN OLUŞTURULMAYA DEVAM EDİLMESİ</a:t>
            </a:r>
            <a:r>
              <a:rPr lang="tr-TR" b="1" i="1" dirty="0" smtClean="0">
                <a:solidFill>
                  <a:srgbClr val="C00000"/>
                </a:solidFill>
                <a:latin typeface="Times New Roman" panose="02020603050405020304" pitchFamily="18" charset="0"/>
                <a:ea typeface="Calibri" panose="020F0502020204030204" pitchFamily="34" charset="0"/>
              </a:rPr>
              <a:t>(KGMDSK)</a:t>
            </a:r>
          </a:p>
          <a:p>
            <a:pPr marL="342900" indent="-342900" algn="just">
              <a:buFont typeface="+mj-lt"/>
              <a:buAutoNum type="arabicPeriod"/>
            </a:pPr>
            <a:endParaRPr lang="tr-TR" b="1" dirty="0">
              <a:solidFill>
                <a:srgbClr val="000000"/>
              </a:solidFill>
              <a:latin typeface="Times New Roman" panose="02020603050405020304" pitchFamily="18" charset="0"/>
              <a:ea typeface="Calibri" panose="020F0502020204030204" pitchFamily="34" charset="0"/>
            </a:endParaRPr>
          </a:p>
          <a:p>
            <a:pPr marL="342900" indent="-342900" algn="just">
              <a:buFont typeface="+mj-lt"/>
              <a:buAutoNum type="arabicPeriod"/>
            </a:pPr>
            <a:r>
              <a:rPr lang="tr-TR" b="1" dirty="0" smtClean="0">
                <a:solidFill>
                  <a:srgbClr val="000000"/>
                </a:solidFill>
                <a:latin typeface="Times New Roman" panose="02020603050405020304" pitchFamily="18" charset="0"/>
                <a:ea typeface="Calibri" panose="020F0502020204030204" pitchFamily="34" charset="0"/>
              </a:rPr>
              <a:t>DEVLETİN ELİNDE OLAN VE PİYASAYA AÇILABİLECEK ALANLARDA HİZMET SUNAN KURUMLARIN VARLIĞINA SON </a:t>
            </a:r>
            <a:r>
              <a:rPr lang="tr-TR" b="1" dirty="0" smtClean="0">
                <a:solidFill>
                  <a:srgbClr val="000000"/>
                </a:solidFill>
                <a:latin typeface="Times New Roman" panose="02020603050405020304" pitchFamily="18" charset="0"/>
                <a:ea typeface="Calibri" panose="020F0502020204030204" pitchFamily="34" charset="0"/>
              </a:rPr>
              <a:t>VERİLMESİ</a:t>
            </a:r>
            <a:endParaRPr lang="tr-TR" i="1" dirty="0">
              <a:solidFill>
                <a:srgbClr val="C00000"/>
              </a:solidFill>
              <a:latin typeface="Times New Roman" panose="02020603050405020304" pitchFamily="18" charset="0"/>
              <a:ea typeface="Calibri" panose="020F0502020204030204" pitchFamily="34" charset="0"/>
            </a:endParaRPr>
          </a:p>
        </p:txBody>
      </p:sp>
      <p:sp>
        <p:nvSpPr>
          <p:cNvPr id="5" name="Slayt Numarası Yer Tutucusu 4"/>
          <p:cNvSpPr>
            <a:spLocks noGrp="1"/>
          </p:cNvSpPr>
          <p:nvPr>
            <p:ph type="sldNum" sz="quarter" idx="12"/>
          </p:nvPr>
        </p:nvSpPr>
        <p:spPr/>
        <p:txBody>
          <a:bodyPr/>
          <a:lstStyle/>
          <a:p>
            <a:fld id="{94376408-BE7C-429D-8F06-F3315B12EFEF}" type="slidenum">
              <a:rPr lang="tr-TR" smtClean="0">
                <a:solidFill>
                  <a:srgbClr val="4F271C">
                    <a:tint val="75000"/>
                  </a:srgbClr>
                </a:solidFill>
              </a:rPr>
              <a:pPr/>
              <a:t>13</a:t>
            </a:fld>
            <a:endParaRPr lang="tr-TR" dirty="0">
              <a:solidFill>
                <a:srgbClr val="4F271C">
                  <a:tint val="75000"/>
                </a:srgbClr>
              </a:solidFill>
            </a:endParaRPr>
          </a:p>
        </p:txBody>
      </p:sp>
    </p:spTree>
    <p:extLst>
      <p:ext uri="{BB962C8B-B14F-4D97-AF65-F5344CB8AC3E}">
        <p14:creationId xmlns:p14="http://schemas.microsoft.com/office/powerpoint/2010/main" val="7921774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1266458" y="-22137"/>
            <a:ext cx="7331164" cy="968657"/>
          </a:xfrm>
        </p:spPr>
        <p:txBody>
          <a:bodyPr>
            <a:normAutofit/>
          </a:bodyPr>
          <a:lstStyle/>
          <a:p>
            <a:r>
              <a:rPr lang="tr-TR" sz="2800" b="1" dirty="0" smtClean="0">
                <a:solidFill>
                  <a:schemeClr val="accent5"/>
                </a:solidFill>
                <a:latin typeface="Times New Roman"/>
                <a:ea typeface="Calibri"/>
              </a:rPr>
              <a:t>YÖNLENDİRME</a:t>
            </a:r>
            <a:endParaRPr lang="tr-TR" sz="2800" b="1" dirty="0">
              <a:solidFill>
                <a:schemeClr val="accent5"/>
              </a:solidFill>
              <a:latin typeface="Times New Roman"/>
              <a:ea typeface="Calibri"/>
            </a:endParaRPr>
          </a:p>
        </p:txBody>
      </p:sp>
      <p:pic>
        <p:nvPicPr>
          <p:cNvPr id="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Dikdörtgen 5"/>
          <p:cNvSpPr/>
          <p:nvPr/>
        </p:nvSpPr>
        <p:spPr>
          <a:xfrm>
            <a:off x="891086" y="681107"/>
            <a:ext cx="8244409" cy="923330"/>
          </a:xfrm>
          <a:prstGeom prst="rect">
            <a:avLst/>
          </a:prstGeom>
        </p:spPr>
        <p:txBody>
          <a:bodyPr wrap="square">
            <a:spAutoFit/>
          </a:bodyPr>
          <a:lstStyle/>
          <a:p>
            <a:pPr algn="ctr">
              <a:spcAft>
                <a:spcPts val="0"/>
              </a:spcAft>
            </a:pPr>
            <a:r>
              <a:rPr lang="tr-TR" b="1" dirty="0">
                <a:latin typeface="Times New Roman" panose="02020603050405020304" pitchFamily="18" charset="0"/>
                <a:ea typeface="Times New Roman" panose="02020603050405020304" pitchFamily="18" charset="0"/>
              </a:rPr>
              <a:t>KHK’lerle Yeniden düzenlenen Bakanlıkların Politika Belirleme, Planlama, Uygulamaları İzleme, Koordinasyon Sağlama ve Denetleme Fonksiyonunu İle Görevlendirme Durumu</a:t>
            </a:r>
            <a:endParaRPr lang="tr-TR" dirty="0">
              <a:effectLst/>
              <a:latin typeface="Times New Roman" panose="02020603050405020304" pitchFamily="18" charset="0"/>
              <a:ea typeface="Calibri" panose="020F0502020204030204" pitchFamily="34" charset="0"/>
            </a:endParaRPr>
          </a:p>
        </p:txBody>
      </p:sp>
      <p:graphicFrame>
        <p:nvGraphicFramePr>
          <p:cNvPr id="3" name="Tablo 2"/>
          <p:cNvGraphicFramePr>
            <a:graphicFrameLocks noGrp="1"/>
          </p:cNvGraphicFramePr>
          <p:nvPr>
            <p:extLst>
              <p:ext uri="{D42A27DB-BD31-4B8C-83A1-F6EECF244321}">
                <p14:modId xmlns:p14="http://schemas.microsoft.com/office/powerpoint/2010/main" val="619466707"/>
              </p:ext>
            </p:extLst>
          </p:nvPr>
        </p:nvGraphicFramePr>
        <p:xfrm>
          <a:off x="1115615" y="1615467"/>
          <a:ext cx="7482007" cy="4757329"/>
        </p:xfrm>
        <a:graphic>
          <a:graphicData uri="http://schemas.openxmlformats.org/drawingml/2006/table">
            <a:tbl>
              <a:tblPr firstRow="1" firstCol="1" bandRow="1"/>
              <a:tblGrid>
                <a:gridCol w="3392857">
                  <a:extLst>
                    <a:ext uri="{9D8B030D-6E8A-4147-A177-3AD203B41FA5}">
                      <a16:colId xmlns:a16="http://schemas.microsoft.com/office/drawing/2014/main" val="20000"/>
                    </a:ext>
                  </a:extLst>
                </a:gridCol>
                <a:gridCol w="2044575">
                  <a:extLst>
                    <a:ext uri="{9D8B030D-6E8A-4147-A177-3AD203B41FA5}">
                      <a16:colId xmlns:a16="http://schemas.microsoft.com/office/drawing/2014/main" val="20001"/>
                    </a:ext>
                  </a:extLst>
                </a:gridCol>
                <a:gridCol w="2044575">
                  <a:extLst>
                    <a:ext uri="{9D8B030D-6E8A-4147-A177-3AD203B41FA5}">
                      <a16:colId xmlns:a16="http://schemas.microsoft.com/office/drawing/2014/main" val="20002"/>
                    </a:ext>
                  </a:extLst>
                </a:gridCol>
              </a:tblGrid>
              <a:tr h="800560">
                <a:tc rowSpan="2">
                  <a:txBody>
                    <a:bodyPr/>
                    <a:lstStyle/>
                    <a:p>
                      <a:pPr algn="ctr">
                        <a:spcAft>
                          <a:spcPts val="0"/>
                        </a:spcAft>
                      </a:pPr>
                      <a:r>
                        <a:rPr lang="tr-TR" sz="1600" b="1" dirty="0">
                          <a:solidFill>
                            <a:schemeClr val="bg1"/>
                          </a:solidFill>
                          <a:effectLst/>
                          <a:latin typeface="Times New Roman" panose="02020603050405020304" pitchFamily="18" charset="0"/>
                          <a:ea typeface="Times New Roman" panose="02020603050405020304" pitchFamily="18" charset="0"/>
                        </a:rPr>
                        <a:t>Bakanlık</a:t>
                      </a:r>
                      <a:endParaRPr lang="tr-TR" sz="1600" dirty="0">
                        <a:solidFill>
                          <a:schemeClr val="bg1"/>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gridSpan="2">
                  <a:txBody>
                    <a:bodyPr/>
                    <a:lstStyle/>
                    <a:p>
                      <a:pPr algn="ctr">
                        <a:spcAft>
                          <a:spcPts val="0"/>
                        </a:spcAft>
                      </a:pPr>
                      <a:r>
                        <a:rPr lang="tr-TR" sz="1600" b="1" dirty="0">
                          <a:solidFill>
                            <a:schemeClr val="bg1"/>
                          </a:solidFill>
                          <a:effectLst/>
                          <a:latin typeface="Times New Roman" panose="02020603050405020304" pitchFamily="18" charset="0"/>
                          <a:ea typeface="Times New Roman" panose="02020603050405020304" pitchFamily="18" charset="0"/>
                        </a:rPr>
                        <a:t>Politika Belirleme, Planlama, Uygulamaları İzleme, Koordinasyon Sağlama ve Denetleme Fonksiyonunu İle Görevlendirme</a:t>
                      </a:r>
                      <a:endParaRPr lang="tr-TR" sz="1600" dirty="0">
                        <a:solidFill>
                          <a:schemeClr val="bg1"/>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hMerge="1">
                  <a:txBody>
                    <a:bodyPr/>
                    <a:lstStyle/>
                    <a:p>
                      <a:endParaRPr lang="tr-TR"/>
                    </a:p>
                  </a:txBody>
                  <a:tcPr/>
                </a:tc>
                <a:extLst>
                  <a:ext uri="{0D108BD9-81ED-4DB2-BD59-A6C34878D82A}">
                    <a16:rowId xmlns:a16="http://schemas.microsoft.com/office/drawing/2014/main" val="10000"/>
                  </a:ext>
                </a:extLst>
              </a:tr>
              <a:tr h="266853">
                <a:tc vMerge="1">
                  <a:txBody>
                    <a:bodyPr/>
                    <a:lstStyle/>
                    <a:p>
                      <a:endParaRPr lang="tr-TR"/>
                    </a:p>
                  </a:txBody>
                  <a:tcPr/>
                </a:tc>
                <a:tc>
                  <a:txBody>
                    <a:bodyPr/>
                    <a:lstStyle/>
                    <a:p>
                      <a:pPr algn="ctr">
                        <a:spcAft>
                          <a:spcPts val="0"/>
                        </a:spcAft>
                      </a:pPr>
                      <a:r>
                        <a:rPr lang="tr-TR" sz="1600" b="1">
                          <a:solidFill>
                            <a:schemeClr val="bg1"/>
                          </a:solidFill>
                          <a:effectLst/>
                          <a:latin typeface="Times New Roman" panose="02020603050405020304" pitchFamily="18" charset="0"/>
                          <a:ea typeface="Times New Roman" panose="02020603050405020304" pitchFamily="18" charset="0"/>
                        </a:rPr>
                        <a:t>Var</a:t>
                      </a:r>
                      <a:endParaRPr lang="tr-TR" sz="1600">
                        <a:solidFill>
                          <a:schemeClr val="bg1"/>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ctr">
                        <a:spcAft>
                          <a:spcPts val="0"/>
                        </a:spcAft>
                      </a:pPr>
                      <a:r>
                        <a:rPr lang="tr-TR" sz="1600" b="1" dirty="0">
                          <a:solidFill>
                            <a:schemeClr val="bg1"/>
                          </a:solidFill>
                          <a:effectLst/>
                          <a:latin typeface="Times New Roman" panose="02020603050405020304" pitchFamily="18" charset="0"/>
                          <a:ea typeface="Times New Roman" panose="02020603050405020304" pitchFamily="18" charset="0"/>
                        </a:rPr>
                        <a:t>Yok</a:t>
                      </a:r>
                      <a:endParaRPr lang="tr-TR" sz="1600" dirty="0">
                        <a:solidFill>
                          <a:schemeClr val="bg1"/>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10001"/>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Aile ve Sosyal Politikalar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Avrupa Birliği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Bilim Sanayi ve Teknoloji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Çevre ve Şehircilik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Ekonomi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Gençlik ve Spor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Gıda Tarım ve Hayvancılık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Gümrük ve Ticaret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Kalkınma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Milli Eğitim Bakanlığı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Orman ve Su İşleri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66853">
                <a:tc>
                  <a:txBody>
                    <a:bodyPr/>
                    <a:lstStyle/>
                    <a:p>
                      <a:pPr>
                        <a:spcAft>
                          <a:spcPts val="0"/>
                        </a:spcAft>
                      </a:pPr>
                      <a:r>
                        <a:rPr lang="tr-TR" sz="1600">
                          <a:effectLst/>
                          <a:latin typeface="Times New Roman" panose="02020603050405020304" pitchFamily="18" charset="0"/>
                          <a:ea typeface="Calibri" panose="020F0502020204030204" pitchFamily="34" charset="0"/>
                        </a:rPr>
                        <a:t>Sağlık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X</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a:effectLst/>
                          <a:latin typeface="Times New Roman" panose="02020603050405020304" pitchFamily="18" charset="0"/>
                          <a:ea typeface="Times New Roman" panose="02020603050405020304" pitchFamily="18" charset="0"/>
                        </a:rPr>
                        <a:t> </a:t>
                      </a:r>
                      <a:endParaRPr lang="tr-TR" sz="16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66853">
                <a:tc>
                  <a:txBody>
                    <a:bodyPr/>
                    <a:lstStyle/>
                    <a:p>
                      <a:pPr>
                        <a:spcAft>
                          <a:spcPts val="0"/>
                        </a:spcAft>
                      </a:pPr>
                      <a:r>
                        <a:rPr lang="tr-TR" sz="1600" dirty="0">
                          <a:effectLst/>
                          <a:latin typeface="Times New Roman" panose="02020603050405020304" pitchFamily="18" charset="0"/>
                          <a:ea typeface="Calibri" panose="020F0502020204030204" pitchFamily="34" charset="0"/>
                        </a:rPr>
                        <a:t>Ulaştırma, Denizcilik ve Haberleşme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dirty="0">
                          <a:effectLst/>
                          <a:latin typeface="Times New Roman" panose="02020603050405020304" pitchFamily="18" charset="0"/>
                          <a:ea typeface="Times New Roman" panose="02020603050405020304" pitchFamily="18" charset="0"/>
                        </a:rPr>
                        <a:t>X</a:t>
                      </a:r>
                      <a:endParaRPr lang="tr-TR" sz="16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600" dirty="0">
                          <a:effectLst/>
                          <a:latin typeface="Times New Roman" panose="02020603050405020304" pitchFamily="18" charset="0"/>
                          <a:ea typeface="Times New Roman" panose="02020603050405020304" pitchFamily="18" charset="0"/>
                        </a:rPr>
                        <a:t> </a:t>
                      </a:r>
                      <a:endParaRPr lang="tr-TR" sz="16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
        <p:nvSpPr>
          <p:cNvPr id="5" name="Slayt Numarası Yer Tutucusu 4"/>
          <p:cNvSpPr>
            <a:spLocks noGrp="1"/>
          </p:cNvSpPr>
          <p:nvPr>
            <p:ph type="sldNum" sz="quarter" idx="12"/>
          </p:nvPr>
        </p:nvSpPr>
        <p:spPr/>
        <p:txBody>
          <a:bodyPr/>
          <a:lstStyle/>
          <a:p>
            <a:fld id="{94376408-BE7C-429D-8F06-F3315B12EFEF}" type="slidenum">
              <a:rPr lang="tr-TR" smtClean="0"/>
              <a:pPr/>
              <a:t>14</a:t>
            </a:fld>
            <a:endParaRPr lang="tr-TR" dirty="0"/>
          </a:p>
        </p:txBody>
      </p:sp>
    </p:spTree>
    <p:extLst>
      <p:ext uri="{BB962C8B-B14F-4D97-AF65-F5344CB8AC3E}">
        <p14:creationId xmlns:p14="http://schemas.microsoft.com/office/powerpoint/2010/main" val="31211738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84206" y="0"/>
            <a:ext cx="7331164" cy="829888"/>
          </a:xfrm>
        </p:spPr>
        <p:txBody>
          <a:bodyPr>
            <a:normAutofit/>
          </a:bodyPr>
          <a:lstStyle/>
          <a:p>
            <a:r>
              <a:rPr lang="tr-TR" sz="2800" b="1" dirty="0" smtClean="0">
                <a:solidFill>
                  <a:schemeClr val="accent5"/>
                </a:solidFill>
                <a:latin typeface="Times New Roman"/>
                <a:ea typeface="Calibri"/>
              </a:rPr>
              <a:t>YÖNLENDİRME</a:t>
            </a:r>
            <a:endParaRPr lang="tr-TR" sz="2800" b="1" dirty="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Dikdörtgen 4"/>
          <p:cNvSpPr/>
          <p:nvPr/>
        </p:nvSpPr>
        <p:spPr>
          <a:xfrm>
            <a:off x="755576" y="620688"/>
            <a:ext cx="8388424" cy="646331"/>
          </a:xfrm>
          <a:prstGeom prst="rect">
            <a:avLst/>
          </a:prstGeom>
        </p:spPr>
        <p:txBody>
          <a:bodyPr wrap="square">
            <a:spAutoFit/>
          </a:bodyPr>
          <a:lstStyle/>
          <a:p>
            <a:pPr algn="ctr"/>
            <a:r>
              <a:rPr lang="tr-TR" b="1" dirty="0">
                <a:latin typeface="Times New Roman" panose="02020603050405020304" pitchFamily="18" charset="0"/>
                <a:ea typeface="Calibri" panose="020F0502020204030204" pitchFamily="34" charset="0"/>
              </a:rPr>
              <a:t>Karar Alma Sürecinde Çalışma Grupları/ Şura(Yönetişim) Esasını Benimseyen Bakanlıklar</a:t>
            </a:r>
            <a:endParaRPr lang="tr-TR" dirty="0"/>
          </a:p>
        </p:txBody>
      </p:sp>
      <p:graphicFrame>
        <p:nvGraphicFramePr>
          <p:cNvPr id="7" name="Tablo 6"/>
          <p:cNvGraphicFramePr>
            <a:graphicFrameLocks noGrp="1"/>
          </p:cNvGraphicFramePr>
          <p:nvPr>
            <p:extLst>
              <p:ext uri="{D42A27DB-BD31-4B8C-83A1-F6EECF244321}">
                <p14:modId xmlns:p14="http://schemas.microsoft.com/office/powerpoint/2010/main" val="1582754335"/>
              </p:ext>
            </p:extLst>
          </p:nvPr>
        </p:nvGraphicFramePr>
        <p:xfrm>
          <a:off x="931007" y="1268760"/>
          <a:ext cx="7817457" cy="5334000"/>
        </p:xfrm>
        <a:graphic>
          <a:graphicData uri="http://schemas.openxmlformats.org/drawingml/2006/table">
            <a:tbl>
              <a:tblPr firstRow="1" firstCol="1" bandRow="1"/>
              <a:tblGrid>
                <a:gridCol w="4617147">
                  <a:extLst>
                    <a:ext uri="{9D8B030D-6E8A-4147-A177-3AD203B41FA5}">
                      <a16:colId xmlns:a16="http://schemas.microsoft.com/office/drawing/2014/main" val="20000"/>
                    </a:ext>
                  </a:extLst>
                </a:gridCol>
                <a:gridCol w="1616134">
                  <a:extLst>
                    <a:ext uri="{9D8B030D-6E8A-4147-A177-3AD203B41FA5}">
                      <a16:colId xmlns:a16="http://schemas.microsoft.com/office/drawing/2014/main" val="20001"/>
                    </a:ext>
                  </a:extLst>
                </a:gridCol>
                <a:gridCol w="1584176">
                  <a:extLst>
                    <a:ext uri="{9D8B030D-6E8A-4147-A177-3AD203B41FA5}">
                      <a16:colId xmlns:a16="http://schemas.microsoft.com/office/drawing/2014/main" val="20002"/>
                    </a:ext>
                  </a:extLst>
                </a:gridCol>
              </a:tblGrid>
              <a:tr h="0">
                <a:tc>
                  <a:txBody>
                    <a:bodyPr/>
                    <a:lstStyle/>
                    <a:p>
                      <a:pPr algn="ctr">
                        <a:spcAft>
                          <a:spcPts val="0"/>
                        </a:spcAft>
                      </a:pPr>
                      <a:r>
                        <a:rPr lang="tr-TR" sz="1400" b="1" dirty="0">
                          <a:solidFill>
                            <a:schemeClr val="bg1"/>
                          </a:solidFill>
                          <a:effectLst/>
                          <a:latin typeface="Times New Roman" panose="02020603050405020304" pitchFamily="18" charset="0"/>
                          <a:ea typeface="Calibri" panose="020F0502020204030204" pitchFamily="34" charset="0"/>
                        </a:rPr>
                        <a:t>Bakanlıklar</a:t>
                      </a:r>
                      <a:endParaRPr lang="tr-TR" sz="1400" dirty="0">
                        <a:solidFill>
                          <a:schemeClr val="bg1"/>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ctr">
                        <a:spcAft>
                          <a:spcPts val="0"/>
                        </a:spcAft>
                      </a:pPr>
                      <a:r>
                        <a:rPr lang="tr-TR" sz="1400" b="1" dirty="0">
                          <a:solidFill>
                            <a:schemeClr val="bg1"/>
                          </a:solidFill>
                          <a:effectLst/>
                          <a:latin typeface="Times New Roman" panose="02020603050405020304" pitchFamily="18" charset="0"/>
                          <a:ea typeface="Calibri" panose="020F0502020204030204" pitchFamily="34" charset="0"/>
                        </a:rPr>
                        <a:t>Çalışma Grupları/ Şuralar </a:t>
                      </a:r>
                      <a:endParaRPr lang="tr-TR" sz="1400" b="1" dirty="0" smtClean="0">
                        <a:solidFill>
                          <a:schemeClr val="bg1"/>
                        </a:solidFill>
                        <a:effectLst/>
                        <a:latin typeface="Times New Roman" panose="02020603050405020304" pitchFamily="18" charset="0"/>
                        <a:ea typeface="Calibri" panose="020F0502020204030204" pitchFamily="34" charset="0"/>
                      </a:endParaRPr>
                    </a:p>
                    <a:p>
                      <a:pPr algn="ctr">
                        <a:spcAft>
                          <a:spcPts val="0"/>
                        </a:spcAft>
                      </a:pPr>
                      <a:r>
                        <a:rPr lang="tr-TR" sz="1400" b="1" dirty="0" smtClean="0">
                          <a:solidFill>
                            <a:schemeClr val="bg1"/>
                          </a:solidFill>
                          <a:effectLst/>
                          <a:latin typeface="Times New Roman" panose="02020603050405020304" pitchFamily="18" charset="0"/>
                          <a:ea typeface="Calibri" panose="020F0502020204030204" pitchFamily="34" charset="0"/>
                        </a:rPr>
                        <a:t>Var</a:t>
                      </a:r>
                      <a:endParaRPr lang="tr-TR" sz="1400" dirty="0">
                        <a:solidFill>
                          <a:schemeClr val="bg1"/>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ctr">
                        <a:spcAft>
                          <a:spcPts val="0"/>
                        </a:spcAft>
                      </a:pPr>
                      <a:r>
                        <a:rPr lang="tr-TR" sz="1400" b="1" dirty="0">
                          <a:solidFill>
                            <a:schemeClr val="bg1"/>
                          </a:solidFill>
                          <a:effectLst/>
                          <a:latin typeface="Times New Roman" panose="02020603050405020304" pitchFamily="18" charset="0"/>
                          <a:ea typeface="Calibri" panose="020F0502020204030204" pitchFamily="34" charset="0"/>
                        </a:rPr>
                        <a:t>Çalışma Grupları/ Şuralar </a:t>
                      </a:r>
                      <a:endParaRPr lang="tr-TR" sz="1400" b="1" dirty="0" smtClean="0">
                        <a:solidFill>
                          <a:schemeClr val="bg1"/>
                        </a:solidFill>
                        <a:effectLst/>
                        <a:latin typeface="Times New Roman" panose="02020603050405020304" pitchFamily="18" charset="0"/>
                        <a:ea typeface="Calibri" panose="020F0502020204030204" pitchFamily="34" charset="0"/>
                      </a:endParaRPr>
                    </a:p>
                    <a:p>
                      <a:pPr algn="ctr">
                        <a:spcAft>
                          <a:spcPts val="0"/>
                        </a:spcAft>
                      </a:pPr>
                      <a:r>
                        <a:rPr lang="tr-TR" sz="1400" b="1" dirty="0" smtClean="0">
                          <a:solidFill>
                            <a:schemeClr val="bg1"/>
                          </a:solidFill>
                          <a:effectLst/>
                          <a:latin typeface="Times New Roman" panose="02020603050405020304" pitchFamily="18" charset="0"/>
                          <a:ea typeface="Calibri" panose="020F0502020204030204" pitchFamily="34" charset="0"/>
                        </a:rPr>
                        <a:t>Yok</a:t>
                      </a:r>
                      <a:endParaRPr lang="tr-TR" sz="1400" dirty="0">
                        <a:solidFill>
                          <a:schemeClr val="bg1"/>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10000"/>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Adalet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Aile ve Sosyal Politikalar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Avrupa Birliği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Bilim Sanayi ve Teknoloji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a:spcAft>
                          <a:spcPts val="0"/>
                        </a:spcAft>
                      </a:pPr>
                      <a:r>
                        <a:rPr lang="tr-TR" sz="1400" dirty="0">
                          <a:effectLst/>
                          <a:latin typeface="Times New Roman" panose="02020603050405020304" pitchFamily="18" charset="0"/>
                          <a:ea typeface="Calibri" panose="020F0502020204030204" pitchFamily="34" charset="0"/>
                        </a:rPr>
                        <a:t>Çalışma ve Sosyal Güvenlik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Çevre ve Şehircilik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Dışişleri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Ekonomi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Enerji ve Tabii Kaynaklar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Gençlik ve Spor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Gıda Tarım Ve Hayvancılık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Gümrük ve Ticaret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İçişleri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Kalkınma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Kültür ve Turizm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Maliye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Milli Eğitim Bakanlığı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dirty="0">
                          <a:effectLst/>
                          <a:latin typeface="Times New Roman" panose="02020603050405020304" pitchFamily="18" charset="0"/>
                          <a:ea typeface="Calibri" panose="020F0502020204030204" pitchFamily="34" charset="0"/>
                        </a:rPr>
                        <a:t> </a:t>
                      </a:r>
                      <a:endParaRPr lang="tr-TR" sz="1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Milli Savunma Bakanlığı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Orman ve Su İşleri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Sağlık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r h="0">
                <a:tc>
                  <a:txBody>
                    <a:bodyPr/>
                    <a:lstStyle/>
                    <a:p>
                      <a:pPr>
                        <a:spcAft>
                          <a:spcPts val="0"/>
                        </a:spcAft>
                      </a:pPr>
                      <a:r>
                        <a:rPr lang="tr-TR" sz="1400">
                          <a:effectLst/>
                          <a:latin typeface="Times New Roman" panose="02020603050405020304" pitchFamily="18" charset="0"/>
                          <a:ea typeface="Calibri" panose="020F0502020204030204" pitchFamily="34" charset="0"/>
                        </a:rPr>
                        <a:t>Ulaştırma, Denizcilik ve Haberleşme Bakanlığı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X</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a:effectLst/>
                          <a:latin typeface="Times New Roman" panose="02020603050405020304" pitchFamily="18" charset="0"/>
                          <a:ea typeface="Calibri" panose="020F0502020204030204" pitchFamily="34" charset="0"/>
                        </a:rPr>
                        <a:t> </a:t>
                      </a:r>
                      <a:endParaRPr lang="tr-TR" sz="14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r h="0">
                <a:tc>
                  <a:txBody>
                    <a:bodyPr/>
                    <a:lstStyle/>
                    <a:p>
                      <a:pPr algn="r">
                        <a:spcAft>
                          <a:spcPts val="0"/>
                        </a:spcAft>
                      </a:pPr>
                      <a:r>
                        <a:rPr lang="tr-TR" sz="1400" b="1" dirty="0">
                          <a:effectLst/>
                          <a:latin typeface="Times New Roman" panose="02020603050405020304" pitchFamily="18" charset="0"/>
                          <a:ea typeface="Calibri" panose="020F0502020204030204" pitchFamily="34" charset="0"/>
                        </a:rPr>
                        <a:t>TOPLAM</a:t>
                      </a:r>
                      <a:endParaRPr lang="tr-TR" sz="1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dirty="0">
                          <a:effectLst/>
                          <a:latin typeface="Times New Roman" panose="02020603050405020304" pitchFamily="18" charset="0"/>
                          <a:ea typeface="Calibri" panose="020F0502020204030204" pitchFamily="34" charset="0"/>
                        </a:rPr>
                        <a:t>13</a:t>
                      </a:r>
                      <a:endParaRPr lang="tr-TR" sz="1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b="1" dirty="0">
                          <a:effectLst/>
                          <a:latin typeface="Times New Roman" panose="02020603050405020304" pitchFamily="18" charset="0"/>
                          <a:ea typeface="Calibri" panose="020F0502020204030204" pitchFamily="34" charset="0"/>
                        </a:rPr>
                        <a:t>8</a:t>
                      </a:r>
                      <a:endParaRPr lang="tr-TR" sz="1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bl>
          </a:graphicData>
        </a:graphic>
      </p:graphicFrame>
      <p:sp>
        <p:nvSpPr>
          <p:cNvPr id="3" name="Slayt Numarası Yer Tutucusu 2"/>
          <p:cNvSpPr>
            <a:spLocks noGrp="1"/>
          </p:cNvSpPr>
          <p:nvPr>
            <p:ph type="sldNum" sz="quarter" idx="12"/>
          </p:nvPr>
        </p:nvSpPr>
        <p:spPr/>
        <p:txBody>
          <a:bodyPr/>
          <a:lstStyle/>
          <a:p>
            <a:fld id="{94376408-BE7C-429D-8F06-F3315B12EFEF}" type="slidenum">
              <a:rPr lang="tr-TR" smtClean="0"/>
              <a:pPr/>
              <a:t>15</a:t>
            </a:fld>
            <a:endParaRPr lang="tr-TR" dirty="0"/>
          </a:p>
        </p:txBody>
      </p:sp>
    </p:spTree>
    <p:extLst>
      <p:ext uri="{BB962C8B-B14F-4D97-AF65-F5344CB8AC3E}">
        <p14:creationId xmlns:p14="http://schemas.microsoft.com/office/powerpoint/2010/main" val="45087234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84206" y="0"/>
            <a:ext cx="7331164" cy="481343"/>
          </a:xfrm>
        </p:spPr>
        <p:txBody>
          <a:bodyPr>
            <a:normAutofit fontScale="90000"/>
          </a:bodyPr>
          <a:lstStyle/>
          <a:p>
            <a:r>
              <a:rPr lang="tr-TR" sz="2800" b="1" dirty="0" smtClean="0">
                <a:solidFill>
                  <a:schemeClr val="accent5"/>
                </a:solidFill>
                <a:latin typeface="Times New Roman"/>
                <a:ea typeface="Calibri"/>
              </a:rPr>
              <a:t>EŞGÜDÜM</a:t>
            </a:r>
            <a:endParaRPr lang="tr-TR" sz="2800" b="1" dirty="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Dikdörtgen 4"/>
          <p:cNvSpPr/>
          <p:nvPr/>
        </p:nvSpPr>
        <p:spPr>
          <a:xfrm>
            <a:off x="986447" y="1052736"/>
            <a:ext cx="8160112" cy="3831818"/>
          </a:xfrm>
          <a:prstGeom prst="rect">
            <a:avLst/>
          </a:prstGeom>
        </p:spPr>
        <p:txBody>
          <a:bodyPr wrap="square">
            <a:spAutoFit/>
          </a:bodyPr>
          <a:lstStyle/>
          <a:p>
            <a:pPr algn="just"/>
            <a:r>
              <a:rPr lang="tr-TR"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1-YETKİ VE GÖREV ÇATIŞMALARINDAKİ MUAZZAM ARTIŞ</a:t>
            </a:r>
          </a:p>
          <a:p>
            <a:pPr marL="342900" indent="-342900" algn="just">
              <a:buFont typeface="+mj-lt"/>
              <a:buAutoNum type="arabicPeriod"/>
            </a:pPr>
            <a:endParaRPr lang="tr-TR"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85750" lvl="0" indent="-12700" algn="just">
              <a:lnSpc>
                <a:spcPct val="200000"/>
              </a:lnSpc>
              <a:buFont typeface="Wingdings" panose="05000000000000000000" pitchFamily="2" charset="2"/>
              <a:buChar char="Ø"/>
            </a:pPr>
            <a:r>
              <a:rPr lang="tr-T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Ekonomi Bakanlığı ile Ekonomiden Sorumlu Başbakan Yardımcısı</a:t>
            </a:r>
          </a:p>
          <a:p>
            <a:pPr marL="285750" lvl="0" indent="-12700" algn="just">
              <a:lnSpc>
                <a:spcPct val="200000"/>
              </a:lnSpc>
              <a:buFont typeface="Wingdings" panose="05000000000000000000" pitchFamily="2" charset="2"/>
              <a:buChar char="Ø"/>
            </a:pPr>
            <a:r>
              <a:rPr lang="tr-T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Çevre ve Şehircilik Bakanlığı İle Orman ve Su İşleri Bakanlığı</a:t>
            </a:r>
            <a:endParaRPr lang="tr-TR" dirty="0">
              <a:solidFill>
                <a:srgbClr val="000000"/>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tr-T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tr-TR"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2-TÜRK KAMU YÖNETİMİNDE KÖKLÜ VE GELENEK OLUŞTURMUŞ KURUMLARIN VARLIĞINA SON VERİLMESİ</a:t>
            </a:r>
          </a:p>
          <a:p>
            <a:pPr algn="just">
              <a:lnSpc>
                <a:spcPct val="150000"/>
              </a:lnSpc>
            </a:pPr>
            <a:endParaRPr lang="tr-TR"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200000"/>
              </a:lnSpc>
            </a:pPr>
            <a:r>
              <a:rPr lang="tr-TR"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3-İDARİ MERKEZİLEŞMEDEN ÇOK SİYASİ MERKEZİLEŞME</a:t>
            </a:r>
            <a:endParaRPr lang="tr-T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Slayt Numarası Yer Tutucusu 5"/>
          <p:cNvSpPr>
            <a:spLocks noGrp="1"/>
          </p:cNvSpPr>
          <p:nvPr>
            <p:ph type="sldNum" sz="quarter" idx="12"/>
          </p:nvPr>
        </p:nvSpPr>
        <p:spPr/>
        <p:txBody>
          <a:bodyPr/>
          <a:lstStyle/>
          <a:p>
            <a:fld id="{94376408-BE7C-429D-8F06-F3315B12EFEF}" type="slidenum">
              <a:rPr lang="tr-TR" smtClean="0">
                <a:solidFill>
                  <a:srgbClr val="4F271C">
                    <a:tint val="75000"/>
                  </a:srgbClr>
                </a:solidFill>
              </a:rPr>
              <a:pPr/>
              <a:t>16</a:t>
            </a:fld>
            <a:endParaRPr lang="tr-TR" dirty="0">
              <a:solidFill>
                <a:srgbClr val="4F271C">
                  <a:tint val="75000"/>
                </a:srgbClr>
              </a:solidFill>
            </a:endParaRPr>
          </a:p>
        </p:txBody>
      </p:sp>
    </p:spTree>
    <p:extLst>
      <p:ext uri="{BB962C8B-B14F-4D97-AF65-F5344CB8AC3E}">
        <p14:creationId xmlns:p14="http://schemas.microsoft.com/office/powerpoint/2010/main" val="175510174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84206" y="0"/>
            <a:ext cx="7331164" cy="481343"/>
          </a:xfrm>
        </p:spPr>
        <p:txBody>
          <a:bodyPr>
            <a:normAutofit fontScale="90000"/>
          </a:bodyPr>
          <a:lstStyle/>
          <a:p>
            <a:r>
              <a:rPr lang="tr-TR" sz="2800" b="1" dirty="0" smtClean="0">
                <a:solidFill>
                  <a:schemeClr val="accent5"/>
                </a:solidFill>
                <a:latin typeface="Times New Roman"/>
                <a:ea typeface="Calibri"/>
              </a:rPr>
              <a:t>EŞGÜDÜM</a:t>
            </a:r>
            <a:endParaRPr lang="tr-TR" sz="2800" b="1" dirty="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Dikdörtgen 4"/>
          <p:cNvSpPr/>
          <p:nvPr/>
        </p:nvSpPr>
        <p:spPr>
          <a:xfrm>
            <a:off x="731000" y="332656"/>
            <a:ext cx="8388424" cy="646331"/>
          </a:xfrm>
          <a:prstGeom prst="rect">
            <a:avLst/>
          </a:prstGeom>
        </p:spPr>
        <p:txBody>
          <a:bodyPr wrap="square">
            <a:spAutoFit/>
          </a:bodyPr>
          <a:lstStyle/>
          <a:p>
            <a:pPr algn="ctr"/>
            <a:r>
              <a:rPr lang="tr-TR" b="1" dirty="0">
                <a:latin typeface="Times New Roman" panose="02020603050405020304" pitchFamily="18" charset="0"/>
                <a:ea typeface="Calibri" panose="020F0502020204030204" pitchFamily="34" charset="0"/>
              </a:rPr>
              <a:t>Çevre ve Şehircilik Bakanlığı İle Orman ve Su İşleri Bakanlığının Birbiriyle Çakışan Görevleri</a:t>
            </a:r>
            <a:endParaRPr lang="tr-TR" dirty="0"/>
          </a:p>
        </p:txBody>
      </p:sp>
      <p:graphicFrame>
        <p:nvGraphicFramePr>
          <p:cNvPr id="3" name="Tablo 2"/>
          <p:cNvGraphicFramePr>
            <a:graphicFrameLocks noGrp="1"/>
          </p:cNvGraphicFramePr>
          <p:nvPr>
            <p:extLst>
              <p:ext uri="{D42A27DB-BD31-4B8C-83A1-F6EECF244321}">
                <p14:modId xmlns:p14="http://schemas.microsoft.com/office/powerpoint/2010/main" val="1879577373"/>
              </p:ext>
            </p:extLst>
          </p:nvPr>
        </p:nvGraphicFramePr>
        <p:xfrm>
          <a:off x="923110" y="692696"/>
          <a:ext cx="8118380" cy="6048752"/>
        </p:xfrm>
        <a:graphic>
          <a:graphicData uri="http://schemas.openxmlformats.org/drawingml/2006/table">
            <a:tbl>
              <a:tblPr firstRow="1" firstCol="1" bandRow="1"/>
              <a:tblGrid>
                <a:gridCol w="404966">
                  <a:extLst>
                    <a:ext uri="{9D8B030D-6E8A-4147-A177-3AD203B41FA5}">
                      <a16:colId xmlns:a16="http://schemas.microsoft.com/office/drawing/2014/main" val="20000"/>
                    </a:ext>
                  </a:extLst>
                </a:gridCol>
                <a:gridCol w="7713414">
                  <a:extLst>
                    <a:ext uri="{9D8B030D-6E8A-4147-A177-3AD203B41FA5}">
                      <a16:colId xmlns:a16="http://schemas.microsoft.com/office/drawing/2014/main" val="20001"/>
                    </a:ext>
                  </a:extLst>
                </a:gridCol>
              </a:tblGrid>
              <a:tr h="195022">
                <a:tc>
                  <a:txBody>
                    <a:bodyPr/>
                    <a:lstStyle/>
                    <a:p>
                      <a:pPr algn="ctr"/>
                      <a:r>
                        <a:rPr lang="tr-TR" sz="1400" b="1" dirty="0">
                          <a:solidFill>
                            <a:schemeClr val="bg1"/>
                          </a:solidFill>
                          <a:effectLst/>
                          <a:latin typeface="Calibri" panose="020F0502020204030204" pitchFamily="34" charset="0"/>
                        </a:rPr>
                        <a:t> </a:t>
                      </a:r>
                      <a:endParaRPr lang="tr-TR" sz="1400" dirty="0">
                        <a:solidFill>
                          <a:schemeClr val="bg1"/>
                        </a:solidFill>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ctr"/>
                      <a:r>
                        <a:rPr lang="tr-TR" sz="1400" b="1" dirty="0">
                          <a:solidFill>
                            <a:schemeClr val="bg1"/>
                          </a:solidFill>
                          <a:effectLst/>
                          <a:latin typeface="Calibri" panose="020F0502020204030204" pitchFamily="34" charset="0"/>
                        </a:rPr>
                        <a:t>Çakışan Görevler</a:t>
                      </a:r>
                      <a:endParaRPr lang="tr-TR" sz="1400" dirty="0">
                        <a:solidFill>
                          <a:schemeClr val="bg1"/>
                        </a:solidFill>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10000"/>
                  </a:ext>
                </a:extLst>
              </a:tr>
              <a:tr h="195022">
                <a:tc>
                  <a:txBody>
                    <a:bodyPr/>
                    <a:lstStyle/>
                    <a:p>
                      <a:pPr algn="just"/>
                      <a:r>
                        <a:rPr lang="tr-TR" sz="1400">
                          <a:effectLst/>
                          <a:latin typeface="Calibri" panose="020F0502020204030204" pitchFamily="34"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tr-TR" sz="1400" dirty="0">
                          <a:effectLst/>
                          <a:latin typeface="Calibri" panose="020F0502020204030204" pitchFamily="34" charset="0"/>
                        </a:rPr>
                        <a:t>Havza koruma planları ile kirlilik haritalarını oluşturmak, bunların uygulama esaslarını tespit etmek ve izlemek.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85065">
                <a:tc>
                  <a:txBody>
                    <a:bodyPr/>
                    <a:lstStyle/>
                    <a:p>
                      <a:pPr algn="just"/>
                      <a:r>
                        <a:rPr lang="tr-TR" sz="1400">
                          <a:effectLst/>
                          <a:latin typeface="Calibri" panose="020F0502020204030204" pitchFamily="34" charset="0"/>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tr-TR" sz="1400" dirty="0">
                          <a:effectLst/>
                          <a:latin typeface="Calibri" panose="020F0502020204030204" pitchFamily="34" charset="0"/>
                        </a:rPr>
                        <a:t>Yeraltı ve yerüstü sularının, denizlerin ve toprağın korunması, kirliliğin önlenmesi veya bertaraf edilmesi maksadıyla hedefleri, ilkeleri ve kirletici unsurları belirlemek, kirliliğin giderilmesi ve kontrolüne ilişkin usul ve esasları tespit etmek, acil müdahale planları yapmak ve yaptırmak.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75108">
                <a:tc>
                  <a:txBody>
                    <a:bodyPr/>
                    <a:lstStyle/>
                    <a:p>
                      <a:pPr algn="just"/>
                      <a:r>
                        <a:rPr lang="tr-TR" sz="1400">
                          <a:effectLst/>
                          <a:latin typeface="Calibri" panose="020F0502020204030204" pitchFamily="34" charset="0"/>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tr-TR" sz="1400">
                          <a:effectLst/>
                          <a:latin typeface="Calibri" panose="020F0502020204030204" pitchFamily="34" charset="0"/>
                        </a:rPr>
                        <a:t>Yeraltı ve yerüstü sularının, denizlerin ve toprağın korunması, kirliliğin önlenmesi veya bertaraf edilmesi maksadıyla kirliliğin giderilmesi ve kontrolüne ilişkin uygulamaları sağlamak, yeraltı ve yerüstü su, deniz ve toprak kirliliğine karşı hazırlıklı olmak, müdahale ve mücadele kapasitesini artırmak için gerekli tedbirleri almak ve aldırmak; çevrenin korunması, maksadıyla uygun teknolojileri belirlemek ve bu maksatla kurulacak tesislerin vasıflarını tespit etmek ve bu çerçevede gerekli tedbirleri almak ve aldırmak.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80087">
                <a:tc>
                  <a:txBody>
                    <a:bodyPr/>
                    <a:lstStyle/>
                    <a:p>
                      <a:pPr algn="just"/>
                      <a:r>
                        <a:rPr lang="tr-TR" sz="1400">
                          <a:effectLst/>
                          <a:latin typeface="Calibri" panose="020F0502020204030204" pitchFamily="34" charset="0"/>
                        </a:rPr>
                        <a:t>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tr-TR" sz="1400" dirty="0">
                          <a:effectLst/>
                          <a:latin typeface="Calibri" panose="020F0502020204030204" pitchFamily="34" charset="0"/>
                        </a:rPr>
                        <a:t>Faaliyetleri sonucu (hava, su ve toprak gibi alıcı ortamlara)* katı, sıvı ve gaz halde atık bırakarak kirlilik oluşturan veya oluşturması muhtemel her türlü tesis ve faaliyetin, çevresel etkilerini değerlendirmek; alıcı ortamlar ile ilgili ölçüm ve izleme çalışmalarını yapmak; bahse konu tesis ve faaliyetleri izlemek, izin vermek, denetlemek ve gürültünün kontrolü.</a:t>
                      </a:r>
                    </a:p>
                    <a:p>
                      <a:pPr algn="just"/>
                      <a:r>
                        <a:rPr lang="tr-TR" sz="1400" i="1" dirty="0">
                          <a:effectLst/>
                          <a:latin typeface="Calibri" panose="020F0502020204030204" pitchFamily="34" charset="0"/>
                        </a:rPr>
                        <a:t>* 644 KHK ile kaldırılmıştır.</a:t>
                      </a:r>
                      <a:endParaRPr lang="tr-TR" sz="14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85065">
                <a:tc>
                  <a:txBody>
                    <a:bodyPr/>
                    <a:lstStyle/>
                    <a:p>
                      <a:pPr algn="just"/>
                      <a:r>
                        <a:rPr lang="tr-TR" sz="1400">
                          <a:effectLst/>
                          <a:latin typeface="Calibri" panose="020F0502020204030204" pitchFamily="34"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tr-TR" sz="1400">
                          <a:effectLst/>
                          <a:latin typeface="Calibri" panose="020F0502020204030204" pitchFamily="34" charset="0"/>
                        </a:rPr>
                        <a:t>Havza ve bölge bazındaki çevre düzeni planları da dâhil her tür ve ölçekteki çevre düzeni planlarının ve imar planlarının yapılmasına ilişkin usul ve esasları belirlemek, havza veya bölge bazındaki çevre düzeni planlarını yapmak, yaptırmak, onaylamak ve bu planların uygulanmasını ve denetlenmesini sağlamak.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80087">
                <a:tc>
                  <a:txBody>
                    <a:bodyPr/>
                    <a:lstStyle/>
                    <a:p>
                      <a:pPr algn="just"/>
                      <a:r>
                        <a:rPr lang="tr-TR" sz="1400">
                          <a:effectLst/>
                          <a:latin typeface="Calibri" panose="020F0502020204030204" pitchFamily="34" charset="0"/>
                        </a:rPr>
                        <a:t>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tr-TR" sz="1400">
                          <a:effectLst/>
                          <a:latin typeface="Calibri" panose="020F0502020204030204" pitchFamily="34" charset="0"/>
                        </a:rPr>
                        <a:t>Tespit ve kalite ölçütlerini uygulamak ve uygulanmasını sağlamak, çevreyle ilgili her türlü ölçüm, izleme, analiz ve kontroller yapacak laboratuvarlar kurmak, kurdurmak, bunların akreditasyon işlemlerini yapmak, yaptırmak; alıcı ortamlar (hava, su ve toprak)* konusunda ölçüm yapacak kuruluşları belirlemek,</a:t>
                      </a:r>
                    </a:p>
                    <a:p>
                      <a:pPr algn="just"/>
                      <a:r>
                        <a:rPr lang="tr-TR" sz="1400" i="1">
                          <a:effectLst/>
                          <a:latin typeface="Calibri" panose="020F0502020204030204" pitchFamily="34" charset="0"/>
                        </a:rPr>
                        <a:t>* 644 KHK ile kaldırılmıştır.</a:t>
                      </a:r>
                      <a:endParaRPr lang="tr-TR" sz="14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5022">
                <a:tc>
                  <a:txBody>
                    <a:bodyPr/>
                    <a:lstStyle/>
                    <a:p>
                      <a:pPr algn="just"/>
                      <a:r>
                        <a:rPr lang="tr-TR" sz="1400">
                          <a:effectLst/>
                          <a:latin typeface="Calibri" panose="020F0502020204030204" pitchFamily="34"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tr-TR" sz="1400">
                          <a:effectLst/>
                          <a:latin typeface="Calibri" panose="020F0502020204030204" pitchFamily="34" charset="0"/>
                        </a:rPr>
                        <a:t>Atık ve kimyasalların yönetimine ilişkin hedef, politika ve ölçütleri belirlemek.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714752">
                <a:tc>
                  <a:txBody>
                    <a:bodyPr/>
                    <a:lstStyle/>
                    <a:p>
                      <a:pPr algn="just"/>
                      <a:r>
                        <a:rPr lang="tr-TR" sz="1400" dirty="0">
                          <a:effectLst/>
                          <a:latin typeface="Calibri" panose="020F0502020204030204" pitchFamily="34"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tr-TR" sz="1400" dirty="0">
                          <a:effectLst/>
                          <a:latin typeface="Calibri" panose="020F0502020204030204" pitchFamily="34" charset="0"/>
                        </a:rPr>
                        <a:t>Küresel iklim değişikliği ve ozon tabakasının incelmesi ile ilgili tedbirlerin alınmasına yönelik plan, politika ve stratejileri belirlemek amacıyla diğer kurum ve kuruluşlarla koordinasyon sağlamak.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6" name="Slayt Numarası Yer Tutucusu 5"/>
          <p:cNvSpPr>
            <a:spLocks noGrp="1"/>
          </p:cNvSpPr>
          <p:nvPr>
            <p:ph type="sldNum" sz="quarter" idx="12"/>
          </p:nvPr>
        </p:nvSpPr>
        <p:spPr/>
        <p:txBody>
          <a:bodyPr/>
          <a:lstStyle/>
          <a:p>
            <a:fld id="{94376408-BE7C-429D-8F06-F3315B12EFEF}" type="slidenum">
              <a:rPr lang="tr-TR" smtClean="0"/>
              <a:pPr/>
              <a:t>17</a:t>
            </a:fld>
            <a:endParaRPr lang="tr-TR" dirty="0"/>
          </a:p>
        </p:txBody>
      </p:sp>
    </p:spTree>
    <p:extLst>
      <p:ext uri="{BB962C8B-B14F-4D97-AF65-F5344CB8AC3E}">
        <p14:creationId xmlns:p14="http://schemas.microsoft.com/office/powerpoint/2010/main" val="245605359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84206" y="0"/>
            <a:ext cx="7331164" cy="481343"/>
          </a:xfrm>
        </p:spPr>
        <p:txBody>
          <a:bodyPr>
            <a:normAutofit fontScale="90000"/>
          </a:bodyPr>
          <a:lstStyle/>
          <a:p>
            <a:r>
              <a:rPr lang="tr-TR" sz="2800" b="1" dirty="0" smtClean="0">
                <a:solidFill>
                  <a:schemeClr val="accent5"/>
                </a:solidFill>
                <a:latin typeface="Times New Roman"/>
                <a:ea typeface="Calibri"/>
              </a:rPr>
              <a:t>DENETİM</a:t>
            </a:r>
            <a:endParaRPr lang="tr-TR" sz="2800" b="1" dirty="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Dikdörtgen 5"/>
          <p:cNvSpPr/>
          <p:nvPr/>
        </p:nvSpPr>
        <p:spPr>
          <a:xfrm>
            <a:off x="875015" y="332656"/>
            <a:ext cx="8244409" cy="369332"/>
          </a:xfrm>
          <a:prstGeom prst="rect">
            <a:avLst/>
          </a:prstGeom>
        </p:spPr>
        <p:txBody>
          <a:bodyPr wrap="square">
            <a:spAutoFit/>
          </a:bodyPr>
          <a:lstStyle/>
          <a:p>
            <a:pPr algn="ctr"/>
            <a:r>
              <a:rPr lang="tr-TR" b="1" dirty="0">
                <a:latin typeface="Times New Roman" panose="02020603050405020304" pitchFamily="18" charset="0"/>
                <a:ea typeface="Calibri" panose="020F0502020204030204" pitchFamily="34" charset="0"/>
              </a:rPr>
              <a:t>2011 KHK’ler Sonrası Bakanlık Denetim Sisteminin Görünümü</a:t>
            </a:r>
            <a:endParaRPr lang="tr-TR" dirty="0"/>
          </a:p>
        </p:txBody>
      </p:sp>
      <p:pic>
        <p:nvPicPr>
          <p:cNvPr id="12290" name="Resim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1130" y="996143"/>
            <a:ext cx="7991350" cy="5369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ayt Numarası Yer Tutucusu 2"/>
          <p:cNvSpPr>
            <a:spLocks noGrp="1"/>
          </p:cNvSpPr>
          <p:nvPr>
            <p:ph type="sldNum" sz="quarter" idx="12"/>
          </p:nvPr>
        </p:nvSpPr>
        <p:spPr/>
        <p:txBody>
          <a:bodyPr/>
          <a:lstStyle/>
          <a:p>
            <a:fld id="{94376408-BE7C-429D-8F06-F3315B12EFEF}" type="slidenum">
              <a:rPr lang="tr-TR" smtClean="0"/>
              <a:pPr/>
              <a:t>18</a:t>
            </a:fld>
            <a:endParaRPr lang="tr-TR" dirty="0"/>
          </a:p>
        </p:txBody>
      </p:sp>
    </p:spTree>
    <p:extLst>
      <p:ext uri="{BB962C8B-B14F-4D97-AF65-F5344CB8AC3E}">
        <p14:creationId xmlns:p14="http://schemas.microsoft.com/office/powerpoint/2010/main" val="74399535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84206" y="0"/>
            <a:ext cx="7331164" cy="481343"/>
          </a:xfrm>
        </p:spPr>
        <p:txBody>
          <a:bodyPr>
            <a:normAutofit fontScale="90000"/>
          </a:bodyPr>
          <a:lstStyle/>
          <a:p>
            <a:r>
              <a:rPr lang="tr-TR" sz="2800" b="1" dirty="0" smtClean="0">
                <a:solidFill>
                  <a:schemeClr val="accent5"/>
                </a:solidFill>
                <a:latin typeface="Times New Roman"/>
                <a:ea typeface="Calibri"/>
              </a:rPr>
              <a:t>DENETİM</a:t>
            </a:r>
            <a:endParaRPr lang="tr-TR" sz="2800" b="1" dirty="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Dikdörtgen 5"/>
          <p:cNvSpPr/>
          <p:nvPr/>
        </p:nvSpPr>
        <p:spPr>
          <a:xfrm>
            <a:off x="876217" y="458245"/>
            <a:ext cx="8244409" cy="10556736"/>
          </a:xfrm>
          <a:prstGeom prst="rect">
            <a:avLst/>
          </a:prstGeom>
        </p:spPr>
        <p:txBody>
          <a:bodyPr wrap="square">
            <a:spAutoFit/>
          </a:bodyPr>
          <a:lstStyle/>
          <a:p>
            <a:pPr marL="285750" indent="-285750" algn="just">
              <a:lnSpc>
                <a:spcPct val="150000"/>
              </a:lnSpc>
              <a:buFont typeface="Wingdings" panose="05000000000000000000" pitchFamily="2" charset="2"/>
              <a:buChar char="ü"/>
            </a:pPr>
            <a:r>
              <a:rPr lang="tr-TR" sz="1600" b="1" dirty="0" smtClean="0">
                <a:solidFill>
                  <a:srgbClr val="000000"/>
                </a:solidFill>
                <a:latin typeface="Times New Roman" panose="02020603050405020304" pitchFamily="18" charset="0"/>
                <a:ea typeface="Calibri" panose="020F0502020204030204" pitchFamily="34" charset="0"/>
              </a:rPr>
              <a:t>DENETİM SİSTEMİNİN DAHA PARÇALI HALE GELMESİ</a:t>
            </a:r>
          </a:p>
          <a:p>
            <a:pPr marL="285750" indent="-285750" algn="just">
              <a:lnSpc>
                <a:spcPct val="150000"/>
              </a:lnSpc>
              <a:buFont typeface="Wingdings" panose="05000000000000000000" pitchFamily="2" charset="2"/>
              <a:buChar char="ü"/>
            </a:pPr>
            <a:r>
              <a:rPr lang="tr-TR" sz="1600" b="1" dirty="0" smtClean="0">
                <a:solidFill>
                  <a:srgbClr val="000000"/>
                </a:solidFill>
                <a:latin typeface="Times New Roman" panose="02020603050405020304" pitchFamily="18" charset="0"/>
                <a:ea typeface="Calibri" panose="020F0502020204030204" pitchFamily="34" charset="0"/>
              </a:rPr>
              <a:t>TEFTİŞ BİRİMLERİNİN HİZMET BİRİMLERİNE DÖNÜŞMESİ</a:t>
            </a:r>
          </a:p>
          <a:p>
            <a:pPr marL="285750" indent="-285750" algn="just">
              <a:lnSpc>
                <a:spcPct val="150000"/>
              </a:lnSpc>
              <a:buFont typeface="Wingdings" panose="05000000000000000000" pitchFamily="2" charset="2"/>
              <a:buChar char="ü"/>
            </a:pPr>
            <a:r>
              <a:rPr lang="tr-TR" sz="1600" b="1" dirty="0" smtClean="0">
                <a:solidFill>
                  <a:srgbClr val="000000"/>
                </a:solidFill>
                <a:latin typeface="Times New Roman" panose="02020603050405020304" pitchFamily="18" charset="0"/>
                <a:ea typeface="Calibri" panose="020F0502020204030204" pitchFamily="34" charset="0"/>
              </a:rPr>
              <a:t>KITA AVRUPASI D.S.                    ANGLO SAKSON D. S.</a:t>
            </a:r>
          </a:p>
          <a:p>
            <a:pPr marL="285750" indent="-285750" algn="just">
              <a:lnSpc>
                <a:spcPct val="150000"/>
              </a:lnSpc>
              <a:buFont typeface="Wingdings" panose="05000000000000000000" pitchFamily="2" charset="2"/>
              <a:buChar char="ü"/>
            </a:pPr>
            <a:r>
              <a:rPr lang="tr-TR" sz="1600" b="1" dirty="0" smtClean="0">
                <a:solidFill>
                  <a:srgbClr val="000000"/>
                </a:solidFill>
                <a:latin typeface="Times New Roman" panose="02020603050405020304" pitchFamily="18" charset="0"/>
                <a:ea typeface="Calibri" panose="020F0502020204030204" pitchFamily="34" charset="0"/>
              </a:rPr>
              <a:t>DENETİM SİSTEMİNİN %73’Ü DEĞİŞİKLİĞE UĞRADI.</a:t>
            </a:r>
          </a:p>
          <a:p>
            <a:pPr marL="285750" indent="-285750" algn="just">
              <a:lnSpc>
                <a:spcPct val="150000"/>
              </a:lnSpc>
              <a:buFont typeface="Wingdings" panose="05000000000000000000" pitchFamily="2" charset="2"/>
              <a:buChar char="ü"/>
            </a:pPr>
            <a:r>
              <a:rPr lang="tr-TR" sz="1600" b="1" dirty="0" smtClean="0">
                <a:solidFill>
                  <a:srgbClr val="000000"/>
                </a:solidFill>
                <a:latin typeface="Times New Roman" panose="02020603050405020304" pitchFamily="18" charset="0"/>
                <a:ea typeface="Calibri" panose="020F0502020204030204" pitchFamily="34" charset="0"/>
              </a:rPr>
              <a:t>DENETİM ELEMANLARININ UNVANLARINDA DEĞİŞİM OLDU.ANCAK NORM VE KADRO STANDARTI SAĞLANAMADI.</a:t>
            </a:r>
          </a:p>
          <a:p>
            <a:pPr marL="285750" indent="-285750" algn="just">
              <a:lnSpc>
                <a:spcPct val="150000"/>
              </a:lnSpc>
              <a:buFont typeface="Wingdings" panose="05000000000000000000" pitchFamily="2" charset="2"/>
              <a:buChar char="ü"/>
            </a:pPr>
            <a:r>
              <a:rPr lang="tr-TR" sz="1600" b="1" dirty="0" smtClean="0">
                <a:solidFill>
                  <a:srgbClr val="000000"/>
                </a:solidFill>
                <a:latin typeface="Times New Roman" panose="02020603050405020304" pitchFamily="18" charset="0"/>
                <a:ea typeface="Calibri" panose="020F0502020204030204" pitchFamily="34" charset="0"/>
              </a:rPr>
              <a:t>TEFTİŞ BİRİMLERİNİN BAŞKANLARI MÜŞTEREK KARARNAME İLE ATANMASI USULÜNE SON VERİLDİ.</a:t>
            </a:r>
          </a:p>
          <a:p>
            <a:pPr marL="285750" indent="-285750" algn="just">
              <a:lnSpc>
                <a:spcPct val="150000"/>
              </a:lnSpc>
              <a:buFont typeface="Wingdings" panose="05000000000000000000" pitchFamily="2" charset="2"/>
              <a:buChar char="ü"/>
            </a:pPr>
            <a:r>
              <a:rPr lang="tr-TR" sz="1600" b="1" dirty="0" smtClean="0">
                <a:solidFill>
                  <a:srgbClr val="000000"/>
                </a:solidFill>
                <a:latin typeface="Times New Roman" panose="02020603050405020304" pitchFamily="18" charset="0"/>
                <a:ea typeface="Calibri" panose="020F0502020204030204" pitchFamily="34" charset="0"/>
              </a:rPr>
              <a:t>DENETİM ELEMANLARI İLE İLGİLİ DÜZENLEMELER TÜZÜK YERİNE YÖNETMELİKLE YAPILMA USULÜ GETİRİLDİ.</a:t>
            </a:r>
          </a:p>
          <a:p>
            <a:pPr marL="285750" indent="-285750" algn="just">
              <a:lnSpc>
                <a:spcPct val="150000"/>
              </a:lnSpc>
              <a:buFont typeface="Wingdings" panose="05000000000000000000" pitchFamily="2" charset="2"/>
              <a:buChar char="ü"/>
            </a:pPr>
            <a:r>
              <a:rPr lang="tr-TR" sz="1600" b="1" dirty="0" smtClean="0">
                <a:solidFill>
                  <a:srgbClr val="000000"/>
                </a:solidFill>
                <a:latin typeface="Times New Roman" panose="02020603050405020304" pitchFamily="18" charset="0"/>
                <a:ea typeface="Calibri" panose="020F0502020204030204" pitchFamily="34" charset="0"/>
              </a:rPr>
              <a:t>GÖREVLER ARASINDA TEFTİŞLE İLGİLİ İBRALER KALDIRILDI.</a:t>
            </a:r>
          </a:p>
          <a:p>
            <a:pPr marL="285750" indent="-285750" algn="just">
              <a:lnSpc>
                <a:spcPct val="150000"/>
              </a:lnSpc>
              <a:buFont typeface="Wingdings" panose="05000000000000000000" pitchFamily="2" charset="2"/>
              <a:buChar char="ü"/>
            </a:pPr>
            <a:r>
              <a:rPr lang="tr-TR" sz="1600" b="1" dirty="0" smtClean="0">
                <a:solidFill>
                  <a:srgbClr val="000000"/>
                </a:solidFill>
                <a:latin typeface="Times New Roman" panose="02020603050405020304" pitchFamily="18" charset="0"/>
                <a:ea typeface="Calibri" panose="020F0502020204030204" pitchFamily="34" charset="0"/>
              </a:rPr>
              <a:t>İÇ DENETİM BİRİMLERİNİN GÖREVİ OLAN REHBERLİK GÖREVİ EKLENDİ.</a:t>
            </a:r>
          </a:p>
          <a:p>
            <a:pPr marL="285750" indent="-285750" algn="just">
              <a:lnSpc>
                <a:spcPct val="150000"/>
              </a:lnSpc>
              <a:buFont typeface="Wingdings" panose="05000000000000000000" pitchFamily="2" charset="2"/>
              <a:buChar char="ü"/>
            </a:pPr>
            <a:r>
              <a:rPr lang="tr-TR" sz="1600" b="1" dirty="0" smtClean="0">
                <a:solidFill>
                  <a:srgbClr val="000000"/>
                </a:solidFill>
                <a:latin typeface="Times New Roman" panose="02020603050405020304" pitchFamily="18" charset="0"/>
                <a:ea typeface="Calibri" panose="020F0502020204030204" pitchFamily="34" charset="0"/>
              </a:rPr>
              <a:t>DENETİM ELEMANLARININ İHTİYATİ ÖNLEM OLAN GÖREVDEN UZAKLAŞTIRMA YETKİLERİ ZIMNEN KALDIRILMIŞ OLDU.</a:t>
            </a:r>
          </a:p>
          <a:p>
            <a:pPr marL="285750" indent="-285750" algn="just">
              <a:lnSpc>
                <a:spcPct val="150000"/>
              </a:lnSpc>
              <a:buFont typeface="Wingdings" panose="05000000000000000000" pitchFamily="2" charset="2"/>
              <a:buChar char="ü"/>
            </a:pPr>
            <a:r>
              <a:rPr lang="tr-TR" sz="1600" b="1" dirty="0" smtClean="0">
                <a:solidFill>
                  <a:srgbClr val="000000"/>
                </a:solidFill>
                <a:latin typeface="Times New Roman" panose="02020603050405020304" pitchFamily="18" charset="0"/>
                <a:ea typeface="Calibri" panose="020F0502020204030204" pitchFamily="34" charset="0"/>
              </a:rPr>
              <a:t>BU BİRİMLER SIRADAN HİZMET BİRİMLERİ HALİNE GELMESİYLE BÜROKRASİNİN SİYASETÇİLERE KARŞI KULLANABİLECEĞİ BİR ALANA SON VERİLMİŞ OLDU.</a:t>
            </a:r>
          </a:p>
          <a:p>
            <a:pPr algn="ctr"/>
            <a:endParaRPr lang="tr-TR" sz="1600" b="1" dirty="0">
              <a:solidFill>
                <a:srgbClr val="4F271C"/>
              </a:solidFill>
              <a:latin typeface="Times New Roman" panose="02020603050405020304" pitchFamily="18" charset="0"/>
            </a:endParaRPr>
          </a:p>
          <a:p>
            <a:pPr algn="ctr"/>
            <a:endParaRPr lang="tr-TR" sz="1600" b="1" dirty="0" smtClean="0">
              <a:solidFill>
                <a:srgbClr val="4F271C"/>
              </a:solidFill>
              <a:latin typeface="Times New Roman" panose="02020603050405020304" pitchFamily="18" charset="0"/>
            </a:endParaRPr>
          </a:p>
          <a:p>
            <a:pPr algn="ctr"/>
            <a:endParaRPr lang="tr-TR" sz="1600" b="1" dirty="0">
              <a:solidFill>
                <a:srgbClr val="4F271C"/>
              </a:solidFill>
              <a:latin typeface="Times New Roman" panose="02020603050405020304" pitchFamily="18" charset="0"/>
            </a:endParaRPr>
          </a:p>
          <a:p>
            <a:pPr algn="ctr"/>
            <a:endParaRPr lang="tr-TR" sz="1600" b="1" dirty="0" smtClean="0">
              <a:solidFill>
                <a:srgbClr val="4F271C"/>
              </a:solidFill>
              <a:latin typeface="Times New Roman" panose="02020603050405020304" pitchFamily="18" charset="0"/>
            </a:endParaRPr>
          </a:p>
          <a:p>
            <a:pPr algn="ctr"/>
            <a:endParaRPr lang="tr-TR" sz="1600" b="1" dirty="0">
              <a:solidFill>
                <a:srgbClr val="4F271C"/>
              </a:solidFill>
              <a:latin typeface="Times New Roman" panose="02020603050405020304" pitchFamily="18" charset="0"/>
            </a:endParaRPr>
          </a:p>
          <a:p>
            <a:pPr algn="ctr"/>
            <a:endParaRPr lang="tr-TR" sz="1600" b="1" dirty="0" smtClean="0">
              <a:solidFill>
                <a:srgbClr val="4F271C"/>
              </a:solidFill>
              <a:latin typeface="Times New Roman" panose="02020603050405020304" pitchFamily="18" charset="0"/>
            </a:endParaRPr>
          </a:p>
          <a:p>
            <a:pPr algn="ctr"/>
            <a:endParaRPr lang="tr-TR" sz="1600" b="1" dirty="0">
              <a:solidFill>
                <a:srgbClr val="4F271C"/>
              </a:solidFill>
              <a:latin typeface="Times New Roman" panose="02020603050405020304" pitchFamily="18" charset="0"/>
            </a:endParaRPr>
          </a:p>
          <a:p>
            <a:pPr algn="ctr"/>
            <a:endParaRPr lang="tr-TR" sz="1600" b="1" dirty="0" smtClean="0">
              <a:solidFill>
                <a:srgbClr val="4F271C"/>
              </a:solidFill>
              <a:latin typeface="Times New Roman" panose="02020603050405020304" pitchFamily="18" charset="0"/>
            </a:endParaRPr>
          </a:p>
          <a:p>
            <a:pPr algn="ctr"/>
            <a:endParaRPr lang="tr-TR" sz="1600" b="1" dirty="0">
              <a:solidFill>
                <a:srgbClr val="4F271C"/>
              </a:solidFill>
              <a:latin typeface="Times New Roman" panose="02020603050405020304" pitchFamily="18" charset="0"/>
            </a:endParaRPr>
          </a:p>
          <a:p>
            <a:pPr algn="ctr"/>
            <a:endParaRPr lang="tr-TR" sz="1600" b="1" dirty="0" smtClean="0">
              <a:solidFill>
                <a:srgbClr val="4F271C"/>
              </a:solidFill>
              <a:latin typeface="Times New Roman" panose="02020603050405020304" pitchFamily="18" charset="0"/>
            </a:endParaRPr>
          </a:p>
          <a:p>
            <a:pPr algn="ctr"/>
            <a:endParaRPr lang="tr-TR" sz="1600" b="1" dirty="0">
              <a:solidFill>
                <a:srgbClr val="4F271C"/>
              </a:solidFill>
              <a:latin typeface="Times New Roman" panose="02020603050405020304" pitchFamily="18" charset="0"/>
            </a:endParaRPr>
          </a:p>
          <a:p>
            <a:pPr algn="ctr"/>
            <a:endParaRPr lang="tr-TR" sz="1600" b="1" dirty="0" smtClean="0">
              <a:solidFill>
                <a:srgbClr val="4F271C"/>
              </a:solidFill>
              <a:latin typeface="Times New Roman" panose="02020603050405020304" pitchFamily="18" charset="0"/>
            </a:endParaRPr>
          </a:p>
          <a:p>
            <a:pPr algn="ctr"/>
            <a:endParaRPr lang="tr-TR" sz="1600" b="1" dirty="0">
              <a:solidFill>
                <a:srgbClr val="4F271C"/>
              </a:solidFill>
              <a:latin typeface="Times New Roman" panose="02020603050405020304" pitchFamily="18" charset="0"/>
            </a:endParaRPr>
          </a:p>
          <a:p>
            <a:pPr algn="ctr"/>
            <a:endParaRPr lang="tr-TR" sz="1600" b="1" dirty="0" smtClean="0">
              <a:solidFill>
                <a:srgbClr val="4F271C"/>
              </a:solidFill>
              <a:latin typeface="Times New Roman" panose="02020603050405020304" pitchFamily="18" charset="0"/>
            </a:endParaRPr>
          </a:p>
          <a:p>
            <a:pPr algn="ctr"/>
            <a:endParaRPr lang="tr-TR" sz="1600" b="1" dirty="0">
              <a:solidFill>
                <a:srgbClr val="4F271C"/>
              </a:solidFill>
              <a:latin typeface="Times New Roman" panose="02020603050405020304" pitchFamily="18" charset="0"/>
            </a:endParaRPr>
          </a:p>
          <a:p>
            <a:pPr algn="ctr"/>
            <a:endParaRPr lang="tr-TR" sz="1600" b="1" dirty="0" smtClean="0">
              <a:solidFill>
                <a:srgbClr val="4F271C"/>
              </a:solidFill>
              <a:latin typeface="Times New Roman" panose="02020603050405020304" pitchFamily="18" charset="0"/>
            </a:endParaRPr>
          </a:p>
          <a:p>
            <a:pPr algn="ctr"/>
            <a:endParaRPr lang="tr-TR" sz="1600" dirty="0">
              <a:solidFill>
                <a:srgbClr val="4F271C"/>
              </a:solidFill>
            </a:endParaRPr>
          </a:p>
        </p:txBody>
      </p:sp>
      <p:sp>
        <p:nvSpPr>
          <p:cNvPr id="3" name="Slayt Numarası Yer Tutucusu 2"/>
          <p:cNvSpPr>
            <a:spLocks noGrp="1"/>
          </p:cNvSpPr>
          <p:nvPr>
            <p:ph type="sldNum" sz="quarter" idx="12"/>
          </p:nvPr>
        </p:nvSpPr>
        <p:spPr/>
        <p:txBody>
          <a:bodyPr/>
          <a:lstStyle/>
          <a:p>
            <a:fld id="{94376408-BE7C-429D-8F06-F3315B12EFEF}" type="slidenum">
              <a:rPr lang="tr-TR" smtClean="0">
                <a:solidFill>
                  <a:srgbClr val="4F271C">
                    <a:tint val="75000"/>
                  </a:srgbClr>
                </a:solidFill>
              </a:rPr>
              <a:pPr/>
              <a:t>19</a:t>
            </a:fld>
            <a:endParaRPr lang="tr-TR" dirty="0">
              <a:solidFill>
                <a:srgbClr val="4F271C">
                  <a:tint val="75000"/>
                </a:srgbClr>
              </a:solidFill>
            </a:endParaRPr>
          </a:p>
        </p:txBody>
      </p:sp>
      <p:sp>
        <p:nvSpPr>
          <p:cNvPr id="5" name="Sağ Ok 4"/>
          <p:cNvSpPr/>
          <p:nvPr/>
        </p:nvSpPr>
        <p:spPr>
          <a:xfrm>
            <a:off x="3263851" y="1340768"/>
            <a:ext cx="864096" cy="21602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78332019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94376408-BE7C-429D-8F06-F3315B12EFEF}" type="slidenum">
              <a:rPr lang="tr-TR" smtClean="0"/>
              <a:pPr/>
              <a:t>2</a:t>
            </a:fld>
            <a:endParaRPr lang="tr-TR" dirty="0"/>
          </a:p>
        </p:txBody>
      </p:sp>
      <p:sp>
        <p:nvSpPr>
          <p:cNvPr id="5" name="Başlık 1"/>
          <p:cNvSpPr>
            <a:spLocks noGrp="1"/>
          </p:cNvSpPr>
          <p:nvPr>
            <p:ph type="title"/>
          </p:nvPr>
        </p:nvSpPr>
        <p:spPr>
          <a:xfrm>
            <a:off x="899591" y="4749"/>
            <a:ext cx="8229600" cy="1143000"/>
          </a:xfrm>
        </p:spPr>
        <p:txBody>
          <a:bodyPr>
            <a:noAutofit/>
          </a:bodyPr>
          <a:lstStyle/>
          <a:p>
            <a:r>
              <a:rPr lang="tr-TR" sz="2900" b="1" dirty="0">
                <a:solidFill>
                  <a:schemeClr val="accent5"/>
                </a:solidFill>
                <a:latin typeface="Times New Roman"/>
                <a:ea typeface="Calibri"/>
              </a:rPr>
              <a:t>6223 Sayılı Yetki </a:t>
            </a:r>
            <a:r>
              <a:rPr lang="tr-TR" sz="2900" b="1" dirty="0" smtClean="0">
                <a:solidFill>
                  <a:schemeClr val="accent5"/>
                </a:solidFill>
                <a:latin typeface="Times New Roman"/>
                <a:ea typeface="Calibri"/>
              </a:rPr>
              <a:t>Kanunu</a:t>
            </a:r>
            <a:endParaRPr lang="tr-TR" sz="2900" b="1" dirty="0">
              <a:solidFill>
                <a:schemeClr val="accent5"/>
              </a:solidFill>
              <a:latin typeface="Times New Roman"/>
              <a:ea typeface="Calibri"/>
            </a:endParaRPr>
          </a:p>
        </p:txBody>
      </p:sp>
      <p:sp>
        <p:nvSpPr>
          <p:cNvPr id="6" name="İçerik Yer Tutucusu 5"/>
          <p:cNvSpPr txBox="1">
            <a:spLocks noGrp="1"/>
          </p:cNvSpPr>
          <p:nvPr>
            <p:ph idx="1"/>
          </p:nvPr>
        </p:nvSpPr>
        <p:spPr>
          <a:xfrm>
            <a:off x="971600" y="1238027"/>
            <a:ext cx="8229600" cy="4525963"/>
          </a:xfrm>
          <a:prstGeom prst="rect">
            <a:avLst/>
          </a:prstGeom>
          <a:noFill/>
        </p:spPr>
        <p:txBody>
          <a:bodyPr wrap="square" rtlCol="0">
            <a:spAutoFit/>
          </a:bodyPr>
          <a:lstStyle/>
          <a:p>
            <a:r>
              <a:rPr lang="tr-TR" sz="2000" b="1" dirty="0" smtClean="0">
                <a:solidFill>
                  <a:schemeClr val="accent5"/>
                </a:solidFill>
                <a:latin typeface="Times New Roman"/>
                <a:ea typeface="Calibri"/>
                <a:cs typeface="+mj-cs"/>
              </a:rPr>
              <a:t>BAKANLIKLARIN YENİDEN DÜZENLENMESİ</a:t>
            </a:r>
          </a:p>
          <a:p>
            <a:endParaRPr lang="tr-TR" sz="2000" b="1" dirty="0" smtClean="0">
              <a:solidFill>
                <a:schemeClr val="accent5"/>
              </a:solidFill>
              <a:latin typeface="Times New Roman"/>
              <a:cs typeface="+mj-cs"/>
            </a:endParaRPr>
          </a:p>
          <a:p>
            <a:r>
              <a:rPr lang="tr-TR" sz="2000" b="1" dirty="0" smtClean="0">
                <a:solidFill>
                  <a:schemeClr val="accent5"/>
                </a:solidFill>
                <a:latin typeface="Times New Roman"/>
                <a:cs typeface="+mj-cs"/>
              </a:rPr>
              <a:t>PERSONEL SİSTEMİNİN YENİDEN DÜZENLENMESİ</a:t>
            </a:r>
          </a:p>
          <a:p>
            <a:endParaRPr lang="tr-TR" sz="2000" b="1" dirty="0">
              <a:solidFill>
                <a:schemeClr val="accent5"/>
              </a:solidFill>
              <a:latin typeface="Times New Roman"/>
              <a:cs typeface="+mj-cs"/>
            </a:endParaRPr>
          </a:p>
          <a:p>
            <a:r>
              <a:rPr lang="tr-TR" sz="2000" b="1" dirty="0" smtClean="0">
                <a:solidFill>
                  <a:schemeClr val="accent5"/>
                </a:solidFill>
                <a:latin typeface="Times New Roman"/>
                <a:cs typeface="+mj-cs"/>
              </a:rPr>
              <a:t>35 KHK                           632-666 SAYILI KHK</a:t>
            </a:r>
          </a:p>
          <a:p>
            <a:endParaRPr lang="tr-TR" sz="2000" b="1" dirty="0">
              <a:solidFill>
                <a:schemeClr val="accent5"/>
              </a:solidFill>
              <a:latin typeface="Times New Roman"/>
              <a:cs typeface="+mj-cs"/>
            </a:endParaRPr>
          </a:p>
          <a:p>
            <a:endParaRPr lang="tr-TR" sz="2000" b="1" dirty="0" smtClean="0">
              <a:solidFill>
                <a:schemeClr val="accent5"/>
              </a:solidFill>
              <a:latin typeface="Times New Roman"/>
              <a:cs typeface="+mj-cs"/>
            </a:endParaRPr>
          </a:p>
          <a:p>
            <a:endParaRPr lang="tr-TR" sz="2000" b="1" dirty="0" smtClean="0">
              <a:solidFill>
                <a:schemeClr val="accent5"/>
              </a:solidFill>
              <a:latin typeface="Times New Roman"/>
              <a:cs typeface="+mj-cs"/>
            </a:endParaRPr>
          </a:p>
          <a:p>
            <a:endParaRPr lang="tr-TR" sz="2000" b="1" dirty="0" smtClean="0">
              <a:solidFill>
                <a:schemeClr val="accent5"/>
              </a:solidFill>
              <a:latin typeface="Times New Roman"/>
              <a:cs typeface="+mj-cs"/>
            </a:endParaRPr>
          </a:p>
          <a:p>
            <a:endParaRPr lang="tr-TR" sz="2000" b="1" dirty="0">
              <a:solidFill>
                <a:schemeClr val="accent5"/>
              </a:solidFill>
              <a:latin typeface="Times New Roman"/>
              <a:cs typeface="+mj-cs"/>
            </a:endParaRPr>
          </a:p>
          <a:p>
            <a:endParaRPr lang="tr-TR" sz="2000" dirty="0">
              <a:solidFill>
                <a:srgbClr val="000000"/>
              </a:solidFill>
              <a:latin typeface="Times New Roman" panose="02020603050405020304" pitchFamily="18" charset="0"/>
            </a:endParaRPr>
          </a:p>
          <a:p>
            <a:endParaRPr lang="tr-TR" sz="2000" dirty="0" smtClean="0"/>
          </a:p>
          <a:p>
            <a:endParaRPr lang="tr-TR" sz="2000" dirty="0"/>
          </a:p>
          <a:p>
            <a:endParaRPr lang="tr-TR" sz="2000" dirty="0"/>
          </a:p>
        </p:txBody>
      </p:sp>
      <p:sp>
        <p:nvSpPr>
          <p:cNvPr id="7" name="Sağ Ok 6"/>
          <p:cNvSpPr/>
          <p:nvPr/>
        </p:nvSpPr>
        <p:spPr>
          <a:xfrm>
            <a:off x="2411760" y="2908648"/>
            <a:ext cx="1512168" cy="144016"/>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8" name="Resim 7"/>
          <p:cNvPicPr>
            <a:picLocks noChangeAspect="1"/>
          </p:cNvPicPr>
          <p:nvPr/>
        </p:nvPicPr>
        <p:blipFill>
          <a:blip r:embed="rId2" cstate="print"/>
          <a:stretch>
            <a:fillRect/>
          </a:stretch>
        </p:blipFill>
        <p:spPr>
          <a:xfrm>
            <a:off x="3491880" y="3501008"/>
            <a:ext cx="2828789" cy="2353260"/>
          </a:xfrm>
          <a:prstGeom prst="rect">
            <a:avLst/>
          </a:prstGeom>
        </p:spPr>
      </p:pic>
      <p:pic>
        <p:nvPicPr>
          <p:cNvPr id="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83" y="-2"/>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0056054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116632"/>
            <a:ext cx="8229600" cy="1656184"/>
          </a:xfrm>
        </p:spPr>
        <p:txBody>
          <a:bodyPr>
            <a:normAutofit/>
          </a:bodyPr>
          <a:lstStyle/>
          <a:p>
            <a:r>
              <a:rPr lang="tr-TR" sz="2800" b="1" dirty="0" smtClean="0">
                <a:solidFill>
                  <a:schemeClr val="accent5"/>
                </a:solidFill>
                <a:latin typeface="Times New Roman"/>
                <a:ea typeface="Calibri"/>
              </a:rPr>
              <a:t>BÜTÇELEME</a:t>
            </a:r>
            <a:br>
              <a:rPr lang="tr-TR" sz="2800" b="1" dirty="0" smtClean="0">
                <a:solidFill>
                  <a:schemeClr val="accent5"/>
                </a:solidFill>
                <a:latin typeface="Times New Roman"/>
                <a:ea typeface="Calibri"/>
              </a:rPr>
            </a:br>
            <a:r>
              <a:rPr lang="tr-TR" sz="2800" dirty="0" smtClean="0">
                <a:solidFill>
                  <a:srgbClr val="C00000"/>
                </a:solidFill>
              </a:rPr>
              <a:t/>
            </a:r>
            <a:br>
              <a:rPr lang="tr-TR" sz="2800" dirty="0" smtClean="0">
                <a:solidFill>
                  <a:srgbClr val="C00000"/>
                </a:solidFill>
              </a:rPr>
            </a:br>
            <a:r>
              <a:rPr lang="tr-TR" sz="2800" dirty="0" smtClean="0">
                <a:solidFill>
                  <a:srgbClr val="C00000"/>
                </a:solidFill>
              </a:rPr>
              <a:t>VERGİ DENETİMİ KONUSUNDA YETKİLİ BİRİMLER</a:t>
            </a:r>
            <a:endParaRPr lang="tr-TR" sz="2800" dirty="0">
              <a:solidFill>
                <a:srgbClr val="C00000"/>
              </a:solidFill>
            </a:endParaRPr>
          </a:p>
        </p:txBody>
      </p:sp>
      <p:sp>
        <p:nvSpPr>
          <p:cNvPr id="4" name="Slayt Numarası Yer Tutucusu 3"/>
          <p:cNvSpPr>
            <a:spLocks noGrp="1"/>
          </p:cNvSpPr>
          <p:nvPr>
            <p:ph type="sldNum" sz="quarter" idx="12"/>
          </p:nvPr>
        </p:nvSpPr>
        <p:spPr/>
        <p:txBody>
          <a:bodyPr/>
          <a:lstStyle/>
          <a:p>
            <a:fld id="{94376408-BE7C-429D-8F06-F3315B12EFEF}" type="slidenum">
              <a:rPr lang="tr-TR" smtClean="0"/>
              <a:pPr/>
              <a:t>20</a:t>
            </a:fld>
            <a:endParaRPr lang="tr-TR"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97143244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Metin kutusu 2"/>
          <p:cNvSpPr txBox="1"/>
          <p:nvPr/>
        </p:nvSpPr>
        <p:spPr>
          <a:xfrm>
            <a:off x="683568" y="2060848"/>
            <a:ext cx="504056" cy="369332"/>
          </a:xfrm>
          <a:prstGeom prst="rect">
            <a:avLst/>
          </a:prstGeom>
          <a:noFill/>
        </p:spPr>
        <p:txBody>
          <a:bodyPr wrap="square" rtlCol="0">
            <a:spAutoFit/>
          </a:bodyPr>
          <a:lstStyle/>
          <a:p>
            <a:r>
              <a:rPr lang="tr-TR" dirty="0" smtClean="0"/>
              <a:t>MB</a:t>
            </a:r>
            <a:endParaRPr lang="tr-TR" dirty="0"/>
          </a:p>
        </p:txBody>
      </p:sp>
      <p:sp>
        <p:nvSpPr>
          <p:cNvPr id="7" name="Metin kutusu 6"/>
          <p:cNvSpPr txBox="1"/>
          <p:nvPr/>
        </p:nvSpPr>
        <p:spPr>
          <a:xfrm>
            <a:off x="1115616" y="3140968"/>
            <a:ext cx="504056" cy="369332"/>
          </a:xfrm>
          <a:prstGeom prst="rect">
            <a:avLst/>
          </a:prstGeom>
          <a:noFill/>
        </p:spPr>
        <p:txBody>
          <a:bodyPr wrap="square" rtlCol="0">
            <a:spAutoFit/>
          </a:bodyPr>
          <a:lstStyle/>
          <a:p>
            <a:r>
              <a:rPr lang="tr-TR" dirty="0" smtClean="0"/>
              <a:t>MB</a:t>
            </a:r>
            <a:endParaRPr lang="tr-TR" dirty="0"/>
          </a:p>
        </p:txBody>
      </p:sp>
      <p:sp>
        <p:nvSpPr>
          <p:cNvPr id="8" name="Metin kutusu 7"/>
          <p:cNvSpPr txBox="1"/>
          <p:nvPr/>
        </p:nvSpPr>
        <p:spPr>
          <a:xfrm>
            <a:off x="1115616" y="4195491"/>
            <a:ext cx="573732" cy="369332"/>
          </a:xfrm>
          <a:prstGeom prst="rect">
            <a:avLst/>
          </a:prstGeom>
          <a:noFill/>
        </p:spPr>
        <p:txBody>
          <a:bodyPr wrap="square" rtlCol="0">
            <a:spAutoFit/>
          </a:bodyPr>
          <a:lstStyle/>
          <a:p>
            <a:r>
              <a:rPr lang="tr-TR" dirty="0" smtClean="0"/>
              <a:t>GİB</a:t>
            </a:r>
            <a:endParaRPr lang="tr-TR" dirty="0"/>
          </a:p>
        </p:txBody>
      </p:sp>
      <p:sp>
        <p:nvSpPr>
          <p:cNvPr id="9" name="Metin kutusu 8"/>
          <p:cNvSpPr txBox="1"/>
          <p:nvPr/>
        </p:nvSpPr>
        <p:spPr>
          <a:xfrm>
            <a:off x="683568" y="5250014"/>
            <a:ext cx="648072" cy="369332"/>
          </a:xfrm>
          <a:prstGeom prst="rect">
            <a:avLst/>
          </a:prstGeom>
          <a:noFill/>
        </p:spPr>
        <p:txBody>
          <a:bodyPr wrap="square" rtlCol="0">
            <a:spAutoFit/>
          </a:bodyPr>
          <a:lstStyle/>
          <a:p>
            <a:r>
              <a:rPr lang="tr-TR" dirty="0" smtClean="0"/>
              <a:t>GİB</a:t>
            </a:r>
            <a:endParaRPr lang="tr-TR" dirty="0"/>
          </a:p>
        </p:txBody>
      </p:sp>
    </p:spTree>
    <p:extLst>
      <p:ext uri="{BB962C8B-B14F-4D97-AF65-F5344CB8AC3E}">
        <p14:creationId xmlns:p14="http://schemas.microsoft.com/office/powerpoint/2010/main" val="261729904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96377" y="404664"/>
            <a:ext cx="7331164" cy="481343"/>
          </a:xfrm>
        </p:spPr>
        <p:txBody>
          <a:bodyPr>
            <a:normAutofit fontScale="90000"/>
          </a:bodyPr>
          <a:lstStyle/>
          <a:p>
            <a:r>
              <a:rPr lang="tr-TR" sz="2800" b="1" dirty="0" smtClean="0">
                <a:solidFill>
                  <a:schemeClr val="accent5"/>
                </a:solidFill>
                <a:latin typeface="Times New Roman"/>
                <a:ea typeface="Calibri"/>
              </a:rPr>
              <a:t>BÜTÇELEME</a:t>
            </a:r>
            <a:endParaRPr lang="tr-TR" sz="2800" b="1" dirty="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ikdörtgen 2"/>
          <p:cNvSpPr/>
          <p:nvPr/>
        </p:nvSpPr>
        <p:spPr>
          <a:xfrm>
            <a:off x="904264" y="1556792"/>
            <a:ext cx="8115390" cy="2246769"/>
          </a:xfrm>
          <a:prstGeom prst="rect">
            <a:avLst/>
          </a:prstGeom>
        </p:spPr>
        <p:txBody>
          <a:bodyPr wrap="square">
            <a:spAutoFit/>
          </a:bodyPr>
          <a:lstStyle/>
          <a:p>
            <a:pPr marL="457200" indent="-457200">
              <a:buFont typeface="Arial" panose="020B0604020202020204" pitchFamily="34" charset="0"/>
              <a:buChar char="•"/>
            </a:pPr>
            <a:r>
              <a:rPr lang="tr-TR" sz="2800" dirty="0">
                <a:ea typeface="Calibri" panose="020F0502020204030204" pitchFamily="34" charset="0"/>
              </a:rPr>
              <a:t>Vergi Denetim Kurulunun </a:t>
            </a:r>
            <a:r>
              <a:rPr lang="tr-TR" sz="2800" dirty="0" smtClean="0">
                <a:ea typeface="Calibri" panose="020F0502020204030204" pitchFamily="34" charset="0"/>
              </a:rPr>
              <a:t>Kurulması</a:t>
            </a:r>
          </a:p>
          <a:p>
            <a:endParaRPr lang="tr-TR" sz="2800" dirty="0" smtClean="0">
              <a:ea typeface="Calibri" panose="020F0502020204030204" pitchFamily="34" charset="0"/>
            </a:endParaRPr>
          </a:p>
          <a:p>
            <a:pPr marL="457200" indent="-4763" algn="just">
              <a:buFont typeface="Wingdings" panose="05000000000000000000" pitchFamily="2" charset="2"/>
              <a:buChar char="Ø"/>
            </a:pPr>
            <a:r>
              <a:rPr lang="tr-TR" sz="2800" dirty="0"/>
              <a:t>B</a:t>
            </a:r>
            <a:r>
              <a:rPr lang="tr-TR" sz="2800" dirty="0" smtClean="0"/>
              <a:t>akanlık </a:t>
            </a:r>
            <a:r>
              <a:rPr lang="tr-TR" sz="2800" dirty="0"/>
              <a:t>sistemi dışında siyasetin etkisinden ayrı, özerk bir </a:t>
            </a:r>
            <a:r>
              <a:rPr lang="tr-TR" sz="2800" dirty="0" smtClean="0"/>
              <a:t>yapı yerine </a:t>
            </a:r>
            <a:r>
              <a:rPr lang="tr-TR" sz="2800" dirty="0">
                <a:ea typeface="Calibri" panose="020F0502020204030204" pitchFamily="34" charset="0"/>
              </a:rPr>
              <a:t>tamamen bakanlıkların kontrol ve denetiminde </a:t>
            </a:r>
            <a:r>
              <a:rPr lang="tr-TR" sz="2800" dirty="0" smtClean="0">
                <a:ea typeface="Calibri" panose="020F0502020204030204" pitchFamily="34" charset="0"/>
              </a:rPr>
              <a:t> bir yapının oluşturulması</a:t>
            </a:r>
            <a:endParaRPr lang="tr-TR" sz="2800" dirty="0"/>
          </a:p>
        </p:txBody>
      </p:sp>
      <p:sp>
        <p:nvSpPr>
          <p:cNvPr id="5" name="Slayt Numarası Yer Tutucusu 4"/>
          <p:cNvSpPr>
            <a:spLocks noGrp="1"/>
          </p:cNvSpPr>
          <p:nvPr>
            <p:ph type="sldNum" sz="quarter" idx="12"/>
          </p:nvPr>
        </p:nvSpPr>
        <p:spPr/>
        <p:txBody>
          <a:bodyPr/>
          <a:lstStyle/>
          <a:p>
            <a:fld id="{94376408-BE7C-429D-8F06-F3315B12EFEF}" type="slidenum">
              <a:rPr lang="tr-TR" smtClean="0"/>
              <a:pPr/>
              <a:t>21</a:t>
            </a:fld>
            <a:endParaRPr lang="tr-TR" dirty="0"/>
          </a:p>
        </p:txBody>
      </p:sp>
    </p:spTree>
    <p:extLst>
      <p:ext uri="{BB962C8B-B14F-4D97-AF65-F5344CB8AC3E}">
        <p14:creationId xmlns:p14="http://schemas.microsoft.com/office/powerpoint/2010/main" val="418865406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55636" y="-2052"/>
            <a:ext cx="7331164" cy="980729"/>
          </a:xfrm>
        </p:spPr>
        <p:txBody>
          <a:bodyPr>
            <a:normAutofit/>
          </a:bodyPr>
          <a:lstStyle/>
          <a:p>
            <a:r>
              <a:rPr lang="tr-TR" sz="2800" b="1" dirty="0" smtClean="0">
                <a:solidFill>
                  <a:schemeClr val="accent5"/>
                </a:solidFill>
                <a:ea typeface="Calibri"/>
              </a:rPr>
              <a:t>GENEL DEĞERLENDİRME</a:t>
            </a: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İçerik Yer Tutucusu"/>
          <p:cNvSpPr>
            <a:spLocks noGrp="1"/>
          </p:cNvSpPr>
          <p:nvPr>
            <p:ph idx="1"/>
          </p:nvPr>
        </p:nvSpPr>
        <p:spPr>
          <a:xfrm>
            <a:off x="3563888" y="847490"/>
            <a:ext cx="5365830" cy="1563655"/>
          </a:xfrm>
        </p:spPr>
        <p:txBody>
          <a:bodyPr>
            <a:normAutofit/>
          </a:bodyPr>
          <a:lstStyle/>
          <a:p>
            <a:pPr algn="just"/>
            <a:r>
              <a:rPr lang="tr-TR" sz="2400" dirty="0" smtClean="0"/>
              <a:t>POSDCORB SÜRECİNDEKİ DEĞİŞİMLER TÜRK BAKANLIK VE PERSONEL SİSTEMİNİN REFORMA UĞRADIĞININ GÖSTERGESİDİR.</a:t>
            </a:r>
            <a:endParaRPr lang="tr-TR" sz="2400" dirty="0"/>
          </a:p>
        </p:txBody>
      </p:sp>
      <p:pic>
        <p:nvPicPr>
          <p:cNvPr id="7" name="Resim 11" descr="C:\Users\nkucukyagci\Pictures\Yeni Klasör\Puzzle.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28662" y="653834"/>
            <a:ext cx="2635226" cy="2200910"/>
          </a:xfrm>
          <a:prstGeom prst="rect">
            <a:avLst/>
          </a:prstGeom>
          <a:noFill/>
          <a:ln>
            <a:noFill/>
          </a:ln>
        </p:spPr>
      </p:pic>
      <p:sp>
        <p:nvSpPr>
          <p:cNvPr id="8" name="5 İçerik Yer Tutucusu"/>
          <p:cNvSpPr txBox="1">
            <a:spLocks/>
          </p:cNvSpPr>
          <p:nvPr/>
        </p:nvSpPr>
        <p:spPr>
          <a:xfrm>
            <a:off x="899591" y="5229200"/>
            <a:ext cx="7929618" cy="1363592"/>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tr-TR" sz="2400" dirty="0" smtClean="0"/>
              <a:t>KAMU YÖNETİMİNİN TEMEL TAŞI BAKANLIK SİSTEMİNDE REFORM YAPILMASI KAMU YÖNETİMİNDEKİ DİĞER TÜM TAŞLARIN YERLERİNİ VE İŞLEVLERİNİ DEĞİŞTİRECEKTİR.</a:t>
            </a:r>
            <a:endParaRPr kumimoji="0" lang="tr-TR" sz="2400" b="0" i="0" u="none" strike="noStrike" kern="1200" cap="none" spc="0" normalizeH="0" baseline="0" noProof="0" dirty="0">
              <a:ln>
                <a:noFill/>
              </a:ln>
              <a:solidFill>
                <a:schemeClr val="tx1"/>
              </a:solidFill>
              <a:effectLst/>
              <a:uLnTx/>
              <a:uFillTx/>
            </a:endParaRPr>
          </a:p>
        </p:txBody>
      </p:sp>
      <p:sp>
        <p:nvSpPr>
          <p:cNvPr id="3" name="Dikdörtgen 2"/>
          <p:cNvSpPr/>
          <p:nvPr/>
        </p:nvSpPr>
        <p:spPr>
          <a:xfrm>
            <a:off x="1043608" y="3828629"/>
            <a:ext cx="7886110" cy="1200329"/>
          </a:xfrm>
          <a:prstGeom prst="rect">
            <a:avLst/>
          </a:prstGeom>
        </p:spPr>
        <p:txBody>
          <a:bodyPr wrap="square">
            <a:spAutoFit/>
          </a:bodyPr>
          <a:lstStyle/>
          <a:p>
            <a:pPr marL="342900" indent="-342900" algn="just">
              <a:buFont typeface="Arial" panose="020B0604020202020204" pitchFamily="34" charset="0"/>
              <a:buChar char="•"/>
            </a:pPr>
            <a:r>
              <a:rPr lang="tr-TR" sz="2400" dirty="0" smtClean="0"/>
              <a:t>YAŞANAN DÖNÜŞÜM SONRASINDA BAKANLIK</a:t>
            </a:r>
            <a:r>
              <a:rPr lang="tr-TR" sz="1200" dirty="0" smtClean="0">
                <a:latin typeface="Times New Roman" panose="02020603050405020304" pitchFamily="18" charset="0"/>
                <a:ea typeface="Calibri" panose="020F0502020204030204" pitchFamily="34" charset="0"/>
              </a:rPr>
              <a:t> </a:t>
            </a:r>
            <a:r>
              <a:rPr lang="tr-TR" sz="2400" dirty="0" smtClean="0"/>
              <a:t>SİSTEMİ, 3046 SAYILI KANUNUN GETİRDİĞİ KLASİK SİSTEMDEN GİDEREK UZAKLAŞMIŞTIR</a:t>
            </a:r>
            <a:r>
              <a:rPr lang="tr-TR" sz="1200" dirty="0" smtClean="0">
                <a:latin typeface="Times New Roman" panose="02020603050405020304" pitchFamily="18" charset="0"/>
                <a:ea typeface="Calibri" panose="020F0502020204030204" pitchFamily="34" charset="0"/>
              </a:rPr>
              <a:t>.</a:t>
            </a:r>
            <a:endParaRPr lang="tr-TR" dirty="0"/>
          </a:p>
        </p:txBody>
      </p:sp>
      <p:sp>
        <p:nvSpPr>
          <p:cNvPr id="5" name="Slayt Numarası Yer Tutucusu 4"/>
          <p:cNvSpPr>
            <a:spLocks noGrp="1"/>
          </p:cNvSpPr>
          <p:nvPr>
            <p:ph type="sldNum" sz="quarter" idx="12"/>
          </p:nvPr>
        </p:nvSpPr>
        <p:spPr/>
        <p:txBody>
          <a:bodyPr/>
          <a:lstStyle/>
          <a:p>
            <a:fld id="{94376408-BE7C-429D-8F06-F3315B12EFEF}" type="slidenum">
              <a:rPr lang="tr-TR" smtClean="0"/>
              <a:pPr/>
              <a:t>22</a:t>
            </a:fld>
            <a:endParaRPr lang="tr-TR" dirty="0"/>
          </a:p>
        </p:txBody>
      </p:sp>
      <p:sp>
        <p:nvSpPr>
          <p:cNvPr id="9" name="Dikdörtgen 8"/>
          <p:cNvSpPr/>
          <p:nvPr/>
        </p:nvSpPr>
        <p:spPr>
          <a:xfrm>
            <a:off x="1021701" y="2806367"/>
            <a:ext cx="7886110" cy="830997"/>
          </a:xfrm>
          <a:prstGeom prst="rect">
            <a:avLst/>
          </a:prstGeom>
        </p:spPr>
        <p:txBody>
          <a:bodyPr wrap="square">
            <a:spAutoFit/>
          </a:bodyPr>
          <a:lstStyle/>
          <a:p>
            <a:pPr marL="342900" indent="-342900" algn="just">
              <a:buFont typeface="Arial" panose="020B0604020202020204" pitchFamily="34" charset="0"/>
              <a:buChar char="•"/>
            </a:pPr>
            <a:r>
              <a:rPr lang="tr-TR" sz="2400" dirty="0" smtClean="0"/>
              <a:t>2011 MERKEZİ YÖNETİM </a:t>
            </a:r>
            <a:r>
              <a:rPr lang="tr-TR" sz="2400" dirty="0"/>
              <a:t>REFORMUNDA ÖNEMLİ ÖLÇÜDE DÜZENLEYİCİ REFORMLARIN </a:t>
            </a:r>
            <a:r>
              <a:rPr lang="tr-TR" sz="2400" dirty="0" smtClean="0"/>
              <a:t>ETKİSİ</a:t>
            </a:r>
            <a:r>
              <a:rPr lang="tr-TR" sz="1200" dirty="0" smtClean="0">
                <a:latin typeface="Times New Roman" panose="02020603050405020304" pitchFamily="18" charset="0"/>
              </a:rPr>
              <a:t> </a:t>
            </a:r>
            <a:r>
              <a:rPr lang="tr-TR" sz="2400" dirty="0"/>
              <a:t>BULUNMAKTADIR.</a:t>
            </a:r>
          </a:p>
        </p:txBody>
      </p:sp>
    </p:spTree>
    <p:extLst>
      <p:ext uri="{BB962C8B-B14F-4D97-AF65-F5344CB8AC3E}">
        <p14:creationId xmlns:p14="http://schemas.microsoft.com/office/powerpoint/2010/main" val="172145928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403648" y="35616"/>
            <a:ext cx="7331164" cy="980729"/>
          </a:xfrm>
        </p:spPr>
        <p:txBody>
          <a:bodyPr>
            <a:normAutofit/>
          </a:bodyPr>
          <a:lstStyle/>
          <a:p>
            <a:r>
              <a:rPr lang="tr-TR" sz="2800" b="1" dirty="0" smtClean="0">
                <a:solidFill>
                  <a:schemeClr val="accent5"/>
                </a:solidFill>
                <a:ea typeface="Calibri"/>
              </a:rPr>
              <a:t>GENEL DEĞERLENDİRME</a:t>
            </a: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Dikdörtgen 9"/>
          <p:cNvSpPr/>
          <p:nvPr/>
        </p:nvSpPr>
        <p:spPr>
          <a:xfrm>
            <a:off x="3765657" y="874454"/>
            <a:ext cx="5353767" cy="2800767"/>
          </a:xfrm>
          <a:prstGeom prst="rect">
            <a:avLst/>
          </a:prstGeom>
        </p:spPr>
        <p:txBody>
          <a:bodyPr wrap="square">
            <a:spAutoFit/>
          </a:bodyPr>
          <a:lstStyle/>
          <a:p>
            <a:pPr marL="171450" indent="-171450" algn="just">
              <a:lnSpc>
                <a:spcPct val="150000"/>
              </a:lnSpc>
              <a:spcAft>
                <a:spcPts val="0"/>
              </a:spcAft>
              <a:buFont typeface="Arial" panose="020B0604020202020204" pitchFamily="34" charset="0"/>
              <a:buChar char="•"/>
            </a:pPr>
            <a:r>
              <a:rPr lang="tr-TR" sz="1600" dirty="0" smtClean="0">
                <a:latin typeface="Times New Roman" panose="02020603050405020304" pitchFamily="18" charset="0"/>
                <a:ea typeface="Calibri" panose="020F0502020204030204" pitchFamily="34" charset="0"/>
              </a:rPr>
              <a:t>2011 KHK’LERİ İLE GELİNEN NOKTADA SİYASAL AÇIDAN TÜM YETKİLER, YÜRÜTMEYİ ELİNDE TUTAN BAŞBAKANDA TOPLANMIŞTIR. BU KHK’LER YASAMA KARŞISINDA YÜRÜTMEYİ, YÜRÜTME İÇERİSİNDE BAŞBAKANI MUAZZAM OLARAK GÜÇLENDİRMİŞTİR. </a:t>
            </a:r>
          </a:p>
          <a:p>
            <a:pPr indent="180340" algn="just">
              <a:lnSpc>
                <a:spcPct val="200000"/>
              </a:lnSpc>
              <a:spcAft>
                <a:spcPts val="0"/>
              </a:spcAft>
            </a:pPr>
            <a:r>
              <a:rPr lang="tr-TR" sz="1600" dirty="0" smtClean="0">
                <a:latin typeface="Times New Roman" panose="02020603050405020304" pitchFamily="18" charset="0"/>
                <a:ea typeface="Calibri" panose="020F0502020204030204" pitchFamily="34" charset="0"/>
              </a:rPr>
              <a:t> </a:t>
            </a:r>
            <a:endParaRPr lang="tr-TR" sz="1600" dirty="0">
              <a:effectLst/>
              <a:latin typeface="Times New Roman" panose="02020603050405020304" pitchFamily="18" charset="0"/>
              <a:ea typeface="Calibri" panose="020F0502020204030204" pitchFamily="34" charset="0"/>
            </a:endParaRPr>
          </a:p>
        </p:txBody>
      </p:sp>
      <p:sp>
        <p:nvSpPr>
          <p:cNvPr id="9" name="Dikdörtgen 8"/>
          <p:cNvSpPr/>
          <p:nvPr/>
        </p:nvSpPr>
        <p:spPr>
          <a:xfrm>
            <a:off x="875015" y="4043289"/>
            <a:ext cx="8244409" cy="2268826"/>
          </a:xfrm>
          <a:prstGeom prst="rect">
            <a:avLst/>
          </a:prstGeom>
        </p:spPr>
        <p:txBody>
          <a:bodyPr wrap="square">
            <a:spAutoFit/>
          </a:bodyPr>
          <a:lstStyle/>
          <a:p>
            <a:pPr marL="171450" indent="-171450" algn="just">
              <a:lnSpc>
                <a:spcPct val="150000"/>
              </a:lnSpc>
              <a:buFont typeface="Arial" panose="020B0604020202020204" pitchFamily="34" charset="0"/>
              <a:buChar char="•"/>
            </a:pPr>
            <a:r>
              <a:rPr lang="tr-TR" sz="1600" dirty="0" smtClean="0">
                <a:solidFill>
                  <a:srgbClr val="4F271C"/>
                </a:solidFill>
                <a:latin typeface="Times New Roman" panose="02020603050405020304" pitchFamily="18" charset="0"/>
                <a:ea typeface="Calibri" panose="020F0502020204030204" pitchFamily="34" charset="0"/>
              </a:rPr>
              <a:t>ARTIK YENİ EKONOMİK VE SİYASAL DÜZENİN BİRLİĞİNİ TEMSİL EDEN BAŞBAKANLIKTA KİŞİSEL SİYASAL İKTİDAR KURUMSALLAŞIRKEN, BAKANLIKLARDA DA SİYASET-YÖNETİM ARASINDAKİ DENGEDE </a:t>
            </a:r>
            <a:r>
              <a:rPr lang="tr-TR" sz="1600" dirty="0" smtClean="0">
                <a:latin typeface="Times New Roman" panose="02020603050405020304" pitchFamily="18" charset="0"/>
                <a:ea typeface="Calibri" panose="020F0502020204030204" pitchFamily="34" charset="0"/>
              </a:rPr>
              <a:t>SİYASET</a:t>
            </a:r>
            <a:r>
              <a:rPr lang="tr-TR" sz="1600" dirty="0" smtClean="0">
                <a:solidFill>
                  <a:srgbClr val="4F271C"/>
                </a:solidFill>
                <a:latin typeface="Times New Roman" panose="02020603050405020304" pitchFamily="18" charset="0"/>
                <a:ea typeface="Calibri" panose="020F0502020204030204" pitchFamily="34" charset="0"/>
              </a:rPr>
              <a:t> LEHİNE DÖNMÜŞTÜR. DOLAYISIYLA 2011 KHK’LERİ 2000’LERDE BAŞLAYAN KAMU YÖNETİMİNDE PARÇA PARÇA YAPILAN REFORMLARIN SON AŞAMASI OLMUŞ; GERİYE YENİ HÜKÜMET SİSTEMİNİN ADININ KONULMASI KALMIŞTIR.</a:t>
            </a:r>
            <a:endParaRPr lang="tr-TR" sz="1600" dirty="0"/>
          </a:p>
        </p:txBody>
      </p:sp>
      <p:pic>
        <p:nvPicPr>
          <p:cNvPr id="12" name="Resim 11" descr="http://www.robbiebach.com/wp-content/uploads/2014/11/reform.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591" y="862162"/>
            <a:ext cx="2905125" cy="2058670"/>
          </a:xfrm>
          <a:prstGeom prst="rect">
            <a:avLst/>
          </a:prstGeom>
          <a:noFill/>
          <a:ln>
            <a:noFill/>
          </a:ln>
        </p:spPr>
      </p:pic>
      <p:sp>
        <p:nvSpPr>
          <p:cNvPr id="3" name="Slayt Numarası Yer Tutucusu 2"/>
          <p:cNvSpPr>
            <a:spLocks noGrp="1"/>
          </p:cNvSpPr>
          <p:nvPr>
            <p:ph type="sldNum" sz="quarter" idx="12"/>
          </p:nvPr>
        </p:nvSpPr>
        <p:spPr/>
        <p:txBody>
          <a:bodyPr/>
          <a:lstStyle/>
          <a:p>
            <a:fld id="{94376408-BE7C-429D-8F06-F3315B12EFEF}" type="slidenum">
              <a:rPr lang="tr-TR" smtClean="0"/>
              <a:pPr/>
              <a:t>23</a:t>
            </a:fld>
            <a:endParaRPr lang="tr-TR" dirty="0"/>
          </a:p>
        </p:txBody>
      </p:sp>
    </p:spTree>
    <p:extLst>
      <p:ext uri="{BB962C8B-B14F-4D97-AF65-F5344CB8AC3E}">
        <p14:creationId xmlns:p14="http://schemas.microsoft.com/office/powerpoint/2010/main" val="216210732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593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0754" y="0"/>
            <a:ext cx="913246" cy="5939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5 Dikdörtgen"/>
          <p:cNvSpPr>
            <a:spLocks noChangeArrowheads="1"/>
          </p:cNvSpPr>
          <p:nvPr/>
        </p:nvSpPr>
        <p:spPr bwMode="auto">
          <a:xfrm>
            <a:off x="2087722" y="3635035"/>
            <a:ext cx="5407482" cy="1421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lnSpc>
                <a:spcPct val="80000"/>
              </a:lnSpc>
            </a:pPr>
            <a:r>
              <a:rPr lang="tr-TR" sz="3600" b="1" dirty="0" smtClean="0">
                <a:latin typeface="Times New Roman" pitchFamily="18" charset="0"/>
                <a:cs typeface="Times New Roman" pitchFamily="18" charset="0"/>
              </a:rPr>
              <a:t>2017 DEĞİŞİKLİĞİ SONRASI BAKANLIK SİSTEMİ VE GELECEĞİ</a:t>
            </a:r>
            <a:endParaRPr lang="tr-TR" sz="3600" b="1" dirty="0">
              <a:latin typeface="Times New Roman" pitchFamily="18" charset="0"/>
              <a:cs typeface="Times New Roman" pitchFamily="18" charset="0"/>
            </a:endParaRPr>
          </a:p>
        </p:txBody>
      </p:sp>
      <p:cxnSp>
        <p:nvCxnSpPr>
          <p:cNvPr id="10" name="Düz Bağlayıcı 9"/>
          <p:cNvCxnSpPr/>
          <p:nvPr/>
        </p:nvCxnSpPr>
        <p:spPr>
          <a:xfrm>
            <a:off x="-53579" y="5929652"/>
            <a:ext cx="9179719" cy="981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p:nvCxnSpPr>
        <p:spPr>
          <a:xfrm>
            <a:off x="-2" y="6453336"/>
            <a:ext cx="9144001"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3" name="Metin kutusu 5"/>
          <p:cNvSpPr txBox="1">
            <a:spLocks noChangeArrowheads="1"/>
          </p:cNvSpPr>
          <p:nvPr/>
        </p:nvSpPr>
        <p:spPr bwMode="auto">
          <a:xfrm>
            <a:off x="4140198" y="6475993"/>
            <a:ext cx="7921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tr-TR" b="1" dirty="0" smtClean="0"/>
              <a:t>2017</a:t>
            </a:r>
            <a:endParaRPr lang="tr-TR" b="1" dirty="0"/>
          </a:p>
        </p:txBody>
      </p:sp>
      <p:sp>
        <p:nvSpPr>
          <p:cNvPr id="14" name="Metin kutusu 13"/>
          <p:cNvSpPr txBox="1"/>
          <p:nvPr/>
        </p:nvSpPr>
        <p:spPr>
          <a:xfrm>
            <a:off x="1835696" y="5964068"/>
            <a:ext cx="5659508" cy="400110"/>
          </a:xfrm>
          <a:prstGeom prst="rect">
            <a:avLst/>
          </a:prstGeom>
          <a:noFill/>
        </p:spPr>
        <p:txBody>
          <a:bodyPr wrap="square" rtlCol="0">
            <a:spAutoFit/>
          </a:bodyPr>
          <a:lstStyle/>
          <a:p>
            <a:pPr algn="ctr"/>
            <a:r>
              <a:rPr lang="tr-TR" sz="2000" b="1" dirty="0"/>
              <a:t>KAMU YÖNETİMİNDE DÖNÜŞÜM</a:t>
            </a:r>
          </a:p>
        </p:txBody>
      </p:sp>
      <p:sp>
        <p:nvSpPr>
          <p:cNvPr id="2" name="Slayt Numarası Yer Tutucusu 1"/>
          <p:cNvSpPr>
            <a:spLocks noGrp="1"/>
          </p:cNvSpPr>
          <p:nvPr>
            <p:ph type="sldNum" sz="quarter" idx="12"/>
          </p:nvPr>
        </p:nvSpPr>
        <p:spPr/>
        <p:txBody>
          <a:bodyPr/>
          <a:lstStyle/>
          <a:p>
            <a:fld id="{94376408-BE7C-429D-8F06-F3315B12EFEF}" type="slidenum">
              <a:rPr lang="tr-TR" smtClean="0"/>
              <a:pPr/>
              <a:t>24</a:t>
            </a:fld>
            <a:endParaRPr lang="tr-TR" dirty="0"/>
          </a:p>
        </p:txBody>
      </p:sp>
      <p:pic>
        <p:nvPicPr>
          <p:cNvPr id="1026" name="Picture 2" descr="2017 REFERANDUM ile ilgili görsel sonucu"/>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7744" y="1479216"/>
            <a:ext cx="4880382" cy="1682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722819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fld id="{94376408-BE7C-429D-8F06-F3315B12EFEF}" type="slidenum">
              <a:rPr lang="tr-TR" smtClean="0"/>
              <a:pPr/>
              <a:t>25</a:t>
            </a:fld>
            <a:endParaRPr lang="tr-TR" dirty="0"/>
          </a:p>
        </p:txBody>
      </p:sp>
      <p:sp>
        <p:nvSpPr>
          <p:cNvPr id="3" name="Metin kutusu 2"/>
          <p:cNvSpPr txBox="1"/>
          <p:nvPr/>
        </p:nvSpPr>
        <p:spPr>
          <a:xfrm>
            <a:off x="1835696" y="620688"/>
            <a:ext cx="1080120" cy="369332"/>
          </a:xfrm>
          <a:prstGeom prst="rect">
            <a:avLst/>
          </a:prstGeom>
          <a:noFill/>
        </p:spPr>
        <p:txBody>
          <a:bodyPr wrap="square" rtlCol="0">
            <a:spAutoFit/>
          </a:bodyPr>
          <a:lstStyle/>
          <a:p>
            <a:r>
              <a:rPr lang="tr-TR" dirty="0" smtClean="0"/>
              <a:t>HALK</a:t>
            </a:r>
            <a:endParaRPr lang="tr-TR" dirty="0"/>
          </a:p>
        </p:txBody>
      </p:sp>
      <p:sp>
        <p:nvSpPr>
          <p:cNvPr id="12" name="Metin kutusu 11"/>
          <p:cNvSpPr txBox="1"/>
          <p:nvPr/>
        </p:nvSpPr>
        <p:spPr>
          <a:xfrm>
            <a:off x="1818937" y="1642824"/>
            <a:ext cx="864096" cy="369332"/>
          </a:xfrm>
          <a:prstGeom prst="rect">
            <a:avLst/>
          </a:prstGeom>
          <a:noFill/>
        </p:spPr>
        <p:txBody>
          <a:bodyPr wrap="square" rtlCol="0">
            <a:spAutoFit/>
          </a:bodyPr>
          <a:lstStyle/>
          <a:p>
            <a:r>
              <a:rPr lang="tr-TR" dirty="0" smtClean="0"/>
              <a:t>TBMM</a:t>
            </a:r>
            <a:endParaRPr lang="tr-TR" dirty="0"/>
          </a:p>
        </p:txBody>
      </p:sp>
      <p:sp>
        <p:nvSpPr>
          <p:cNvPr id="15" name="Metin kutusu 14"/>
          <p:cNvSpPr txBox="1"/>
          <p:nvPr/>
        </p:nvSpPr>
        <p:spPr>
          <a:xfrm>
            <a:off x="679255" y="2762619"/>
            <a:ext cx="1240683" cy="369332"/>
          </a:xfrm>
          <a:prstGeom prst="rect">
            <a:avLst/>
          </a:prstGeom>
          <a:noFill/>
        </p:spPr>
        <p:txBody>
          <a:bodyPr wrap="square" rtlCol="0">
            <a:spAutoFit/>
          </a:bodyPr>
          <a:lstStyle/>
          <a:p>
            <a:r>
              <a:rPr lang="tr-TR" dirty="0" smtClean="0"/>
              <a:t>HÜKÜMET</a:t>
            </a:r>
            <a:endParaRPr lang="tr-TR" dirty="0"/>
          </a:p>
        </p:txBody>
      </p:sp>
      <p:sp>
        <p:nvSpPr>
          <p:cNvPr id="16" name="Metin kutusu 15"/>
          <p:cNvSpPr txBox="1"/>
          <p:nvPr/>
        </p:nvSpPr>
        <p:spPr>
          <a:xfrm>
            <a:off x="2375756" y="2785067"/>
            <a:ext cx="1951044" cy="369332"/>
          </a:xfrm>
          <a:prstGeom prst="rect">
            <a:avLst/>
          </a:prstGeom>
          <a:noFill/>
        </p:spPr>
        <p:txBody>
          <a:bodyPr wrap="square" rtlCol="0">
            <a:spAutoFit/>
          </a:bodyPr>
          <a:lstStyle/>
          <a:p>
            <a:r>
              <a:rPr lang="tr-TR" dirty="0" smtClean="0"/>
              <a:t>CUMHURBAŞKANI</a:t>
            </a:r>
            <a:endParaRPr lang="tr-TR" dirty="0"/>
          </a:p>
        </p:txBody>
      </p:sp>
      <p:sp>
        <p:nvSpPr>
          <p:cNvPr id="17" name="Metin kutusu 16"/>
          <p:cNvSpPr txBox="1"/>
          <p:nvPr/>
        </p:nvSpPr>
        <p:spPr>
          <a:xfrm>
            <a:off x="1491319" y="3955565"/>
            <a:ext cx="1417174" cy="369332"/>
          </a:xfrm>
          <a:prstGeom prst="rect">
            <a:avLst/>
          </a:prstGeom>
          <a:noFill/>
        </p:spPr>
        <p:txBody>
          <a:bodyPr wrap="square" rtlCol="0">
            <a:spAutoFit/>
          </a:bodyPr>
          <a:lstStyle/>
          <a:p>
            <a:r>
              <a:rPr lang="tr-TR" dirty="0" smtClean="0"/>
              <a:t>BAKANLAR</a:t>
            </a:r>
            <a:endParaRPr lang="tr-TR" dirty="0"/>
          </a:p>
        </p:txBody>
      </p:sp>
      <p:sp>
        <p:nvSpPr>
          <p:cNvPr id="18" name="Metin kutusu 17"/>
          <p:cNvSpPr txBox="1"/>
          <p:nvPr/>
        </p:nvSpPr>
        <p:spPr>
          <a:xfrm>
            <a:off x="1099572" y="5139558"/>
            <a:ext cx="2251706" cy="369332"/>
          </a:xfrm>
          <a:prstGeom prst="rect">
            <a:avLst/>
          </a:prstGeom>
          <a:noFill/>
        </p:spPr>
        <p:txBody>
          <a:bodyPr wrap="square" rtlCol="0">
            <a:spAutoFit/>
          </a:bodyPr>
          <a:lstStyle/>
          <a:p>
            <a:r>
              <a:rPr lang="tr-TR" dirty="0" smtClean="0"/>
              <a:t>BAKAN YARDIMCILARI</a:t>
            </a:r>
            <a:endParaRPr lang="tr-TR" dirty="0"/>
          </a:p>
        </p:txBody>
      </p:sp>
      <p:sp>
        <p:nvSpPr>
          <p:cNvPr id="19" name="Metin kutusu 18"/>
          <p:cNvSpPr txBox="1"/>
          <p:nvPr/>
        </p:nvSpPr>
        <p:spPr>
          <a:xfrm>
            <a:off x="6693088" y="397519"/>
            <a:ext cx="687224" cy="369332"/>
          </a:xfrm>
          <a:prstGeom prst="rect">
            <a:avLst/>
          </a:prstGeom>
          <a:noFill/>
        </p:spPr>
        <p:txBody>
          <a:bodyPr wrap="square" rtlCol="0">
            <a:spAutoFit/>
          </a:bodyPr>
          <a:lstStyle/>
          <a:p>
            <a:r>
              <a:rPr lang="tr-TR" dirty="0" smtClean="0"/>
              <a:t>HALK</a:t>
            </a:r>
            <a:endParaRPr lang="tr-TR" dirty="0"/>
          </a:p>
        </p:txBody>
      </p:sp>
      <p:sp>
        <p:nvSpPr>
          <p:cNvPr id="20" name="Metin kutusu 19"/>
          <p:cNvSpPr txBox="1"/>
          <p:nvPr/>
        </p:nvSpPr>
        <p:spPr>
          <a:xfrm>
            <a:off x="5689104" y="1726135"/>
            <a:ext cx="864096" cy="369332"/>
          </a:xfrm>
          <a:prstGeom prst="rect">
            <a:avLst/>
          </a:prstGeom>
          <a:noFill/>
        </p:spPr>
        <p:txBody>
          <a:bodyPr wrap="square" rtlCol="0">
            <a:spAutoFit/>
          </a:bodyPr>
          <a:lstStyle/>
          <a:p>
            <a:r>
              <a:rPr lang="tr-TR" dirty="0" smtClean="0"/>
              <a:t>TBMM</a:t>
            </a:r>
            <a:endParaRPr lang="tr-TR" dirty="0"/>
          </a:p>
        </p:txBody>
      </p:sp>
      <p:sp>
        <p:nvSpPr>
          <p:cNvPr id="21" name="Metin kutusu 20"/>
          <p:cNvSpPr txBox="1"/>
          <p:nvPr/>
        </p:nvSpPr>
        <p:spPr>
          <a:xfrm>
            <a:off x="6877673" y="1726135"/>
            <a:ext cx="1951044" cy="369332"/>
          </a:xfrm>
          <a:prstGeom prst="rect">
            <a:avLst/>
          </a:prstGeom>
          <a:noFill/>
        </p:spPr>
        <p:txBody>
          <a:bodyPr wrap="square" rtlCol="0">
            <a:spAutoFit/>
          </a:bodyPr>
          <a:lstStyle/>
          <a:p>
            <a:r>
              <a:rPr lang="tr-TR" dirty="0" smtClean="0"/>
              <a:t>CUMHURBAŞKANI</a:t>
            </a:r>
            <a:endParaRPr lang="tr-TR" dirty="0"/>
          </a:p>
        </p:txBody>
      </p:sp>
      <p:sp>
        <p:nvSpPr>
          <p:cNvPr id="22" name="Metin kutusu 21"/>
          <p:cNvSpPr txBox="1"/>
          <p:nvPr/>
        </p:nvSpPr>
        <p:spPr>
          <a:xfrm>
            <a:off x="7018685" y="3173621"/>
            <a:ext cx="1417174" cy="369332"/>
          </a:xfrm>
          <a:prstGeom prst="rect">
            <a:avLst/>
          </a:prstGeom>
          <a:noFill/>
        </p:spPr>
        <p:txBody>
          <a:bodyPr wrap="square" rtlCol="0">
            <a:spAutoFit/>
          </a:bodyPr>
          <a:lstStyle/>
          <a:p>
            <a:r>
              <a:rPr lang="tr-TR" dirty="0" smtClean="0"/>
              <a:t>BAKANLAR</a:t>
            </a:r>
            <a:endParaRPr lang="tr-TR" dirty="0"/>
          </a:p>
        </p:txBody>
      </p:sp>
      <p:sp>
        <p:nvSpPr>
          <p:cNvPr id="23" name="Metin kutusu 22"/>
          <p:cNvSpPr txBox="1"/>
          <p:nvPr/>
        </p:nvSpPr>
        <p:spPr>
          <a:xfrm>
            <a:off x="5740323" y="4619603"/>
            <a:ext cx="2251706" cy="369332"/>
          </a:xfrm>
          <a:prstGeom prst="rect">
            <a:avLst/>
          </a:prstGeom>
          <a:noFill/>
        </p:spPr>
        <p:txBody>
          <a:bodyPr wrap="square" rtlCol="0">
            <a:spAutoFit/>
          </a:bodyPr>
          <a:lstStyle/>
          <a:p>
            <a:r>
              <a:rPr lang="tr-TR" dirty="0" smtClean="0"/>
              <a:t>BAKAN YARDIMCILARI</a:t>
            </a:r>
            <a:endParaRPr lang="tr-TR" dirty="0"/>
          </a:p>
        </p:txBody>
      </p:sp>
      <p:sp>
        <p:nvSpPr>
          <p:cNvPr id="6" name="Aşağı Ok 5"/>
          <p:cNvSpPr/>
          <p:nvPr/>
        </p:nvSpPr>
        <p:spPr>
          <a:xfrm>
            <a:off x="2068266" y="990020"/>
            <a:ext cx="199477" cy="652804"/>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p>
        </p:txBody>
      </p:sp>
      <p:sp>
        <p:nvSpPr>
          <p:cNvPr id="25" name="Sola Bükülü Ok 24"/>
          <p:cNvSpPr/>
          <p:nvPr/>
        </p:nvSpPr>
        <p:spPr>
          <a:xfrm>
            <a:off x="2915816" y="1844824"/>
            <a:ext cx="435462" cy="864096"/>
          </a:xfrm>
          <a:prstGeom prst="curvedLef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solidFill>
                <a:schemeClr val="tx1"/>
              </a:solidFill>
            </a:endParaRPr>
          </a:p>
        </p:txBody>
      </p:sp>
      <p:sp>
        <p:nvSpPr>
          <p:cNvPr id="26" name="Sağa Bükülü Ok 25"/>
          <p:cNvSpPr/>
          <p:nvPr/>
        </p:nvSpPr>
        <p:spPr>
          <a:xfrm>
            <a:off x="1165288" y="1834917"/>
            <a:ext cx="432048" cy="940243"/>
          </a:xfrm>
          <a:prstGeom prst="curved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solidFill>
                <a:schemeClr val="tx1"/>
              </a:solidFill>
            </a:endParaRPr>
          </a:p>
        </p:txBody>
      </p:sp>
      <p:sp>
        <p:nvSpPr>
          <p:cNvPr id="28" name="Aşağı Ok 27"/>
          <p:cNvSpPr/>
          <p:nvPr/>
        </p:nvSpPr>
        <p:spPr>
          <a:xfrm>
            <a:off x="7625843" y="2150804"/>
            <a:ext cx="227352" cy="1021034"/>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p>
        </p:txBody>
      </p:sp>
      <p:sp>
        <p:nvSpPr>
          <p:cNvPr id="29" name="Sola Bükülü Ok 28"/>
          <p:cNvSpPr/>
          <p:nvPr/>
        </p:nvSpPr>
        <p:spPr>
          <a:xfrm>
            <a:off x="7635464" y="760329"/>
            <a:ext cx="435462" cy="864096"/>
          </a:xfrm>
          <a:prstGeom prst="curvedLef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solidFill>
                <a:schemeClr val="tx1"/>
              </a:solidFill>
            </a:endParaRPr>
          </a:p>
        </p:txBody>
      </p:sp>
      <p:sp>
        <p:nvSpPr>
          <p:cNvPr id="30" name="Sağa Bükülü Ok 29"/>
          <p:cNvSpPr/>
          <p:nvPr/>
        </p:nvSpPr>
        <p:spPr>
          <a:xfrm>
            <a:off x="6025752" y="735861"/>
            <a:ext cx="432048" cy="940243"/>
          </a:xfrm>
          <a:prstGeom prst="curved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solidFill>
                <a:schemeClr val="tx1"/>
              </a:solidFill>
            </a:endParaRPr>
          </a:p>
        </p:txBody>
      </p:sp>
      <p:sp>
        <p:nvSpPr>
          <p:cNvPr id="32" name="Aşağı Ok 31"/>
          <p:cNvSpPr/>
          <p:nvPr/>
        </p:nvSpPr>
        <p:spPr>
          <a:xfrm>
            <a:off x="1931028" y="4245218"/>
            <a:ext cx="216024" cy="930240"/>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p>
        </p:txBody>
      </p:sp>
      <p:sp>
        <p:nvSpPr>
          <p:cNvPr id="33" name="Aşağı Ok 32"/>
          <p:cNvSpPr/>
          <p:nvPr/>
        </p:nvSpPr>
        <p:spPr>
          <a:xfrm rot="1152468">
            <a:off x="7160299" y="3547550"/>
            <a:ext cx="216024" cy="1057492"/>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p>
        </p:txBody>
      </p:sp>
      <p:sp>
        <p:nvSpPr>
          <p:cNvPr id="34" name="Metin kutusu 33"/>
          <p:cNvSpPr txBox="1"/>
          <p:nvPr/>
        </p:nvSpPr>
        <p:spPr>
          <a:xfrm>
            <a:off x="994268" y="109312"/>
            <a:ext cx="8268278" cy="369332"/>
          </a:xfrm>
          <a:prstGeom prst="rect">
            <a:avLst/>
          </a:prstGeom>
          <a:noFill/>
        </p:spPr>
        <p:txBody>
          <a:bodyPr wrap="square" rtlCol="0">
            <a:spAutoFit/>
          </a:bodyPr>
          <a:lstStyle/>
          <a:p>
            <a:r>
              <a:rPr lang="tr-TR" b="1" dirty="0" smtClean="0"/>
              <a:t>1982 ANAYASASI İLK HALİ                                                    2017 DEĞİŞİKLİĞİ SONRASI</a:t>
            </a:r>
            <a:endParaRPr lang="tr-TR" b="1" dirty="0"/>
          </a:p>
        </p:txBody>
      </p:sp>
      <p:sp>
        <p:nvSpPr>
          <p:cNvPr id="45" name="Metin kutusu 44"/>
          <p:cNvSpPr txBox="1"/>
          <p:nvPr/>
        </p:nvSpPr>
        <p:spPr>
          <a:xfrm rot="3268280">
            <a:off x="3080789" y="1307640"/>
            <a:ext cx="2018781" cy="369332"/>
          </a:xfrm>
          <a:prstGeom prst="rect">
            <a:avLst/>
          </a:prstGeom>
          <a:noFill/>
        </p:spPr>
        <p:txBody>
          <a:bodyPr wrap="square" rtlCol="0">
            <a:spAutoFit/>
          </a:bodyPr>
          <a:lstStyle/>
          <a:p>
            <a:r>
              <a:rPr lang="tr-TR" b="1" dirty="0" smtClean="0">
                <a:solidFill>
                  <a:srgbClr val="00B050"/>
                </a:solidFill>
              </a:rPr>
              <a:t>2007 DEĞİŞİKLİĞİ</a:t>
            </a:r>
            <a:endParaRPr lang="tr-TR" b="1" dirty="0">
              <a:solidFill>
                <a:srgbClr val="00B050"/>
              </a:solidFill>
            </a:endParaRPr>
          </a:p>
        </p:txBody>
      </p:sp>
      <p:sp>
        <p:nvSpPr>
          <p:cNvPr id="46" name="Sağ Ok Belirtme Çizgisi 45"/>
          <p:cNvSpPr/>
          <p:nvPr/>
        </p:nvSpPr>
        <p:spPr>
          <a:xfrm rot="16200000">
            <a:off x="1510955" y="5624271"/>
            <a:ext cx="1068928" cy="813084"/>
          </a:xfrm>
          <a:prstGeom prst="right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tr-TR" sz="1200" b="1" dirty="0" smtClean="0"/>
              <a:t>BAKANA KARŞI SORUMLU</a:t>
            </a:r>
            <a:endParaRPr lang="tr-TR" sz="1200" b="1" dirty="0"/>
          </a:p>
        </p:txBody>
      </p:sp>
      <p:sp>
        <p:nvSpPr>
          <p:cNvPr id="47" name="Sağ Ok Belirtme Çizgisi 46"/>
          <p:cNvSpPr/>
          <p:nvPr/>
        </p:nvSpPr>
        <p:spPr>
          <a:xfrm rot="16200000">
            <a:off x="143078" y="3400839"/>
            <a:ext cx="1107832" cy="918980"/>
          </a:xfrm>
          <a:prstGeom prst="right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tr-TR" sz="1200" b="1" dirty="0" smtClean="0"/>
              <a:t>TBMM’YE BİREYSEL VE KOLEKTİF SORUMLU</a:t>
            </a:r>
            <a:endParaRPr lang="tr-TR" sz="1200" b="1" dirty="0"/>
          </a:p>
        </p:txBody>
      </p:sp>
      <p:sp>
        <p:nvSpPr>
          <p:cNvPr id="48" name="Sağ Ok Belirtme Çizgisi 47"/>
          <p:cNvSpPr/>
          <p:nvPr/>
        </p:nvSpPr>
        <p:spPr>
          <a:xfrm rot="16200000">
            <a:off x="3025630" y="3123995"/>
            <a:ext cx="1025146" cy="879458"/>
          </a:xfrm>
          <a:prstGeom prst="right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tr-TR" sz="1200" b="1" dirty="0" smtClean="0"/>
              <a:t>SİYASAL OLARAK SORUMSUZ</a:t>
            </a:r>
            <a:endParaRPr lang="tr-TR" sz="1200" b="1" dirty="0"/>
          </a:p>
        </p:txBody>
      </p:sp>
      <p:sp>
        <p:nvSpPr>
          <p:cNvPr id="49" name="Sağ Ok Belirtme Çizgisi 48"/>
          <p:cNvSpPr/>
          <p:nvPr/>
        </p:nvSpPr>
        <p:spPr>
          <a:xfrm rot="16200000">
            <a:off x="387709" y="705907"/>
            <a:ext cx="1107832" cy="918980"/>
          </a:xfrm>
          <a:prstGeom prst="right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tr-TR" sz="1200" b="1" dirty="0" smtClean="0"/>
              <a:t>HALKA KARŞI SORUMLU</a:t>
            </a:r>
            <a:endParaRPr lang="tr-TR" sz="1200" b="1" dirty="0"/>
          </a:p>
        </p:txBody>
      </p:sp>
      <p:sp>
        <p:nvSpPr>
          <p:cNvPr id="51" name="Aşağı Ok 50"/>
          <p:cNvSpPr/>
          <p:nvPr/>
        </p:nvSpPr>
        <p:spPr>
          <a:xfrm rot="19355477">
            <a:off x="1511818" y="3067913"/>
            <a:ext cx="216024" cy="930240"/>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tr-TR"/>
          </a:p>
        </p:txBody>
      </p:sp>
      <p:sp>
        <p:nvSpPr>
          <p:cNvPr id="52" name="Sağ Ok Belirtme Çizgisi 51"/>
          <p:cNvSpPr/>
          <p:nvPr/>
        </p:nvSpPr>
        <p:spPr>
          <a:xfrm rot="16200000">
            <a:off x="5471836" y="2140993"/>
            <a:ext cx="1107832" cy="918980"/>
          </a:xfrm>
          <a:prstGeom prst="right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tr-TR" sz="1200" b="1" dirty="0" smtClean="0">
                <a:solidFill>
                  <a:schemeClr val="bg1"/>
                </a:solidFill>
              </a:rPr>
              <a:t>HALKA KARŞI SORUMLU</a:t>
            </a:r>
            <a:endParaRPr lang="tr-TR" sz="1200" b="1" dirty="0">
              <a:solidFill>
                <a:schemeClr val="bg1"/>
              </a:solidFill>
            </a:endParaRPr>
          </a:p>
        </p:txBody>
      </p:sp>
      <p:sp>
        <p:nvSpPr>
          <p:cNvPr id="53" name="Sağ Ok Belirtme Çizgisi 52"/>
          <p:cNvSpPr/>
          <p:nvPr/>
        </p:nvSpPr>
        <p:spPr>
          <a:xfrm rot="16200000">
            <a:off x="7976500" y="2127498"/>
            <a:ext cx="1107832" cy="918980"/>
          </a:xfrm>
          <a:prstGeom prst="right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tr-TR" sz="1200" b="1" dirty="0" smtClean="0"/>
              <a:t>HALKA KARŞI SORUMLU</a:t>
            </a:r>
            <a:endParaRPr lang="tr-TR" sz="1200" b="1" dirty="0"/>
          </a:p>
        </p:txBody>
      </p:sp>
      <p:sp>
        <p:nvSpPr>
          <p:cNvPr id="54" name="Sağ Ok Belirtme Çizgisi 53"/>
          <p:cNvSpPr/>
          <p:nvPr/>
        </p:nvSpPr>
        <p:spPr>
          <a:xfrm rot="16200000">
            <a:off x="7820351" y="3243120"/>
            <a:ext cx="1107832" cy="1508533"/>
          </a:xfrm>
          <a:prstGeom prst="right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tr-TR" sz="1200" b="1" dirty="0" smtClean="0"/>
              <a:t>CUMHURBAŞKANINA KARŞI SORUMLU</a:t>
            </a:r>
            <a:endParaRPr lang="tr-TR" sz="1200" b="1" dirty="0"/>
          </a:p>
        </p:txBody>
      </p:sp>
      <p:sp>
        <p:nvSpPr>
          <p:cNvPr id="55" name="Sağ Ok Belirtme Çizgisi 54"/>
          <p:cNvSpPr/>
          <p:nvPr/>
        </p:nvSpPr>
        <p:spPr>
          <a:xfrm rot="16200000">
            <a:off x="6327305" y="5087368"/>
            <a:ext cx="1068928" cy="813084"/>
          </a:xfrm>
          <a:prstGeom prst="rightArrow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tr-TR" sz="1200" b="1" dirty="0" smtClean="0"/>
              <a:t>BAKANA KARŞI SORUMLU</a:t>
            </a:r>
            <a:endParaRPr lang="tr-TR" sz="1200" b="1" dirty="0"/>
          </a:p>
        </p:txBody>
      </p:sp>
      <p:sp>
        <p:nvSpPr>
          <p:cNvPr id="60" name="Satır Belirtme Çizgisi 2 59"/>
          <p:cNvSpPr/>
          <p:nvPr/>
        </p:nvSpPr>
        <p:spPr>
          <a:xfrm rot="10800000">
            <a:off x="3969263" y="5950506"/>
            <a:ext cx="1274729" cy="811687"/>
          </a:xfrm>
          <a:prstGeom prst="borderCallout2">
            <a:avLst>
              <a:gd name="adj1" fmla="val 18750"/>
              <a:gd name="adj2" fmla="val -8333"/>
              <a:gd name="adj3" fmla="val 18750"/>
              <a:gd name="adj4" fmla="val -16667"/>
              <a:gd name="adj5" fmla="val 222850"/>
              <a:gd name="adj6" fmla="val -7395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dirty="0"/>
          </a:p>
        </p:txBody>
      </p:sp>
      <p:sp>
        <p:nvSpPr>
          <p:cNvPr id="61" name="Metin kutusu 60"/>
          <p:cNvSpPr txBox="1"/>
          <p:nvPr/>
        </p:nvSpPr>
        <p:spPr>
          <a:xfrm>
            <a:off x="3986600" y="6063962"/>
            <a:ext cx="1257392" cy="584775"/>
          </a:xfrm>
          <a:prstGeom prst="rect">
            <a:avLst/>
          </a:prstGeom>
          <a:noFill/>
        </p:spPr>
        <p:txBody>
          <a:bodyPr wrap="square" rtlCol="0">
            <a:spAutoFit/>
          </a:bodyPr>
          <a:lstStyle/>
          <a:p>
            <a:pPr algn="ctr"/>
            <a:r>
              <a:rPr lang="tr-TR" sz="1600" b="1" dirty="0" smtClean="0">
                <a:solidFill>
                  <a:schemeClr val="bg1"/>
                </a:solidFill>
              </a:rPr>
              <a:t>MECLİS İLE İLİŞKİLER</a:t>
            </a:r>
            <a:endParaRPr lang="tr-TR" sz="1600" b="1" dirty="0">
              <a:solidFill>
                <a:schemeClr val="bg1"/>
              </a:solidFill>
            </a:endParaRPr>
          </a:p>
        </p:txBody>
      </p:sp>
      <p:sp>
        <p:nvSpPr>
          <p:cNvPr id="62" name="Metin kutusu 61"/>
          <p:cNvSpPr txBox="1"/>
          <p:nvPr/>
        </p:nvSpPr>
        <p:spPr>
          <a:xfrm>
            <a:off x="2444054" y="4872212"/>
            <a:ext cx="2188295" cy="307777"/>
          </a:xfrm>
          <a:prstGeom prst="rect">
            <a:avLst/>
          </a:prstGeom>
          <a:solidFill>
            <a:srgbClr val="00B050"/>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tr-TR" sz="1400" b="1" dirty="0" smtClean="0">
                <a:solidFill>
                  <a:schemeClr val="tx1"/>
                </a:solidFill>
              </a:rPr>
              <a:t>2011 KHK DÜZENLEMELERİ</a:t>
            </a:r>
            <a:endParaRPr lang="tr-TR" sz="1400" b="1" dirty="0">
              <a:solidFill>
                <a:schemeClr val="tx1"/>
              </a:solidFill>
            </a:endParaRPr>
          </a:p>
        </p:txBody>
      </p:sp>
      <p:sp>
        <p:nvSpPr>
          <p:cNvPr id="63" name="Aşağı Bükülü Ok 62"/>
          <p:cNvSpPr/>
          <p:nvPr/>
        </p:nvSpPr>
        <p:spPr>
          <a:xfrm rot="2918552">
            <a:off x="2297527" y="1283330"/>
            <a:ext cx="2508232" cy="658019"/>
          </a:xfrm>
          <a:prstGeom prst="curved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12819954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fade">
                                      <p:cBhvr>
                                        <p:cTn id="7" dur="1000"/>
                                        <p:tgtEl>
                                          <p:spTgt spid="60"/>
                                        </p:tgtEl>
                                      </p:cBhvr>
                                    </p:animEffect>
                                    <p:anim calcmode="lin" valueType="num">
                                      <p:cBhvr>
                                        <p:cTn id="8" dur="1000" fill="hold"/>
                                        <p:tgtEl>
                                          <p:spTgt spid="60"/>
                                        </p:tgtEl>
                                        <p:attrNameLst>
                                          <p:attrName>ppt_x</p:attrName>
                                        </p:attrNameLst>
                                      </p:cBhvr>
                                      <p:tavLst>
                                        <p:tav tm="0">
                                          <p:val>
                                            <p:strVal val="#ppt_x"/>
                                          </p:val>
                                        </p:tav>
                                        <p:tav tm="100000">
                                          <p:val>
                                            <p:strVal val="#ppt_x"/>
                                          </p:val>
                                        </p:tav>
                                      </p:tavLst>
                                    </p:anim>
                                    <p:anim calcmode="lin" valueType="num">
                                      <p:cBhvr>
                                        <p:cTn id="9" dur="1000" fill="hold"/>
                                        <p:tgtEl>
                                          <p:spTgt spid="6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0754" y="0"/>
            <a:ext cx="913246"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5 Dikdörtgen"/>
          <p:cNvSpPr>
            <a:spLocks noChangeArrowheads="1"/>
          </p:cNvSpPr>
          <p:nvPr/>
        </p:nvSpPr>
        <p:spPr bwMode="auto">
          <a:xfrm>
            <a:off x="899591" y="980728"/>
            <a:ext cx="7331163" cy="541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just">
              <a:lnSpc>
                <a:spcPct val="80000"/>
              </a:lnSpc>
              <a:buFont typeface="Wingdings" panose="05000000000000000000" pitchFamily="2" charset="2"/>
              <a:buChar char="Ø"/>
            </a:pPr>
            <a:r>
              <a:rPr lang="tr-TR" i="1" dirty="0">
                <a:solidFill>
                  <a:srgbClr val="000000"/>
                </a:solidFill>
              </a:rPr>
              <a:t>Bakanlıkların kurulması, kaldırılması, görevleri ve yetkileri ile teşkilat yapısı ile merkez ve taşra teşkilatlarının kurulması Cumhurbaşkanlığı kararnamesi ile düzenlenir</a:t>
            </a:r>
            <a:r>
              <a:rPr lang="tr-TR" i="1" dirty="0" smtClean="0">
                <a:solidFill>
                  <a:srgbClr val="000000"/>
                </a:solidFill>
              </a:rPr>
              <a:t>.</a:t>
            </a:r>
          </a:p>
          <a:p>
            <a:pPr algn="just">
              <a:lnSpc>
                <a:spcPct val="80000"/>
              </a:lnSpc>
            </a:pPr>
            <a:endParaRPr lang="tr-TR" i="1" dirty="0" smtClean="0">
              <a:solidFill>
                <a:srgbClr val="000000"/>
              </a:solidFill>
            </a:endParaRPr>
          </a:p>
          <a:p>
            <a:pPr marL="285750" indent="-285750" algn="just">
              <a:lnSpc>
                <a:spcPct val="80000"/>
              </a:lnSpc>
              <a:buFont typeface="Wingdings" panose="05000000000000000000" pitchFamily="2" charset="2"/>
              <a:buChar char="Ø"/>
            </a:pPr>
            <a:r>
              <a:rPr lang="tr-TR" i="1" dirty="0">
                <a:solidFill>
                  <a:srgbClr val="000000"/>
                </a:solidFill>
              </a:rPr>
              <a:t>Kamu tüzelkişiliği, kanunla veya Cumhurbaşkanlığı kararnamesiyle kurulur</a:t>
            </a:r>
            <a:r>
              <a:rPr lang="tr-TR" i="1" dirty="0" smtClean="0">
                <a:solidFill>
                  <a:srgbClr val="000000"/>
                </a:solidFill>
              </a:rPr>
              <a:t>.</a:t>
            </a:r>
          </a:p>
          <a:p>
            <a:pPr algn="just">
              <a:lnSpc>
                <a:spcPct val="80000"/>
              </a:lnSpc>
            </a:pPr>
            <a:endParaRPr lang="tr-TR" i="1" dirty="0" smtClean="0">
              <a:solidFill>
                <a:srgbClr val="000000"/>
              </a:solidFill>
            </a:endParaRPr>
          </a:p>
          <a:p>
            <a:pPr marL="285750" indent="-285750" algn="just">
              <a:lnSpc>
                <a:spcPct val="80000"/>
              </a:lnSpc>
              <a:buFont typeface="Wingdings" panose="05000000000000000000" pitchFamily="2" charset="2"/>
              <a:buChar char="Ø"/>
            </a:pPr>
            <a:r>
              <a:rPr lang="tr-TR" i="1" dirty="0">
                <a:solidFill>
                  <a:srgbClr val="000000"/>
                </a:solidFill>
              </a:rPr>
              <a:t>Cumhurbaşkanı yardımcıları ve bakanlar, göreviyle ilgili olmayan suçlarda yasama dokunulmazlığına ilişkin hükümlerden yararlanır. </a:t>
            </a:r>
            <a:endParaRPr lang="tr-TR" i="1" dirty="0" smtClean="0">
              <a:solidFill>
                <a:srgbClr val="000000"/>
              </a:solidFill>
            </a:endParaRPr>
          </a:p>
          <a:p>
            <a:pPr algn="just">
              <a:lnSpc>
                <a:spcPct val="80000"/>
              </a:lnSpc>
            </a:pPr>
            <a:endParaRPr lang="tr-TR" i="1" dirty="0" smtClean="0">
              <a:solidFill>
                <a:srgbClr val="000000"/>
              </a:solidFill>
            </a:endParaRPr>
          </a:p>
          <a:p>
            <a:pPr marL="285750" indent="-285750" algn="just">
              <a:lnSpc>
                <a:spcPct val="80000"/>
              </a:lnSpc>
              <a:buFont typeface="Wingdings" panose="05000000000000000000" pitchFamily="2" charset="2"/>
              <a:buChar char="Ø"/>
            </a:pPr>
            <a:r>
              <a:rPr lang="tr-TR" i="1" dirty="0">
                <a:solidFill>
                  <a:srgbClr val="000000"/>
                </a:solidFill>
              </a:rPr>
              <a:t>Cumhurbaşkanı yardımcıları ve bakanlar, milletvekili seçilme yeterliliğine sahip olanlar arasından Cumhurbaşkanı tarafından atanır ve görevden alınır. Cumhurbaşkanı yardımcıları ve bakanlar, 81 inci </a:t>
            </a:r>
            <a:r>
              <a:rPr lang="tr-TR" i="1" dirty="0" err="1">
                <a:solidFill>
                  <a:srgbClr val="000000"/>
                </a:solidFill>
              </a:rPr>
              <a:t>madede</a:t>
            </a:r>
            <a:r>
              <a:rPr lang="tr-TR" i="1" dirty="0">
                <a:solidFill>
                  <a:srgbClr val="000000"/>
                </a:solidFill>
              </a:rPr>
              <a:t> yazılı şekilde Türkiye Büyük Millet Meclisi önünde </a:t>
            </a:r>
            <a:r>
              <a:rPr lang="tr-TR" i="1" dirty="0" err="1">
                <a:solidFill>
                  <a:srgbClr val="000000"/>
                </a:solidFill>
              </a:rPr>
              <a:t>andiçerler</a:t>
            </a:r>
            <a:r>
              <a:rPr lang="tr-TR" i="1" dirty="0" smtClean="0">
                <a:solidFill>
                  <a:srgbClr val="000000"/>
                </a:solidFill>
              </a:rPr>
              <a:t>. Türkiye </a:t>
            </a:r>
            <a:r>
              <a:rPr lang="tr-TR" i="1" dirty="0">
                <a:solidFill>
                  <a:srgbClr val="000000"/>
                </a:solidFill>
              </a:rPr>
              <a:t>Büyük Millet Meclisi üyeleri, Cumhurbaşkanı yardımcısı ve bakan olarak atanırlarsa üyelikleri sona </a:t>
            </a:r>
            <a:r>
              <a:rPr lang="tr-TR" i="1" dirty="0" smtClean="0">
                <a:solidFill>
                  <a:srgbClr val="000000"/>
                </a:solidFill>
              </a:rPr>
              <a:t>erer.</a:t>
            </a:r>
          </a:p>
          <a:p>
            <a:pPr algn="just">
              <a:lnSpc>
                <a:spcPct val="80000"/>
              </a:lnSpc>
            </a:pPr>
            <a:endParaRPr lang="tr-TR" sz="3600" i="1" dirty="0" smtClean="0">
              <a:solidFill>
                <a:srgbClr val="000000"/>
              </a:solidFill>
            </a:endParaRPr>
          </a:p>
          <a:p>
            <a:pPr marL="285750" indent="-285750" algn="just">
              <a:lnSpc>
                <a:spcPct val="80000"/>
              </a:lnSpc>
              <a:buFont typeface="Wingdings" panose="05000000000000000000" pitchFamily="2" charset="2"/>
              <a:buChar char="Ø"/>
            </a:pPr>
            <a:r>
              <a:rPr lang="tr-TR" i="1" dirty="0" smtClean="0">
                <a:solidFill>
                  <a:srgbClr val="000000"/>
                </a:solidFill>
              </a:rPr>
              <a:t>Cumhurbaşkanı </a:t>
            </a:r>
            <a:r>
              <a:rPr lang="tr-TR" i="1" dirty="0">
                <a:solidFill>
                  <a:srgbClr val="000000"/>
                </a:solidFill>
              </a:rPr>
              <a:t>yardımcıları ve bakanlar, Cumhurbaşkanına karşı sorumludur. Cumhurbaşkanı yardımcıları ve bakanlar hakkında görevleri ile ilgili suç işledikleri iddiasıyla Türkiye Büyük Millet Meclisi üye tamsayısının salt çoğunluğunun vereceği önergeyle soruşturma açılması istenebilir. Meclis, önergeyi en geç bir ay içinde görüşür ve üye tamsayısının beşte üçünün gizli oyuyla soruşturma açılmasına karar verebilir.</a:t>
            </a:r>
            <a:endParaRPr lang="tr-TR" sz="3600" b="1" i="1" dirty="0">
              <a:solidFill>
                <a:srgbClr val="000000"/>
              </a:solidFill>
              <a:latin typeface="Times New Roman" pitchFamily="18" charset="0"/>
              <a:cs typeface="Times New Roman" pitchFamily="18" charset="0"/>
            </a:endParaRPr>
          </a:p>
        </p:txBody>
      </p:sp>
      <p:sp>
        <p:nvSpPr>
          <p:cNvPr id="2" name="Slayt Numarası Yer Tutucusu 1"/>
          <p:cNvSpPr>
            <a:spLocks noGrp="1"/>
          </p:cNvSpPr>
          <p:nvPr>
            <p:ph type="sldNum" sz="quarter" idx="12"/>
          </p:nvPr>
        </p:nvSpPr>
        <p:spPr/>
        <p:txBody>
          <a:bodyPr/>
          <a:lstStyle/>
          <a:p>
            <a:fld id="{94376408-BE7C-429D-8F06-F3315B12EFEF}" type="slidenum">
              <a:rPr lang="tr-TR" smtClean="0"/>
              <a:pPr/>
              <a:t>26</a:t>
            </a:fld>
            <a:endParaRPr lang="tr-TR" dirty="0"/>
          </a:p>
        </p:txBody>
      </p:sp>
      <p:sp>
        <p:nvSpPr>
          <p:cNvPr id="3" name="Metin kutusu 2"/>
          <p:cNvSpPr txBox="1"/>
          <p:nvPr/>
        </p:nvSpPr>
        <p:spPr>
          <a:xfrm>
            <a:off x="1691680" y="127473"/>
            <a:ext cx="6368424" cy="523220"/>
          </a:xfrm>
          <a:prstGeom prst="rect">
            <a:avLst/>
          </a:prstGeom>
          <a:noFill/>
        </p:spPr>
        <p:txBody>
          <a:bodyPr wrap="square" rtlCol="0">
            <a:spAutoFit/>
          </a:bodyPr>
          <a:lstStyle/>
          <a:p>
            <a:r>
              <a:rPr lang="tr-TR" sz="2800" b="1" dirty="0">
                <a:solidFill>
                  <a:schemeClr val="accent5"/>
                </a:solidFill>
                <a:latin typeface="+mj-lt"/>
                <a:ea typeface="Calibri"/>
                <a:cs typeface="+mj-cs"/>
              </a:rPr>
              <a:t>BAKANLIKLARLA</a:t>
            </a:r>
            <a:r>
              <a:rPr lang="tr-TR" sz="2400" dirty="0" smtClean="0">
                <a:solidFill>
                  <a:srgbClr val="C00000"/>
                </a:solidFill>
              </a:rPr>
              <a:t> </a:t>
            </a:r>
            <a:r>
              <a:rPr lang="tr-TR" sz="2800" b="1" dirty="0">
                <a:solidFill>
                  <a:schemeClr val="accent5"/>
                </a:solidFill>
                <a:latin typeface="+mj-lt"/>
                <a:ea typeface="Calibri"/>
                <a:cs typeface="+mj-cs"/>
              </a:rPr>
              <a:t>İLGİLİ</a:t>
            </a:r>
            <a:r>
              <a:rPr lang="tr-TR" sz="2400" dirty="0" smtClean="0">
                <a:solidFill>
                  <a:srgbClr val="C00000"/>
                </a:solidFill>
              </a:rPr>
              <a:t> </a:t>
            </a:r>
            <a:r>
              <a:rPr lang="tr-TR" sz="2800" b="1" dirty="0">
                <a:solidFill>
                  <a:schemeClr val="accent5"/>
                </a:solidFill>
                <a:latin typeface="+mj-lt"/>
                <a:ea typeface="Calibri"/>
                <a:cs typeface="+mj-cs"/>
              </a:rPr>
              <a:t>DÜZENLEMELER-1</a:t>
            </a:r>
          </a:p>
        </p:txBody>
      </p:sp>
    </p:spTree>
    <p:extLst>
      <p:ext uri="{BB962C8B-B14F-4D97-AF65-F5344CB8AC3E}">
        <p14:creationId xmlns:p14="http://schemas.microsoft.com/office/powerpoint/2010/main" val="283505574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0754" y="0"/>
            <a:ext cx="913246"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5 Dikdörtgen"/>
          <p:cNvSpPr>
            <a:spLocks noChangeArrowheads="1"/>
          </p:cNvSpPr>
          <p:nvPr/>
        </p:nvSpPr>
        <p:spPr bwMode="auto">
          <a:xfrm>
            <a:off x="899591" y="1124744"/>
            <a:ext cx="7331163" cy="3022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285750" indent="-285750" algn="just">
              <a:lnSpc>
                <a:spcPct val="80000"/>
              </a:lnSpc>
              <a:buFont typeface="Wingdings" panose="05000000000000000000" pitchFamily="2" charset="2"/>
              <a:buChar char="Ø"/>
            </a:pPr>
            <a:r>
              <a:rPr lang="tr-TR" sz="2000" i="1" dirty="0" smtClean="0">
                <a:solidFill>
                  <a:srgbClr val="000000"/>
                </a:solidFill>
              </a:rPr>
              <a:t>Bakanlar Kurulu kaldırılmıştır.</a:t>
            </a:r>
          </a:p>
          <a:p>
            <a:pPr algn="just">
              <a:lnSpc>
                <a:spcPct val="80000"/>
              </a:lnSpc>
            </a:pPr>
            <a:endParaRPr lang="tr-TR" sz="2000" i="1" dirty="0" smtClean="0">
              <a:solidFill>
                <a:srgbClr val="000000"/>
              </a:solidFill>
            </a:endParaRPr>
          </a:p>
          <a:p>
            <a:pPr marL="285750" indent="-285750" algn="just">
              <a:lnSpc>
                <a:spcPct val="80000"/>
              </a:lnSpc>
              <a:buFont typeface="Wingdings" panose="05000000000000000000" pitchFamily="2" charset="2"/>
              <a:buChar char="Ø"/>
            </a:pPr>
            <a:r>
              <a:rPr lang="tr-TR" sz="2000" i="1" dirty="0" smtClean="0">
                <a:solidFill>
                  <a:srgbClr val="000000"/>
                </a:solidFill>
              </a:rPr>
              <a:t>Başbakan </a:t>
            </a:r>
            <a:r>
              <a:rPr lang="tr-TR" sz="2000" i="1" dirty="0">
                <a:solidFill>
                  <a:srgbClr val="000000"/>
                </a:solidFill>
              </a:rPr>
              <a:t>kaldırılmıştır.</a:t>
            </a:r>
          </a:p>
          <a:p>
            <a:pPr algn="just">
              <a:lnSpc>
                <a:spcPct val="80000"/>
              </a:lnSpc>
            </a:pPr>
            <a:endParaRPr lang="tr-TR" sz="2000" i="1" dirty="0" smtClean="0">
              <a:solidFill>
                <a:srgbClr val="000000"/>
              </a:solidFill>
            </a:endParaRPr>
          </a:p>
          <a:p>
            <a:pPr marL="285750" indent="-285750" algn="just">
              <a:lnSpc>
                <a:spcPct val="80000"/>
              </a:lnSpc>
              <a:buFont typeface="Wingdings" panose="05000000000000000000" pitchFamily="2" charset="2"/>
              <a:buChar char="Ø"/>
            </a:pPr>
            <a:r>
              <a:rPr lang="tr-TR" sz="2000" i="1" dirty="0" smtClean="0">
                <a:solidFill>
                  <a:srgbClr val="000000"/>
                </a:solidFill>
              </a:rPr>
              <a:t>KHK , Tüzük </a:t>
            </a:r>
            <a:r>
              <a:rPr lang="tr-TR" sz="2000" i="1" dirty="0">
                <a:solidFill>
                  <a:srgbClr val="000000"/>
                </a:solidFill>
              </a:rPr>
              <a:t>kaldırılmıştır</a:t>
            </a:r>
            <a:r>
              <a:rPr lang="tr-TR" sz="2000" i="1" dirty="0" smtClean="0">
                <a:solidFill>
                  <a:srgbClr val="000000"/>
                </a:solidFill>
              </a:rPr>
              <a:t>.</a:t>
            </a:r>
          </a:p>
          <a:p>
            <a:pPr algn="just">
              <a:lnSpc>
                <a:spcPct val="80000"/>
              </a:lnSpc>
            </a:pPr>
            <a:endParaRPr lang="tr-TR" sz="2000" i="1" dirty="0">
              <a:solidFill>
                <a:srgbClr val="000000"/>
              </a:solidFill>
            </a:endParaRPr>
          </a:p>
          <a:p>
            <a:pPr marL="285750" indent="-285750" algn="just">
              <a:lnSpc>
                <a:spcPct val="80000"/>
              </a:lnSpc>
              <a:buFont typeface="Wingdings" panose="05000000000000000000" pitchFamily="2" charset="2"/>
              <a:buChar char="Ø"/>
            </a:pPr>
            <a:r>
              <a:rPr lang="tr-TR" sz="2000" i="1" dirty="0" smtClean="0">
                <a:solidFill>
                  <a:srgbClr val="000000"/>
                </a:solidFill>
              </a:rPr>
              <a:t>Bakanlar Kurulu ve Başbakanın yetkileri Kasım 2019 seçimlerinden sonra Cumhurbaşkanı tarafından kullanılacak.</a:t>
            </a:r>
          </a:p>
          <a:p>
            <a:pPr marL="285750" indent="-285750" algn="just">
              <a:lnSpc>
                <a:spcPct val="80000"/>
              </a:lnSpc>
              <a:buFont typeface="Wingdings" panose="05000000000000000000" pitchFamily="2" charset="2"/>
              <a:buChar char="Ø"/>
            </a:pPr>
            <a:endParaRPr lang="tr-TR" sz="2000" i="1" dirty="0" smtClean="0">
              <a:solidFill>
                <a:srgbClr val="000000"/>
              </a:solidFill>
            </a:endParaRPr>
          </a:p>
          <a:p>
            <a:pPr marL="285750" indent="-285750" algn="just">
              <a:lnSpc>
                <a:spcPct val="80000"/>
              </a:lnSpc>
              <a:buFont typeface="Wingdings" panose="05000000000000000000" pitchFamily="2" charset="2"/>
              <a:buChar char="Ø"/>
            </a:pPr>
            <a:r>
              <a:rPr lang="tr-TR" sz="2000" i="1" dirty="0" smtClean="0">
                <a:solidFill>
                  <a:srgbClr val="000000"/>
                </a:solidFill>
              </a:rPr>
              <a:t>Yeni değişikliklerle birlikte bakanlık sisteminde Cumhurbaşkanı, Cumhurbaşkanı yardımcıları ile bakanlar etkili olacak.</a:t>
            </a:r>
          </a:p>
          <a:p>
            <a:pPr algn="just">
              <a:lnSpc>
                <a:spcPct val="80000"/>
              </a:lnSpc>
            </a:pPr>
            <a:endParaRPr lang="tr-TR" i="1" dirty="0" smtClean="0">
              <a:solidFill>
                <a:srgbClr val="000000"/>
              </a:solidFill>
            </a:endParaRPr>
          </a:p>
        </p:txBody>
      </p:sp>
      <p:sp>
        <p:nvSpPr>
          <p:cNvPr id="2" name="Slayt Numarası Yer Tutucusu 1"/>
          <p:cNvSpPr>
            <a:spLocks noGrp="1"/>
          </p:cNvSpPr>
          <p:nvPr>
            <p:ph type="sldNum" sz="quarter" idx="12"/>
          </p:nvPr>
        </p:nvSpPr>
        <p:spPr/>
        <p:txBody>
          <a:bodyPr/>
          <a:lstStyle/>
          <a:p>
            <a:fld id="{94376408-BE7C-429D-8F06-F3315B12EFEF}" type="slidenum">
              <a:rPr lang="tr-TR" smtClean="0"/>
              <a:pPr/>
              <a:t>27</a:t>
            </a:fld>
            <a:endParaRPr lang="tr-TR" dirty="0"/>
          </a:p>
        </p:txBody>
      </p:sp>
      <p:sp>
        <p:nvSpPr>
          <p:cNvPr id="7" name="Metin kutusu 6"/>
          <p:cNvSpPr txBox="1"/>
          <p:nvPr/>
        </p:nvSpPr>
        <p:spPr>
          <a:xfrm>
            <a:off x="1619672" y="217675"/>
            <a:ext cx="6368424" cy="523220"/>
          </a:xfrm>
          <a:prstGeom prst="rect">
            <a:avLst/>
          </a:prstGeom>
          <a:noFill/>
        </p:spPr>
        <p:txBody>
          <a:bodyPr wrap="square" rtlCol="0">
            <a:spAutoFit/>
          </a:bodyPr>
          <a:lstStyle/>
          <a:p>
            <a:r>
              <a:rPr lang="tr-TR" sz="2800" b="1" dirty="0">
                <a:solidFill>
                  <a:schemeClr val="accent5"/>
                </a:solidFill>
                <a:latin typeface="+mj-lt"/>
                <a:ea typeface="Calibri"/>
                <a:cs typeface="+mj-cs"/>
              </a:rPr>
              <a:t>BAKANLIKLARLA</a:t>
            </a:r>
            <a:r>
              <a:rPr lang="tr-TR" sz="2400" dirty="0" smtClean="0">
                <a:solidFill>
                  <a:srgbClr val="C00000"/>
                </a:solidFill>
              </a:rPr>
              <a:t> </a:t>
            </a:r>
            <a:r>
              <a:rPr lang="tr-TR" sz="2800" b="1" dirty="0">
                <a:solidFill>
                  <a:schemeClr val="accent5"/>
                </a:solidFill>
                <a:latin typeface="+mj-lt"/>
                <a:ea typeface="Calibri"/>
                <a:cs typeface="+mj-cs"/>
              </a:rPr>
              <a:t>İLGİLİ</a:t>
            </a:r>
            <a:r>
              <a:rPr lang="tr-TR" sz="2400" dirty="0" smtClean="0">
                <a:solidFill>
                  <a:srgbClr val="C00000"/>
                </a:solidFill>
              </a:rPr>
              <a:t> </a:t>
            </a:r>
            <a:r>
              <a:rPr lang="tr-TR" sz="2800" b="1" dirty="0" smtClean="0">
                <a:solidFill>
                  <a:schemeClr val="accent5"/>
                </a:solidFill>
                <a:latin typeface="+mj-lt"/>
                <a:ea typeface="Calibri"/>
                <a:cs typeface="+mj-cs"/>
              </a:rPr>
              <a:t>DÜZENLEMELER-2</a:t>
            </a:r>
            <a:endParaRPr lang="tr-TR" sz="2800" b="1" dirty="0">
              <a:solidFill>
                <a:schemeClr val="accent5"/>
              </a:solidFill>
              <a:latin typeface="+mj-lt"/>
              <a:ea typeface="Calibri"/>
              <a:cs typeface="+mj-cs"/>
            </a:endParaRPr>
          </a:p>
        </p:txBody>
      </p:sp>
    </p:spTree>
    <p:extLst>
      <p:ext uri="{BB962C8B-B14F-4D97-AF65-F5344CB8AC3E}">
        <p14:creationId xmlns:p14="http://schemas.microsoft.com/office/powerpoint/2010/main" val="103360992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0754" y="0"/>
            <a:ext cx="913246"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ayt Numarası Yer Tutucusu 1"/>
          <p:cNvSpPr>
            <a:spLocks noGrp="1"/>
          </p:cNvSpPr>
          <p:nvPr>
            <p:ph type="sldNum" sz="quarter" idx="12"/>
          </p:nvPr>
        </p:nvSpPr>
        <p:spPr/>
        <p:txBody>
          <a:bodyPr/>
          <a:lstStyle/>
          <a:p>
            <a:fld id="{94376408-BE7C-429D-8F06-F3315B12EFEF}" type="slidenum">
              <a:rPr lang="tr-TR" smtClean="0"/>
              <a:pPr/>
              <a:t>28</a:t>
            </a:fld>
            <a:endParaRPr lang="tr-TR" dirty="0"/>
          </a:p>
        </p:txBody>
      </p:sp>
      <p:graphicFrame>
        <p:nvGraphicFramePr>
          <p:cNvPr id="6" name="Diyagram 5"/>
          <p:cNvGraphicFramePr/>
          <p:nvPr>
            <p:extLst>
              <p:ext uri="{D42A27DB-BD31-4B8C-83A1-F6EECF244321}">
                <p14:modId xmlns:p14="http://schemas.microsoft.com/office/powerpoint/2010/main" val="3072912094"/>
              </p:ext>
            </p:extLst>
          </p:nvPr>
        </p:nvGraphicFramePr>
        <p:xfrm>
          <a:off x="1115616" y="1300175"/>
          <a:ext cx="6912768" cy="49196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Metin kutusu 7"/>
          <p:cNvSpPr txBox="1"/>
          <p:nvPr/>
        </p:nvSpPr>
        <p:spPr>
          <a:xfrm>
            <a:off x="1659960" y="188640"/>
            <a:ext cx="6368424" cy="523220"/>
          </a:xfrm>
          <a:prstGeom prst="rect">
            <a:avLst/>
          </a:prstGeom>
          <a:noFill/>
        </p:spPr>
        <p:txBody>
          <a:bodyPr wrap="square" rtlCol="0">
            <a:spAutoFit/>
          </a:bodyPr>
          <a:lstStyle/>
          <a:p>
            <a:r>
              <a:rPr lang="tr-TR" sz="2800" b="1" dirty="0">
                <a:solidFill>
                  <a:schemeClr val="accent5"/>
                </a:solidFill>
                <a:latin typeface="+mj-lt"/>
                <a:ea typeface="Calibri"/>
                <a:cs typeface="+mj-cs"/>
              </a:rPr>
              <a:t>BAKANLIKLARLA</a:t>
            </a:r>
            <a:r>
              <a:rPr lang="tr-TR" sz="2400" dirty="0" smtClean="0">
                <a:solidFill>
                  <a:srgbClr val="C00000"/>
                </a:solidFill>
              </a:rPr>
              <a:t> </a:t>
            </a:r>
            <a:r>
              <a:rPr lang="tr-TR" sz="2800" b="1" dirty="0">
                <a:solidFill>
                  <a:schemeClr val="accent5"/>
                </a:solidFill>
                <a:latin typeface="+mj-lt"/>
                <a:ea typeface="Calibri"/>
                <a:cs typeface="+mj-cs"/>
              </a:rPr>
              <a:t>İLGİLİ</a:t>
            </a:r>
            <a:r>
              <a:rPr lang="tr-TR" sz="2400" dirty="0" smtClean="0">
                <a:solidFill>
                  <a:srgbClr val="C00000"/>
                </a:solidFill>
              </a:rPr>
              <a:t> </a:t>
            </a:r>
            <a:r>
              <a:rPr lang="tr-TR" sz="2800" b="1" dirty="0" smtClean="0">
                <a:solidFill>
                  <a:schemeClr val="accent5"/>
                </a:solidFill>
                <a:latin typeface="+mj-lt"/>
                <a:ea typeface="Calibri"/>
                <a:cs typeface="+mj-cs"/>
              </a:rPr>
              <a:t>DÜZENLEMELER-3</a:t>
            </a:r>
            <a:endParaRPr lang="tr-TR" sz="2800" b="1" dirty="0">
              <a:solidFill>
                <a:schemeClr val="accent5"/>
              </a:solidFill>
              <a:latin typeface="+mj-lt"/>
              <a:ea typeface="Calibri"/>
              <a:cs typeface="+mj-cs"/>
            </a:endParaRPr>
          </a:p>
        </p:txBody>
      </p:sp>
    </p:spTree>
    <p:extLst>
      <p:ext uri="{BB962C8B-B14F-4D97-AF65-F5344CB8AC3E}">
        <p14:creationId xmlns:p14="http://schemas.microsoft.com/office/powerpoint/2010/main" val="340893225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27901" y="30398"/>
            <a:ext cx="7331164" cy="1008112"/>
          </a:xfrm>
        </p:spPr>
        <p:txBody>
          <a:bodyPr>
            <a:noAutofit/>
          </a:bodyPr>
          <a:lstStyle/>
          <a:p>
            <a:r>
              <a:rPr lang="tr-TR" sz="2900" b="1" dirty="0">
                <a:solidFill>
                  <a:schemeClr val="accent5"/>
                </a:solidFill>
                <a:latin typeface="Times New Roman"/>
                <a:ea typeface="Calibri"/>
              </a:rPr>
              <a:t>6223 Sayılı Yetki </a:t>
            </a:r>
            <a:r>
              <a:rPr lang="tr-TR" sz="2900" b="1" dirty="0" smtClean="0">
                <a:solidFill>
                  <a:schemeClr val="accent5"/>
                </a:solidFill>
                <a:latin typeface="Times New Roman"/>
                <a:ea typeface="Calibri"/>
              </a:rPr>
              <a:t>Kanunu</a:t>
            </a:r>
            <a:endParaRPr lang="tr-TR" sz="2900" b="1" dirty="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İçerik Yer Tutucusu"/>
          <p:cNvSpPr>
            <a:spLocks noGrp="1"/>
          </p:cNvSpPr>
          <p:nvPr>
            <p:ph idx="1"/>
          </p:nvPr>
        </p:nvSpPr>
        <p:spPr>
          <a:xfrm>
            <a:off x="827584" y="1412776"/>
            <a:ext cx="8352928" cy="4854934"/>
          </a:xfrm>
        </p:spPr>
        <p:txBody>
          <a:bodyPr>
            <a:normAutofit/>
          </a:bodyPr>
          <a:lstStyle/>
          <a:p>
            <a:pPr>
              <a:buNone/>
            </a:pPr>
            <a:endParaRPr lang="tr-TR" sz="2400" dirty="0" smtClean="0"/>
          </a:p>
          <a:p>
            <a:pPr>
              <a:buNone/>
            </a:pPr>
            <a:endParaRPr lang="tr-TR" sz="2400" dirty="0"/>
          </a:p>
        </p:txBody>
      </p:sp>
      <p:sp>
        <p:nvSpPr>
          <p:cNvPr id="3" name="Metin kutusu 2"/>
          <p:cNvSpPr txBox="1"/>
          <p:nvPr/>
        </p:nvSpPr>
        <p:spPr>
          <a:xfrm>
            <a:off x="827584" y="1412776"/>
            <a:ext cx="8291840" cy="2554545"/>
          </a:xfrm>
          <a:prstGeom prst="rect">
            <a:avLst/>
          </a:prstGeom>
          <a:noFill/>
        </p:spPr>
        <p:txBody>
          <a:bodyPr wrap="square" rtlCol="0">
            <a:spAutoFit/>
          </a:bodyPr>
          <a:lstStyle/>
          <a:p>
            <a:r>
              <a:rPr lang="tr-TR" sz="2000" b="1" dirty="0">
                <a:solidFill>
                  <a:schemeClr val="accent5"/>
                </a:solidFill>
                <a:latin typeface="Times New Roman"/>
                <a:ea typeface="Calibri"/>
                <a:cs typeface="+mj-cs"/>
              </a:rPr>
              <a:t>REFORM NİÇİN KANUN DEĞİL DE KHK YOLUYLA YAPILIYOR?</a:t>
            </a:r>
          </a:p>
          <a:p>
            <a:endParaRPr lang="tr-TR" sz="2000" dirty="0" smtClean="0"/>
          </a:p>
          <a:p>
            <a:r>
              <a:rPr lang="tr-TR" sz="2000" dirty="0" smtClean="0"/>
              <a:t>1-</a:t>
            </a:r>
            <a:r>
              <a:rPr lang="tr-TR" sz="2000" dirty="0" smtClean="0">
                <a:solidFill>
                  <a:srgbClr val="000000"/>
                </a:solidFill>
                <a:latin typeface="Times New Roman" panose="02020603050405020304" pitchFamily="18" charset="0"/>
              </a:rPr>
              <a:t>KHK </a:t>
            </a:r>
            <a:r>
              <a:rPr lang="tr-TR" sz="2000" dirty="0">
                <a:solidFill>
                  <a:srgbClr val="000000"/>
                </a:solidFill>
                <a:latin typeface="Times New Roman" panose="02020603050405020304" pitchFamily="18" charset="0"/>
              </a:rPr>
              <a:t>çıkarma usulünün, kanun çıkarma usulüne nazaran daha pratik ve kolay </a:t>
            </a:r>
            <a:r>
              <a:rPr lang="tr-TR" sz="2000" dirty="0" smtClean="0">
                <a:solidFill>
                  <a:srgbClr val="000000"/>
                </a:solidFill>
                <a:latin typeface="Times New Roman" panose="02020603050405020304" pitchFamily="18" charset="0"/>
              </a:rPr>
              <a:t>olması. </a:t>
            </a:r>
          </a:p>
          <a:p>
            <a:endParaRPr lang="tr-TR" sz="2000" dirty="0">
              <a:solidFill>
                <a:srgbClr val="000000"/>
              </a:solidFill>
              <a:latin typeface="Times New Roman" panose="02020603050405020304" pitchFamily="18" charset="0"/>
            </a:endParaRPr>
          </a:p>
          <a:p>
            <a:endParaRPr lang="tr-TR" sz="2000" dirty="0" smtClean="0">
              <a:solidFill>
                <a:srgbClr val="000000"/>
              </a:solidFill>
              <a:latin typeface="Times New Roman" panose="02020603050405020304" pitchFamily="18" charset="0"/>
            </a:endParaRPr>
          </a:p>
          <a:p>
            <a:r>
              <a:rPr lang="tr-TR" sz="2000" dirty="0" smtClean="0">
                <a:solidFill>
                  <a:srgbClr val="000000"/>
                </a:solidFill>
                <a:latin typeface="Times New Roman" panose="02020603050405020304" pitchFamily="18" charset="0"/>
              </a:rPr>
              <a:t>2</a:t>
            </a:r>
            <a:r>
              <a:rPr lang="tr-TR" sz="2000" dirty="0" smtClean="0">
                <a:solidFill>
                  <a:srgbClr val="000000"/>
                </a:solidFill>
                <a:latin typeface="Times New Roman" panose="02020603050405020304" pitchFamily="18" charset="0"/>
              </a:rPr>
              <a:t>-AB </a:t>
            </a:r>
            <a:r>
              <a:rPr lang="tr-TR" sz="2000" dirty="0">
                <a:solidFill>
                  <a:srgbClr val="000000"/>
                </a:solidFill>
                <a:latin typeface="Times New Roman" panose="02020603050405020304" pitchFamily="18" charset="0"/>
              </a:rPr>
              <a:t>yükümlülükleri(yapısal ve uyum fonlarından yararlanma </a:t>
            </a:r>
            <a:r>
              <a:rPr lang="tr-TR" sz="2000" dirty="0" smtClean="0">
                <a:solidFill>
                  <a:srgbClr val="000000"/>
                </a:solidFill>
                <a:latin typeface="Times New Roman" panose="02020603050405020304" pitchFamily="18" charset="0"/>
              </a:rPr>
              <a:t>amacı) </a:t>
            </a:r>
            <a:endParaRPr lang="tr-TR" sz="2000" dirty="0">
              <a:solidFill>
                <a:srgbClr val="000000"/>
              </a:solidFill>
              <a:latin typeface="Times New Roman" panose="02020603050405020304" pitchFamily="18" charset="0"/>
            </a:endParaRPr>
          </a:p>
          <a:p>
            <a:endParaRPr lang="tr-TR" sz="2000" dirty="0"/>
          </a:p>
        </p:txBody>
      </p:sp>
      <p:sp>
        <p:nvSpPr>
          <p:cNvPr id="5" name="Slayt Numarası Yer Tutucusu 4"/>
          <p:cNvSpPr>
            <a:spLocks noGrp="1"/>
          </p:cNvSpPr>
          <p:nvPr>
            <p:ph type="sldNum" sz="quarter" idx="12"/>
          </p:nvPr>
        </p:nvSpPr>
        <p:spPr/>
        <p:txBody>
          <a:bodyPr/>
          <a:lstStyle/>
          <a:p>
            <a:fld id="{94376408-BE7C-429D-8F06-F3315B12EFEF}" type="slidenum">
              <a:rPr lang="tr-TR" smtClean="0"/>
              <a:pPr/>
              <a:t>3</a:t>
            </a:fld>
            <a:endParaRPr lang="tr-TR" dirty="0"/>
          </a:p>
        </p:txBody>
      </p:sp>
    </p:spTree>
    <p:extLst>
      <p:ext uri="{BB962C8B-B14F-4D97-AF65-F5344CB8AC3E}">
        <p14:creationId xmlns:p14="http://schemas.microsoft.com/office/powerpoint/2010/main" val="230914653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0" y="84079"/>
            <a:ext cx="8219833" cy="1256689"/>
          </a:xfrm>
        </p:spPr>
        <p:txBody>
          <a:bodyPr>
            <a:normAutofit fontScale="90000"/>
          </a:bodyPr>
          <a:lstStyle/>
          <a:p>
            <a:r>
              <a:rPr lang="tr-TR" sz="3200" b="1" dirty="0" smtClean="0">
                <a:solidFill>
                  <a:schemeClr val="accent5"/>
                </a:solidFill>
                <a:latin typeface="Times New Roman"/>
                <a:ea typeface="Calibri"/>
              </a:rPr>
              <a:t> KAMU YÖNETİMİNİN </a:t>
            </a:r>
            <a:r>
              <a:rPr lang="tr-TR" sz="3200" b="1" dirty="0">
                <a:solidFill>
                  <a:schemeClr val="accent5"/>
                </a:solidFill>
                <a:latin typeface="Times New Roman"/>
                <a:ea typeface="Calibri"/>
              </a:rPr>
              <a:t>DÖNÜŞÜMÜN </a:t>
            </a:r>
            <a:r>
              <a:rPr lang="tr-TR" sz="3200" b="1" dirty="0" smtClean="0">
                <a:solidFill>
                  <a:schemeClr val="accent5"/>
                </a:solidFill>
                <a:latin typeface="Times New Roman"/>
                <a:ea typeface="Calibri"/>
              </a:rPr>
              <a:t>POSDCORB İLE ANALİZİ</a:t>
            </a:r>
            <a:r>
              <a:rPr lang="tr-TR" sz="3200" dirty="0"/>
              <a:t/>
            </a:r>
            <a:br>
              <a:rPr lang="tr-TR" sz="3200" dirty="0"/>
            </a:br>
            <a:endParaRPr lang="tr-TR" sz="3200" b="1" dirty="0" smtClean="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İçerik Yer Tutucusu"/>
          <p:cNvSpPr>
            <a:spLocks noGrp="1"/>
          </p:cNvSpPr>
          <p:nvPr>
            <p:ph idx="1"/>
          </p:nvPr>
        </p:nvSpPr>
        <p:spPr>
          <a:xfrm>
            <a:off x="827584" y="1052736"/>
            <a:ext cx="8352928" cy="5760640"/>
          </a:xfrm>
        </p:spPr>
        <p:txBody>
          <a:bodyPr>
            <a:normAutofit fontScale="92500"/>
          </a:bodyPr>
          <a:lstStyle/>
          <a:p>
            <a:pPr>
              <a:buNone/>
            </a:pPr>
            <a:r>
              <a:rPr lang="tr-TR" sz="2600" b="1" dirty="0">
                <a:solidFill>
                  <a:schemeClr val="accent5"/>
                </a:solidFill>
                <a:latin typeface="Times New Roman"/>
                <a:ea typeface="Calibri"/>
                <a:cs typeface="+mj-cs"/>
              </a:rPr>
              <a:t>PLANLAMA</a:t>
            </a:r>
          </a:p>
          <a:p>
            <a:r>
              <a:rPr lang="tr-TR" sz="2600" dirty="0" smtClean="0"/>
              <a:t>DPT         KALKINMA BAKANLIĞI (NEDEN?)</a:t>
            </a:r>
          </a:p>
          <a:p>
            <a:r>
              <a:rPr lang="tr-TR" sz="2600" dirty="0" smtClean="0"/>
              <a:t>«PLANLAMA» BAKANLIKLAR ÜSTÜ        BAKANLIK İÇİNDE «HİZMET»</a:t>
            </a:r>
          </a:p>
          <a:p>
            <a:r>
              <a:rPr lang="tr-TR" sz="2600" dirty="0" smtClean="0"/>
              <a:t>YAPISAL DEĞİŞİM</a:t>
            </a:r>
          </a:p>
          <a:p>
            <a:pPr marL="0" indent="0">
              <a:buNone/>
            </a:pPr>
            <a:r>
              <a:rPr lang="tr-TR" sz="2600" dirty="0" smtClean="0"/>
              <a:t>     (YPK+PKKK+BGYK+BGK)+(KAM+YİDGM)+(DAP BKİ+KOP BKİ)</a:t>
            </a:r>
          </a:p>
          <a:p>
            <a:r>
              <a:rPr lang="tr-TR" sz="2600" dirty="0" smtClean="0"/>
              <a:t>GÖREVSEL DEĞİŞİM</a:t>
            </a:r>
          </a:p>
          <a:p>
            <a:pPr indent="12700">
              <a:buFont typeface="Wingdings" panose="05000000000000000000" pitchFamily="2" charset="2"/>
              <a:buChar char="Ø"/>
            </a:pPr>
            <a:r>
              <a:rPr lang="tr-TR" sz="2600" dirty="0" smtClean="0"/>
              <a:t>ULUSAL KALKINMADAN BÖLGESEL KALKINMAYA</a:t>
            </a:r>
          </a:p>
          <a:p>
            <a:pPr indent="12700">
              <a:buFont typeface="Wingdings" panose="05000000000000000000" pitchFamily="2" charset="2"/>
              <a:buChar char="Ø"/>
            </a:pPr>
            <a:r>
              <a:rPr lang="tr-TR" sz="2600" dirty="0" smtClean="0"/>
              <a:t>ULUSLARARASI KURULUŞLARLA  KALKINMA AJANSLARI ARASINDA KOORDİNASYON İŞLEVİ</a:t>
            </a:r>
          </a:p>
          <a:p>
            <a:r>
              <a:rPr lang="tr-TR" sz="2600" dirty="0" smtClean="0"/>
              <a:t>SİYASAL BOYUT</a:t>
            </a:r>
          </a:p>
          <a:p>
            <a:pPr indent="12700">
              <a:buFont typeface="Wingdings" panose="05000000000000000000" pitchFamily="2" charset="2"/>
              <a:buChar char="Ø"/>
            </a:pPr>
            <a:r>
              <a:rPr lang="tr-TR" sz="2600" dirty="0"/>
              <a:t>GÖRECE ÖZERK BİR KURUMUN BAKANLIK SİSTEMİ </a:t>
            </a:r>
            <a:r>
              <a:rPr lang="tr-TR" sz="2600" dirty="0" smtClean="0"/>
              <a:t>İÇERİSİNE ALINMASI</a:t>
            </a:r>
            <a:endParaRPr lang="tr-TR" sz="2600" dirty="0"/>
          </a:p>
          <a:p>
            <a:pPr>
              <a:buNone/>
            </a:pPr>
            <a:endParaRPr lang="tr-TR" sz="2400" dirty="0"/>
          </a:p>
        </p:txBody>
      </p:sp>
      <p:cxnSp>
        <p:nvCxnSpPr>
          <p:cNvPr id="5" name="Düz Ok Bağlayıcısı 4"/>
          <p:cNvCxnSpPr/>
          <p:nvPr/>
        </p:nvCxnSpPr>
        <p:spPr>
          <a:xfrm>
            <a:off x="1763688" y="1700808"/>
            <a:ext cx="504056" cy="0"/>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cxnSp>
        <p:nvCxnSpPr>
          <p:cNvPr id="8" name="Düz Ok Bağlayıcısı 7"/>
          <p:cNvCxnSpPr/>
          <p:nvPr/>
        </p:nvCxnSpPr>
        <p:spPr>
          <a:xfrm>
            <a:off x="5508104" y="2204864"/>
            <a:ext cx="504056" cy="0"/>
          </a:xfrm>
          <a:prstGeom prst="straightConnector1">
            <a:avLst/>
          </a:prstGeom>
          <a:ln w="38100">
            <a:tailEnd type="triangle"/>
          </a:ln>
        </p:spPr>
        <p:style>
          <a:lnRef idx="2">
            <a:schemeClr val="dk1"/>
          </a:lnRef>
          <a:fillRef idx="0">
            <a:schemeClr val="dk1"/>
          </a:fillRef>
          <a:effectRef idx="1">
            <a:schemeClr val="dk1"/>
          </a:effectRef>
          <a:fontRef idx="minor">
            <a:schemeClr val="tx1"/>
          </a:fontRef>
        </p:style>
      </p:cxnSp>
      <p:sp>
        <p:nvSpPr>
          <p:cNvPr id="3" name="Slayt Numarası Yer Tutucusu 2"/>
          <p:cNvSpPr>
            <a:spLocks noGrp="1"/>
          </p:cNvSpPr>
          <p:nvPr>
            <p:ph type="sldNum" sz="quarter" idx="12"/>
          </p:nvPr>
        </p:nvSpPr>
        <p:spPr/>
        <p:txBody>
          <a:bodyPr/>
          <a:lstStyle/>
          <a:p>
            <a:fld id="{94376408-BE7C-429D-8F06-F3315B12EFEF}" type="slidenum">
              <a:rPr lang="tr-TR" smtClean="0"/>
              <a:pPr/>
              <a:t>4</a:t>
            </a:fld>
            <a:endParaRPr lang="tr-TR" dirty="0"/>
          </a:p>
        </p:txBody>
      </p:sp>
    </p:spTree>
    <p:extLst>
      <p:ext uri="{BB962C8B-B14F-4D97-AF65-F5344CB8AC3E}">
        <p14:creationId xmlns:p14="http://schemas.microsoft.com/office/powerpoint/2010/main" val="187204345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9632" y="35617"/>
            <a:ext cx="7331164" cy="513063"/>
          </a:xfrm>
        </p:spPr>
        <p:txBody>
          <a:bodyPr>
            <a:normAutofit/>
          </a:bodyPr>
          <a:lstStyle/>
          <a:p>
            <a:pPr lvl="0">
              <a:spcBef>
                <a:spcPct val="20000"/>
              </a:spcBef>
            </a:pPr>
            <a:r>
              <a:rPr lang="tr-TR" sz="2400" b="1" dirty="0">
                <a:solidFill>
                  <a:srgbClr val="964305"/>
                </a:solidFill>
                <a:latin typeface="Times New Roman"/>
                <a:ea typeface="Calibri"/>
              </a:rPr>
              <a:t>ÖRGÜTLENME</a:t>
            </a: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İçerik Yer Tutucusu 2"/>
          <p:cNvSpPr>
            <a:spLocks noGrp="1"/>
          </p:cNvSpPr>
          <p:nvPr>
            <p:ph idx="1"/>
          </p:nvPr>
        </p:nvSpPr>
        <p:spPr>
          <a:xfrm>
            <a:off x="934739" y="476672"/>
            <a:ext cx="8229600" cy="6381328"/>
          </a:xfrm>
        </p:spPr>
        <p:txBody>
          <a:bodyPr/>
          <a:lstStyle/>
          <a:p>
            <a:pPr marL="0" indent="0" algn="ctr">
              <a:buNone/>
            </a:pPr>
            <a:r>
              <a:rPr lang="tr-TR" sz="2000" b="1" dirty="0" smtClean="0">
                <a:solidFill>
                  <a:srgbClr val="000000"/>
                </a:solidFill>
                <a:latin typeface="Times New Roman" panose="02020603050405020304" pitchFamily="18" charset="0"/>
              </a:rPr>
              <a:t>2011 </a:t>
            </a:r>
            <a:r>
              <a:rPr lang="tr-TR" sz="2000" b="1" dirty="0">
                <a:solidFill>
                  <a:srgbClr val="000000"/>
                </a:solidFill>
                <a:latin typeface="Times New Roman" panose="02020603050405020304" pitchFamily="18" charset="0"/>
              </a:rPr>
              <a:t>KHK’leri Sonrası Bakanlık Sistemi </a:t>
            </a:r>
            <a:endParaRPr lang="tr-TR" sz="2000" b="1" dirty="0" smtClean="0">
              <a:solidFill>
                <a:srgbClr val="000000"/>
              </a:solidFill>
              <a:latin typeface="Times New Roman" panose="02020603050405020304" pitchFamily="18" charset="0"/>
            </a:endParaRPr>
          </a:p>
          <a:p>
            <a:pPr marL="0" indent="0">
              <a:buNone/>
            </a:pPr>
            <a:endParaRPr lang="tr-TR" dirty="0"/>
          </a:p>
        </p:txBody>
      </p:sp>
      <p:graphicFrame>
        <p:nvGraphicFramePr>
          <p:cNvPr id="5" name="Tablo 4"/>
          <p:cNvGraphicFramePr>
            <a:graphicFrameLocks noGrp="1"/>
          </p:cNvGraphicFramePr>
          <p:nvPr>
            <p:extLst>
              <p:ext uri="{D42A27DB-BD31-4B8C-83A1-F6EECF244321}">
                <p14:modId xmlns:p14="http://schemas.microsoft.com/office/powerpoint/2010/main" val="795545129"/>
              </p:ext>
            </p:extLst>
          </p:nvPr>
        </p:nvGraphicFramePr>
        <p:xfrm>
          <a:off x="1225399" y="908720"/>
          <a:ext cx="7597701" cy="5608320"/>
        </p:xfrm>
        <a:graphic>
          <a:graphicData uri="http://schemas.openxmlformats.org/drawingml/2006/table">
            <a:tbl>
              <a:tblPr firstRow="1" firstCol="1" bandRow="1">
                <a:tableStyleId>{5940675A-B579-460E-94D1-54222C63F5DA}</a:tableStyleId>
              </a:tblPr>
              <a:tblGrid>
                <a:gridCol w="1721017">
                  <a:extLst>
                    <a:ext uri="{9D8B030D-6E8A-4147-A177-3AD203B41FA5}">
                      <a16:colId xmlns:a16="http://schemas.microsoft.com/office/drawing/2014/main" val="20000"/>
                    </a:ext>
                  </a:extLst>
                </a:gridCol>
                <a:gridCol w="1657687">
                  <a:extLst>
                    <a:ext uri="{9D8B030D-6E8A-4147-A177-3AD203B41FA5}">
                      <a16:colId xmlns:a16="http://schemas.microsoft.com/office/drawing/2014/main" val="20001"/>
                    </a:ext>
                  </a:extLst>
                </a:gridCol>
                <a:gridCol w="2618496">
                  <a:extLst>
                    <a:ext uri="{9D8B030D-6E8A-4147-A177-3AD203B41FA5}">
                      <a16:colId xmlns:a16="http://schemas.microsoft.com/office/drawing/2014/main" val="20002"/>
                    </a:ext>
                  </a:extLst>
                </a:gridCol>
                <a:gridCol w="1600501">
                  <a:extLst>
                    <a:ext uri="{9D8B030D-6E8A-4147-A177-3AD203B41FA5}">
                      <a16:colId xmlns:a16="http://schemas.microsoft.com/office/drawing/2014/main" val="20003"/>
                    </a:ext>
                  </a:extLst>
                </a:gridCol>
              </a:tblGrid>
              <a:tr h="1173398">
                <a:tc>
                  <a:txBody>
                    <a:bodyPr/>
                    <a:lstStyle/>
                    <a:p>
                      <a:pPr algn="ctr">
                        <a:spcAft>
                          <a:spcPts val="0"/>
                        </a:spcAft>
                      </a:pPr>
                      <a:r>
                        <a:rPr lang="tr-TR" sz="1600" dirty="0">
                          <a:solidFill>
                            <a:schemeClr val="bg1"/>
                          </a:solidFill>
                          <a:effectLst/>
                        </a:rPr>
                        <a:t>Adı Değişmeyen, Ancak Teşkilat Kanunlarında Kısmen Değişiklik Yapılan Bakanlılar</a:t>
                      </a:r>
                      <a:endParaRPr lang="tr-TR" sz="1600" dirty="0">
                        <a:solidFill>
                          <a:schemeClr val="bg1"/>
                        </a:solidFill>
                        <a:effectLst/>
                        <a:latin typeface="Times New Roman" panose="02020603050405020304" pitchFamily="18" charset="0"/>
                        <a:ea typeface="Calibri" panose="020F0502020204030204" pitchFamily="34" charset="0"/>
                      </a:endParaRPr>
                    </a:p>
                  </a:txBody>
                  <a:tcPr marL="68575" marR="68575" marT="0" marB="0" anchor="ctr">
                    <a:solidFill>
                      <a:srgbClr val="C00000"/>
                    </a:solidFill>
                  </a:tcPr>
                </a:tc>
                <a:tc>
                  <a:txBody>
                    <a:bodyPr/>
                    <a:lstStyle/>
                    <a:p>
                      <a:pPr algn="ctr">
                        <a:spcAft>
                          <a:spcPts val="0"/>
                        </a:spcAft>
                      </a:pPr>
                      <a:r>
                        <a:rPr lang="tr-TR" sz="1600">
                          <a:solidFill>
                            <a:schemeClr val="bg1"/>
                          </a:solidFill>
                          <a:effectLst/>
                        </a:rPr>
                        <a:t>Adı Değişmeyen, Ancak Teşkilat Kanunları Tamamen Değişen Bakanlılar</a:t>
                      </a:r>
                      <a:endParaRPr lang="tr-TR" sz="1600">
                        <a:solidFill>
                          <a:schemeClr val="bg1"/>
                        </a:solidFill>
                        <a:effectLst/>
                        <a:latin typeface="Times New Roman" panose="02020603050405020304" pitchFamily="18" charset="0"/>
                        <a:ea typeface="Calibri" panose="020F0502020204030204" pitchFamily="34" charset="0"/>
                      </a:endParaRPr>
                    </a:p>
                  </a:txBody>
                  <a:tcPr marL="68575" marR="68575" marT="0" marB="0" anchor="ctr">
                    <a:solidFill>
                      <a:srgbClr val="C00000"/>
                    </a:solidFill>
                  </a:tcPr>
                </a:tc>
                <a:tc>
                  <a:txBody>
                    <a:bodyPr/>
                    <a:lstStyle/>
                    <a:p>
                      <a:pPr algn="ctr">
                        <a:spcAft>
                          <a:spcPts val="0"/>
                        </a:spcAft>
                      </a:pPr>
                      <a:r>
                        <a:rPr lang="tr-TR" sz="1600" dirty="0">
                          <a:solidFill>
                            <a:schemeClr val="bg1"/>
                          </a:solidFill>
                          <a:effectLst/>
                        </a:rPr>
                        <a:t>Adı ve Teşkilat Kanunları Tamamen Değişen</a:t>
                      </a:r>
                    </a:p>
                    <a:p>
                      <a:pPr algn="ctr">
                        <a:spcAft>
                          <a:spcPts val="0"/>
                        </a:spcAft>
                      </a:pPr>
                      <a:r>
                        <a:rPr lang="tr-TR" sz="1600" dirty="0">
                          <a:solidFill>
                            <a:schemeClr val="bg1"/>
                          </a:solidFill>
                          <a:effectLst/>
                        </a:rPr>
                        <a:t>(Birleştirilen/Ayrılan) Bakanlıklar</a:t>
                      </a:r>
                      <a:endParaRPr lang="tr-TR" sz="1600" dirty="0">
                        <a:solidFill>
                          <a:schemeClr val="bg1"/>
                        </a:solidFill>
                        <a:effectLst/>
                        <a:latin typeface="Times New Roman" panose="02020603050405020304" pitchFamily="18" charset="0"/>
                        <a:ea typeface="Calibri" panose="020F0502020204030204" pitchFamily="34" charset="0"/>
                      </a:endParaRPr>
                    </a:p>
                  </a:txBody>
                  <a:tcPr marL="68575" marR="68575" marT="0" marB="0" anchor="ctr">
                    <a:solidFill>
                      <a:srgbClr val="C00000"/>
                    </a:solidFill>
                  </a:tcPr>
                </a:tc>
                <a:tc>
                  <a:txBody>
                    <a:bodyPr/>
                    <a:lstStyle/>
                    <a:p>
                      <a:pPr algn="ctr">
                        <a:spcAft>
                          <a:spcPts val="0"/>
                        </a:spcAft>
                      </a:pPr>
                      <a:r>
                        <a:rPr lang="tr-TR" sz="1600" dirty="0">
                          <a:solidFill>
                            <a:schemeClr val="bg1"/>
                          </a:solidFill>
                          <a:effectLst/>
                        </a:rPr>
                        <a:t>Yeni Kurulan Bakanlıklar</a:t>
                      </a:r>
                      <a:endParaRPr lang="tr-TR" sz="1600" dirty="0">
                        <a:solidFill>
                          <a:schemeClr val="bg1"/>
                        </a:solidFill>
                        <a:effectLst/>
                        <a:latin typeface="Times New Roman" panose="02020603050405020304" pitchFamily="18" charset="0"/>
                        <a:ea typeface="Calibri" panose="020F0502020204030204" pitchFamily="34" charset="0"/>
                      </a:endParaRPr>
                    </a:p>
                  </a:txBody>
                  <a:tcPr marL="68575" marR="68575" marT="0" marB="0" anchor="ctr">
                    <a:solidFill>
                      <a:srgbClr val="C00000"/>
                    </a:solidFill>
                  </a:tcPr>
                </a:tc>
                <a:extLst>
                  <a:ext uri="{0D108BD9-81ED-4DB2-BD59-A6C34878D82A}">
                    <a16:rowId xmlns:a16="http://schemas.microsoft.com/office/drawing/2014/main" val="10000"/>
                  </a:ext>
                </a:extLst>
              </a:tr>
              <a:tr h="3352565">
                <a:tc>
                  <a:txBody>
                    <a:bodyPr/>
                    <a:lstStyle/>
                    <a:p>
                      <a:pPr>
                        <a:spcAft>
                          <a:spcPts val="0"/>
                        </a:spcAft>
                      </a:pPr>
                      <a:r>
                        <a:rPr lang="tr-TR" sz="1600" dirty="0">
                          <a:effectLst/>
                        </a:rPr>
                        <a:t>1-Adalet Bakanlığı </a:t>
                      </a:r>
                      <a:endParaRPr lang="tr-TR" sz="1600" dirty="0" smtClean="0">
                        <a:effectLst/>
                      </a:endParaRPr>
                    </a:p>
                    <a:p>
                      <a:pPr>
                        <a:spcAft>
                          <a:spcPts val="0"/>
                        </a:spcAft>
                      </a:pPr>
                      <a:r>
                        <a:rPr lang="tr-TR" sz="1600" dirty="0" smtClean="0">
                          <a:effectLst/>
                        </a:rPr>
                        <a:t>2-İçişleri </a:t>
                      </a:r>
                      <a:r>
                        <a:rPr lang="tr-TR" sz="1600" dirty="0">
                          <a:effectLst/>
                        </a:rPr>
                        <a:t>Bakanlığı </a:t>
                      </a:r>
                      <a:endParaRPr lang="tr-TR" sz="1600" dirty="0" smtClean="0">
                        <a:effectLst/>
                      </a:endParaRPr>
                    </a:p>
                    <a:p>
                      <a:pPr>
                        <a:spcAft>
                          <a:spcPts val="0"/>
                        </a:spcAft>
                      </a:pPr>
                      <a:r>
                        <a:rPr lang="tr-TR" sz="1600" dirty="0" smtClean="0">
                          <a:effectLst/>
                        </a:rPr>
                        <a:t>3-Dışişleri </a:t>
                      </a:r>
                      <a:r>
                        <a:rPr lang="tr-TR" sz="1600" dirty="0">
                          <a:effectLst/>
                        </a:rPr>
                        <a:t>Bakanlığı</a:t>
                      </a:r>
                    </a:p>
                    <a:p>
                      <a:pPr>
                        <a:spcAft>
                          <a:spcPts val="0"/>
                        </a:spcAft>
                      </a:pPr>
                      <a:r>
                        <a:rPr lang="tr-TR" sz="1600" dirty="0">
                          <a:effectLst/>
                        </a:rPr>
                        <a:t>4- Kültür ve Turizm Bakanlığı</a:t>
                      </a:r>
                    </a:p>
                    <a:p>
                      <a:pPr>
                        <a:spcAft>
                          <a:spcPts val="0"/>
                        </a:spcAft>
                      </a:pPr>
                      <a:r>
                        <a:rPr lang="tr-TR" sz="1600" dirty="0">
                          <a:effectLst/>
                        </a:rPr>
                        <a:t>5- Milli Savunma Bakanlığı</a:t>
                      </a:r>
                    </a:p>
                    <a:p>
                      <a:pPr>
                        <a:spcAft>
                          <a:spcPts val="0"/>
                        </a:spcAft>
                      </a:pPr>
                      <a:r>
                        <a:rPr lang="tr-TR" sz="1600" dirty="0">
                          <a:effectLst/>
                        </a:rPr>
                        <a:t>6- Maliye Bakanlığı</a:t>
                      </a:r>
                    </a:p>
                    <a:p>
                      <a:pPr>
                        <a:spcAft>
                          <a:spcPts val="0"/>
                        </a:spcAft>
                      </a:pPr>
                      <a:r>
                        <a:rPr lang="tr-TR" sz="1600" dirty="0">
                          <a:effectLst/>
                        </a:rPr>
                        <a:t>7- Enerji ve Tabi Kaynaklar Bakanlığı</a:t>
                      </a:r>
                    </a:p>
                    <a:p>
                      <a:pPr>
                        <a:spcAft>
                          <a:spcPts val="0"/>
                        </a:spcAft>
                      </a:pPr>
                      <a:r>
                        <a:rPr lang="tr-TR" sz="1600" dirty="0">
                          <a:effectLst/>
                        </a:rPr>
                        <a:t>8- Çalışma ve Sosyal Güvenlik Bakanlığı</a:t>
                      </a:r>
                      <a:endParaRPr lang="tr-TR" sz="1600" dirty="0">
                        <a:effectLst/>
                        <a:latin typeface="Times New Roman" panose="02020603050405020304" pitchFamily="18" charset="0"/>
                        <a:ea typeface="Calibri" panose="020F0502020204030204" pitchFamily="34" charset="0"/>
                      </a:endParaRPr>
                    </a:p>
                  </a:txBody>
                  <a:tcPr marL="68575" marR="68575" marT="0" marB="0"/>
                </a:tc>
                <a:tc>
                  <a:txBody>
                    <a:bodyPr/>
                    <a:lstStyle/>
                    <a:p>
                      <a:pPr>
                        <a:spcAft>
                          <a:spcPts val="0"/>
                        </a:spcAft>
                      </a:pPr>
                      <a:r>
                        <a:rPr lang="tr-TR" sz="1600" dirty="0">
                          <a:effectLst/>
                        </a:rPr>
                        <a:t>1-Sağlık Bakanlığı </a:t>
                      </a:r>
                    </a:p>
                    <a:p>
                      <a:pPr>
                        <a:spcAft>
                          <a:spcPts val="0"/>
                        </a:spcAft>
                      </a:pPr>
                      <a:r>
                        <a:rPr lang="tr-TR" sz="1600" dirty="0">
                          <a:effectLst/>
                        </a:rPr>
                        <a:t>2-Milli Eğitim Bakanlığı</a:t>
                      </a:r>
                      <a:endParaRPr lang="tr-TR" sz="1600" dirty="0">
                        <a:effectLst/>
                        <a:latin typeface="Times New Roman" panose="02020603050405020304" pitchFamily="18" charset="0"/>
                        <a:ea typeface="Calibri" panose="020F0502020204030204" pitchFamily="34" charset="0"/>
                      </a:endParaRPr>
                    </a:p>
                  </a:txBody>
                  <a:tcPr marL="68575" marR="68575" marT="0" marB="0"/>
                </a:tc>
                <a:tc>
                  <a:txBody>
                    <a:bodyPr/>
                    <a:lstStyle/>
                    <a:p>
                      <a:pPr>
                        <a:spcAft>
                          <a:spcPts val="0"/>
                        </a:spcAft>
                      </a:pPr>
                      <a:r>
                        <a:rPr lang="tr-TR" sz="1600" dirty="0">
                          <a:effectLst/>
                        </a:rPr>
                        <a:t>1-Bilim, Sanayi ve Teknoloji Bakanlığı-(eski adı Sanayi ve Ticaret Bakanlığı)</a:t>
                      </a:r>
                    </a:p>
                    <a:p>
                      <a:pPr>
                        <a:spcAft>
                          <a:spcPts val="0"/>
                        </a:spcAft>
                      </a:pPr>
                      <a:r>
                        <a:rPr lang="tr-TR" sz="1600" dirty="0">
                          <a:effectLst/>
                        </a:rPr>
                        <a:t>2- Çevre ve Şehircilik Bakanlığı- (Eski adı Bayındırlık ve İskân Bakanlığı) </a:t>
                      </a:r>
                    </a:p>
                    <a:p>
                      <a:pPr>
                        <a:spcAft>
                          <a:spcPts val="0"/>
                        </a:spcAft>
                      </a:pPr>
                      <a:r>
                        <a:rPr lang="tr-TR" sz="1600" dirty="0">
                          <a:effectLst/>
                        </a:rPr>
                        <a:t>3- Gıda, Tarım ve Hayvancılık Bakanlığı- (eski adı Tarım ve Köy işleri Bakanlığı)</a:t>
                      </a:r>
                    </a:p>
                    <a:p>
                      <a:pPr>
                        <a:spcAft>
                          <a:spcPts val="0"/>
                        </a:spcAft>
                      </a:pPr>
                      <a:r>
                        <a:rPr lang="tr-TR" sz="1600" dirty="0">
                          <a:effectLst/>
                        </a:rPr>
                        <a:t>4- Gümrük ve Ticaret Bakanlığı- (eski adı Sanayi ve Ticaret Bakanlığı)</a:t>
                      </a:r>
                    </a:p>
                    <a:p>
                      <a:pPr>
                        <a:spcAft>
                          <a:spcPts val="0"/>
                        </a:spcAft>
                      </a:pPr>
                      <a:r>
                        <a:rPr lang="tr-TR" sz="1600" dirty="0">
                          <a:effectLst/>
                        </a:rPr>
                        <a:t>5- Orman ve Su İşleri Bakanlığı- (eski adı Çevre ve Orman Bakanlığı)</a:t>
                      </a:r>
                    </a:p>
                    <a:p>
                      <a:pPr>
                        <a:spcAft>
                          <a:spcPts val="0"/>
                        </a:spcAft>
                      </a:pPr>
                      <a:r>
                        <a:rPr lang="tr-TR" sz="1600" dirty="0">
                          <a:effectLst/>
                        </a:rPr>
                        <a:t>6- Ulaştırma, Denizcilik ve Haberleşme Bakanlığı- (eski adı Ulaştırma Bakanlığı)</a:t>
                      </a:r>
                      <a:endParaRPr lang="tr-TR" sz="1600" dirty="0">
                        <a:effectLst/>
                        <a:latin typeface="Times New Roman" panose="02020603050405020304" pitchFamily="18" charset="0"/>
                        <a:ea typeface="Calibri" panose="020F0502020204030204" pitchFamily="34" charset="0"/>
                      </a:endParaRPr>
                    </a:p>
                  </a:txBody>
                  <a:tcPr marL="68575" marR="68575" marT="0" marB="0"/>
                </a:tc>
                <a:tc>
                  <a:txBody>
                    <a:bodyPr/>
                    <a:lstStyle/>
                    <a:p>
                      <a:pPr>
                        <a:spcAft>
                          <a:spcPts val="0"/>
                        </a:spcAft>
                      </a:pPr>
                      <a:r>
                        <a:rPr lang="tr-TR" sz="1600" dirty="0">
                          <a:effectLst/>
                        </a:rPr>
                        <a:t>1-Aile ve Sosyal Politikalar Bakanlığı</a:t>
                      </a:r>
                    </a:p>
                    <a:p>
                      <a:pPr>
                        <a:spcAft>
                          <a:spcPts val="0"/>
                        </a:spcAft>
                      </a:pPr>
                      <a:r>
                        <a:rPr lang="tr-TR" sz="1600" dirty="0">
                          <a:effectLst/>
                        </a:rPr>
                        <a:t> 2-Avrupa Birliği Bakanlığı </a:t>
                      </a:r>
                    </a:p>
                    <a:p>
                      <a:pPr>
                        <a:spcAft>
                          <a:spcPts val="0"/>
                        </a:spcAft>
                      </a:pPr>
                      <a:r>
                        <a:rPr lang="tr-TR" sz="1600" dirty="0">
                          <a:effectLst/>
                        </a:rPr>
                        <a:t>3-Ekonomi Bakanlığı</a:t>
                      </a:r>
                    </a:p>
                    <a:p>
                      <a:pPr>
                        <a:spcAft>
                          <a:spcPts val="0"/>
                        </a:spcAft>
                      </a:pPr>
                      <a:r>
                        <a:rPr lang="tr-TR" sz="1600" dirty="0">
                          <a:effectLst/>
                        </a:rPr>
                        <a:t>4-Gençlik ve Spor Bakanlığı</a:t>
                      </a:r>
                    </a:p>
                    <a:p>
                      <a:pPr>
                        <a:spcAft>
                          <a:spcPts val="0"/>
                        </a:spcAft>
                      </a:pPr>
                      <a:r>
                        <a:rPr lang="tr-TR" sz="1600" dirty="0">
                          <a:effectLst/>
                        </a:rPr>
                        <a:t>5-Kalkınma Bakanlığı</a:t>
                      </a:r>
                      <a:endParaRPr lang="tr-TR" sz="1600" dirty="0">
                        <a:effectLst/>
                        <a:latin typeface="Times New Roman" panose="02020603050405020304" pitchFamily="18" charset="0"/>
                        <a:ea typeface="Calibri" panose="020F0502020204030204" pitchFamily="34" charset="0"/>
                      </a:endParaRPr>
                    </a:p>
                  </a:txBody>
                  <a:tcPr marL="68575" marR="68575" marT="0" marB="0"/>
                </a:tc>
                <a:extLst>
                  <a:ext uri="{0D108BD9-81ED-4DB2-BD59-A6C34878D82A}">
                    <a16:rowId xmlns:a16="http://schemas.microsoft.com/office/drawing/2014/main" val="10001"/>
                  </a:ext>
                </a:extLst>
              </a:tr>
            </a:tbl>
          </a:graphicData>
        </a:graphic>
      </p:graphicFrame>
      <p:sp>
        <p:nvSpPr>
          <p:cNvPr id="6" name="Slayt Numarası Yer Tutucusu 5"/>
          <p:cNvSpPr>
            <a:spLocks noGrp="1"/>
          </p:cNvSpPr>
          <p:nvPr>
            <p:ph type="sldNum" sz="quarter" idx="12"/>
          </p:nvPr>
        </p:nvSpPr>
        <p:spPr/>
        <p:txBody>
          <a:bodyPr/>
          <a:lstStyle/>
          <a:p>
            <a:fld id="{94376408-BE7C-429D-8F06-F3315B12EFEF}" type="slidenum">
              <a:rPr lang="tr-TR" smtClean="0"/>
              <a:pPr/>
              <a:t>5</a:t>
            </a:fld>
            <a:endParaRPr lang="tr-TR" dirty="0"/>
          </a:p>
        </p:txBody>
      </p:sp>
    </p:spTree>
    <p:extLst>
      <p:ext uri="{BB962C8B-B14F-4D97-AF65-F5344CB8AC3E}">
        <p14:creationId xmlns:p14="http://schemas.microsoft.com/office/powerpoint/2010/main" val="198959272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9632" y="35617"/>
            <a:ext cx="7331164" cy="801096"/>
          </a:xfrm>
        </p:spPr>
        <p:txBody>
          <a:bodyPr>
            <a:normAutofit/>
          </a:bodyPr>
          <a:lstStyle/>
          <a:p>
            <a:r>
              <a:rPr lang="tr-TR" sz="3200" b="1" dirty="0">
                <a:solidFill>
                  <a:srgbClr val="964305"/>
                </a:solidFill>
                <a:latin typeface="Times New Roman"/>
                <a:ea typeface="Calibri"/>
              </a:rPr>
              <a:t>ÖRGÜTLENME</a:t>
            </a:r>
            <a:endParaRPr lang="tr-TR" sz="3200" b="1" dirty="0" smtClean="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İçerik Yer Tutucusu"/>
          <p:cNvSpPr>
            <a:spLocks noGrp="1"/>
          </p:cNvSpPr>
          <p:nvPr>
            <p:ph idx="1"/>
          </p:nvPr>
        </p:nvSpPr>
        <p:spPr>
          <a:xfrm>
            <a:off x="806417" y="821512"/>
            <a:ext cx="8352928" cy="5214974"/>
          </a:xfrm>
        </p:spPr>
        <p:txBody>
          <a:bodyPr>
            <a:normAutofit/>
          </a:bodyPr>
          <a:lstStyle/>
          <a:p>
            <a:r>
              <a:rPr lang="tr-TR" sz="2400" i="1" dirty="0" smtClean="0">
                <a:solidFill>
                  <a:schemeClr val="accent3"/>
                </a:solidFill>
              </a:rPr>
              <a:t>3046 Sayılı Kanunda Yapılan Değişiklikler</a:t>
            </a:r>
          </a:p>
          <a:p>
            <a:pPr indent="12700">
              <a:buFont typeface="Wingdings" panose="05000000000000000000" pitchFamily="2" charset="2"/>
              <a:buChar char="Ø"/>
            </a:pPr>
            <a:r>
              <a:rPr lang="tr-TR" sz="2400" dirty="0" smtClean="0"/>
              <a:t>Devlet Bakanlığı uygulamasına son verilmesi </a:t>
            </a:r>
          </a:p>
          <a:p>
            <a:pPr indent="12700">
              <a:buFont typeface="Wingdings" panose="05000000000000000000" pitchFamily="2" charset="2"/>
              <a:buChar char="Ø"/>
            </a:pPr>
            <a:r>
              <a:rPr lang="tr-TR" sz="2400" dirty="0" smtClean="0"/>
              <a:t>İki Tür Başbakan Yardımcılığının getirilmesi</a:t>
            </a:r>
          </a:p>
          <a:p>
            <a:pPr indent="12700">
              <a:buFont typeface="Wingdings" panose="05000000000000000000" pitchFamily="2" charset="2"/>
              <a:buChar char="Ø"/>
            </a:pPr>
            <a:r>
              <a:rPr lang="tr-TR" sz="2400" dirty="0" err="1" smtClean="0"/>
              <a:t>BİO’ların</a:t>
            </a:r>
            <a:r>
              <a:rPr lang="tr-TR" sz="2400" dirty="0" smtClean="0"/>
              <a:t> denetiminin Bakana verilmesi</a:t>
            </a:r>
          </a:p>
          <a:p>
            <a:pPr indent="12700">
              <a:buFont typeface="Wingdings" panose="05000000000000000000" pitchFamily="2" charset="2"/>
              <a:buChar char="Ø"/>
            </a:pPr>
            <a:r>
              <a:rPr lang="tr-TR" sz="2400" dirty="0" smtClean="0"/>
              <a:t>Bakan Yardımcısı Uygulamasının Getirilmesi</a:t>
            </a:r>
            <a:endParaRPr lang="tr-TR" sz="2400" dirty="0"/>
          </a:p>
          <a:p>
            <a:r>
              <a:rPr lang="tr-TR" sz="2400" i="1" dirty="0" smtClean="0">
                <a:solidFill>
                  <a:schemeClr val="accent3"/>
                </a:solidFill>
              </a:rPr>
              <a:t>Bakanlıkların İç Yapılarındaki Değişiklikler</a:t>
            </a:r>
          </a:p>
          <a:p>
            <a:pPr indent="12700">
              <a:buFont typeface="Wingdings" panose="05000000000000000000" pitchFamily="2" charset="2"/>
              <a:buChar char="Ø"/>
            </a:pPr>
            <a:r>
              <a:rPr lang="tr-TR" sz="2400" dirty="0" smtClean="0"/>
              <a:t>Fonksiyonel </a:t>
            </a:r>
            <a:r>
              <a:rPr lang="tr-TR" sz="2400" dirty="0"/>
              <a:t>esaslı örgütlenmeden </a:t>
            </a:r>
            <a:r>
              <a:rPr lang="tr-TR" sz="2400" dirty="0" smtClean="0"/>
              <a:t>Tema/Konu </a:t>
            </a:r>
            <a:r>
              <a:rPr lang="tr-TR" sz="2400" dirty="0"/>
              <a:t>bazlı </a:t>
            </a:r>
            <a:r>
              <a:rPr lang="tr-TR" sz="2400" dirty="0" smtClean="0"/>
              <a:t>örgütlenmeye geçiş</a:t>
            </a:r>
            <a:endParaRPr lang="tr-TR" sz="2400" dirty="0"/>
          </a:p>
          <a:p>
            <a:pPr indent="12700">
              <a:buFont typeface="Wingdings" panose="05000000000000000000" pitchFamily="2" charset="2"/>
              <a:buChar char="Ø"/>
            </a:pPr>
            <a:r>
              <a:rPr lang="tr-TR" sz="2400" dirty="0"/>
              <a:t>Birim adları ve görevlerindeki </a:t>
            </a:r>
            <a:r>
              <a:rPr lang="tr-TR" sz="2400" dirty="0" err="1" smtClean="0"/>
              <a:t>standartizasyonun</a:t>
            </a:r>
            <a:r>
              <a:rPr lang="tr-TR" sz="2400" dirty="0" smtClean="0"/>
              <a:t> </a:t>
            </a:r>
            <a:r>
              <a:rPr lang="tr-TR" sz="2400" dirty="0"/>
              <a:t>bozulması</a:t>
            </a:r>
          </a:p>
          <a:p>
            <a:pPr indent="12700">
              <a:buFont typeface="Wingdings" panose="05000000000000000000" pitchFamily="2" charset="2"/>
              <a:buChar char="Ø"/>
            </a:pPr>
            <a:r>
              <a:rPr lang="tr-TR" sz="2400" dirty="0"/>
              <a:t>AB ile ilgili birimlerin kurulması</a:t>
            </a:r>
          </a:p>
          <a:p>
            <a:pPr indent="12700">
              <a:buFont typeface="Wingdings" panose="05000000000000000000" pitchFamily="2" charset="2"/>
              <a:buChar char="Ø"/>
            </a:pPr>
            <a:r>
              <a:rPr lang="tr-TR" sz="2400" dirty="0"/>
              <a:t>Bakanlıklardaki ara kademelerin kaldırılması ve dikey </a:t>
            </a:r>
            <a:r>
              <a:rPr lang="tr-TR" sz="2400" dirty="0" smtClean="0"/>
              <a:t>örgütlenmeden yatay örgütlenmeye gidiş</a:t>
            </a:r>
          </a:p>
          <a:p>
            <a:pPr>
              <a:buNone/>
            </a:pPr>
            <a:endParaRPr lang="tr-TR" sz="2400" dirty="0"/>
          </a:p>
        </p:txBody>
      </p:sp>
      <p:sp>
        <p:nvSpPr>
          <p:cNvPr id="3" name="Slayt Numarası Yer Tutucusu 2"/>
          <p:cNvSpPr>
            <a:spLocks noGrp="1"/>
          </p:cNvSpPr>
          <p:nvPr>
            <p:ph type="sldNum" sz="quarter" idx="12"/>
          </p:nvPr>
        </p:nvSpPr>
        <p:spPr/>
        <p:txBody>
          <a:bodyPr/>
          <a:lstStyle/>
          <a:p>
            <a:fld id="{94376408-BE7C-429D-8F06-F3315B12EFEF}" type="slidenum">
              <a:rPr lang="tr-TR" smtClean="0"/>
              <a:pPr/>
              <a:t>6</a:t>
            </a:fld>
            <a:endParaRPr lang="tr-TR" dirty="0"/>
          </a:p>
        </p:txBody>
      </p:sp>
    </p:spTree>
    <p:extLst>
      <p:ext uri="{BB962C8B-B14F-4D97-AF65-F5344CB8AC3E}">
        <p14:creationId xmlns:p14="http://schemas.microsoft.com/office/powerpoint/2010/main" val="218392344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9632" y="35617"/>
            <a:ext cx="7331164" cy="513063"/>
          </a:xfrm>
        </p:spPr>
        <p:txBody>
          <a:bodyPr>
            <a:normAutofit fontScale="90000"/>
          </a:bodyPr>
          <a:lstStyle/>
          <a:p>
            <a:r>
              <a:rPr lang="tr-TR" sz="3200" b="1" dirty="0">
                <a:solidFill>
                  <a:srgbClr val="964305"/>
                </a:solidFill>
                <a:latin typeface="Times New Roman"/>
                <a:ea typeface="Calibri"/>
              </a:rPr>
              <a:t>ÖRGÜTLENME</a:t>
            </a:r>
            <a:endParaRPr lang="tr-TR" sz="3200" b="1" dirty="0" smtClean="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İçerik Yer Tutucusu 2"/>
          <p:cNvSpPr>
            <a:spLocks noGrp="1"/>
          </p:cNvSpPr>
          <p:nvPr>
            <p:ph idx="1"/>
          </p:nvPr>
        </p:nvSpPr>
        <p:spPr>
          <a:xfrm>
            <a:off x="914400" y="548357"/>
            <a:ext cx="8229600" cy="576063"/>
          </a:xfrm>
        </p:spPr>
        <p:txBody>
          <a:bodyPr>
            <a:normAutofit/>
          </a:bodyPr>
          <a:lstStyle/>
          <a:p>
            <a:pPr marL="0" indent="0">
              <a:buNone/>
            </a:pPr>
            <a:r>
              <a:rPr lang="tr-TR" sz="2800" dirty="0"/>
              <a:t>Devlet Bakanı ve Başbakan Yardımcılığı Karşılaştırması</a:t>
            </a:r>
          </a:p>
        </p:txBody>
      </p:sp>
      <p:graphicFrame>
        <p:nvGraphicFramePr>
          <p:cNvPr id="5" name="Tablo 4"/>
          <p:cNvGraphicFramePr>
            <a:graphicFrameLocks noGrp="1"/>
          </p:cNvGraphicFramePr>
          <p:nvPr>
            <p:extLst>
              <p:ext uri="{D42A27DB-BD31-4B8C-83A1-F6EECF244321}">
                <p14:modId xmlns:p14="http://schemas.microsoft.com/office/powerpoint/2010/main" val="2737352351"/>
              </p:ext>
            </p:extLst>
          </p:nvPr>
        </p:nvGraphicFramePr>
        <p:xfrm>
          <a:off x="1115616" y="1412776"/>
          <a:ext cx="7776864" cy="4693920"/>
        </p:xfrm>
        <a:graphic>
          <a:graphicData uri="http://schemas.openxmlformats.org/drawingml/2006/table">
            <a:tbl>
              <a:tblPr firstRow="1" firstCol="1" bandRow="1"/>
              <a:tblGrid>
                <a:gridCol w="3888432">
                  <a:extLst>
                    <a:ext uri="{9D8B030D-6E8A-4147-A177-3AD203B41FA5}">
                      <a16:colId xmlns:a16="http://schemas.microsoft.com/office/drawing/2014/main" val="20000"/>
                    </a:ext>
                  </a:extLst>
                </a:gridCol>
                <a:gridCol w="3888432">
                  <a:extLst>
                    <a:ext uri="{9D8B030D-6E8A-4147-A177-3AD203B41FA5}">
                      <a16:colId xmlns:a16="http://schemas.microsoft.com/office/drawing/2014/main" val="20001"/>
                    </a:ext>
                  </a:extLst>
                </a:gridCol>
              </a:tblGrid>
              <a:tr h="212024">
                <a:tc>
                  <a:txBody>
                    <a:bodyPr/>
                    <a:lstStyle/>
                    <a:p>
                      <a:pPr algn="ctr">
                        <a:spcAft>
                          <a:spcPts val="0"/>
                        </a:spcAft>
                      </a:pPr>
                      <a:r>
                        <a:rPr lang="tr-TR" sz="1400" b="1">
                          <a:solidFill>
                            <a:schemeClr val="bg1"/>
                          </a:solidFill>
                          <a:effectLst/>
                          <a:latin typeface="Times New Roman" panose="02020603050405020304" pitchFamily="18" charset="0"/>
                          <a:ea typeface="Calibri" panose="020F0502020204030204" pitchFamily="34" charset="0"/>
                        </a:rPr>
                        <a:t>3046 sayılı Kanun (İlk Hali)</a:t>
                      </a:r>
                      <a:endParaRPr lang="tr-TR" sz="1400">
                        <a:solidFill>
                          <a:schemeClr val="bg1"/>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ctr">
                        <a:spcAft>
                          <a:spcPts val="0"/>
                        </a:spcAft>
                      </a:pPr>
                      <a:r>
                        <a:rPr lang="tr-TR" sz="1400" b="1" dirty="0">
                          <a:solidFill>
                            <a:schemeClr val="bg1"/>
                          </a:solidFill>
                          <a:effectLst/>
                          <a:latin typeface="Times New Roman" panose="02020603050405020304" pitchFamily="18" charset="0"/>
                          <a:ea typeface="Calibri" panose="020F0502020204030204" pitchFamily="34" charset="0"/>
                        </a:rPr>
                        <a:t>643 sayılı KHK Sonrası 3046 sayılı Kanun </a:t>
                      </a:r>
                      <a:endParaRPr lang="tr-TR" sz="1400" b="1" dirty="0" smtClean="0">
                        <a:solidFill>
                          <a:schemeClr val="bg1"/>
                        </a:solidFill>
                        <a:effectLst/>
                        <a:latin typeface="Times New Roman" panose="02020603050405020304" pitchFamily="18" charset="0"/>
                        <a:ea typeface="Calibri" panose="020F0502020204030204" pitchFamily="34" charset="0"/>
                      </a:endParaRPr>
                    </a:p>
                    <a:p>
                      <a:pPr algn="ctr">
                        <a:spcAft>
                          <a:spcPts val="0"/>
                        </a:spcAft>
                      </a:pPr>
                      <a:r>
                        <a:rPr lang="tr-TR" sz="1400" b="1" dirty="0" smtClean="0">
                          <a:solidFill>
                            <a:schemeClr val="bg1"/>
                          </a:solidFill>
                          <a:effectLst/>
                          <a:latin typeface="Times New Roman" panose="02020603050405020304" pitchFamily="18" charset="0"/>
                          <a:ea typeface="Calibri" panose="020F0502020204030204" pitchFamily="34" charset="0"/>
                        </a:rPr>
                        <a:t>(</a:t>
                      </a:r>
                      <a:r>
                        <a:rPr lang="tr-TR" sz="1400" b="1" dirty="0">
                          <a:solidFill>
                            <a:schemeClr val="bg1"/>
                          </a:solidFill>
                          <a:effectLst/>
                          <a:latin typeface="Times New Roman" panose="02020603050405020304" pitchFamily="18" charset="0"/>
                          <a:ea typeface="Calibri" panose="020F0502020204030204" pitchFamily="34" charset="0"/>
                        </a:rPr>
                        <a:t>Son Hali)</a:t>
                      </a:r>
                      <a:endParaRPr lang="tr-TR" sz="1400" dirty="0">
                        <a:solidFill>
                          <a:schemeClr val="bg1"/>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10000"/>
                  </a:ext>
                </a:extLst>
              </a:tr>
              <a:tr h="3604400">
                <a:tc>
                  <a:txBody>
                    <a:bodyPr/>
                    <a:lstStyle/>
                    <a:p>
                      <a:pPr algn="just">
                        <a:spcAft>
                          <a:spcPts val="0"/>
                        </a:spcAft>
                      </a:pPr>
                      <a:r>
                        <a:rPr lang="tr-TR" sz="1400" i="1" dirty="0">
                          <a:effectLst/>
                          <a:latin typeface="Times New Roman" panose="02020603050405020304" pitchFamily="18" charset="0"/>
                          <a:ea typeface="Calibri" panose="020F0502020204030204" pitchFamily="34" charset="0"/>
                        </a:rPr>
                        <a:t>Devlet Bakanları</a:t>
                      </a:r>
                      <a:endParaRPr lang="tr-TR" sz="1400" dirty="0">
                        <a:effectLst/>
                        <a:latin typeface="Times New Roman" panose="02020603050405020304" pitchFamily="18" charset="0"/>
                        <a:ea typeface="Calibri" panose="020F0502020204030204" pitchFamily="34" charset="0"/>
                      </a:endParaRPr>
                    </a:p>
                    <a:p>
                      <a:pPr algn="just">
                        <a:spcAft>
                          <a:spcPts val="0"/>
                        </a:spcAft>
                      </a:pPr>
                      <a:r>
                        <a:rPr lang="tr-TR" sz="1400" b="1" dirty="0">
                          <a:effectLst/>
                          <a:latin typeface="Times New Roman" panose="02020603050405020304" pitchFamily="18" charset="0"/>
                          <a:ea typeface="Calibri" panose="020F0502020204030204" pitchFamily="34" charset="0"/>
                        </a:rPr>
                        <a:t>MADDE 4. —</a:t>
                      </a:r>
                      <a:r>
                        <a:rPr lang="tr-TR" sz="1400" dirty="0">
                          <a:effectLst/>
                          <a:latin typeface="Times New Roman" panose="02020603050405020304" pitchFamily="18" charset="0"/>
                          <a:ea typeface="Calibri" panose="020F0502020204030204" pitchFamily="34" charset="0"/>
                        </a:rPr>
                        <a:t> </a:t>
                      </a:r>
                      <a:r>
                        <a:rPr lang="tr-TR" sz="1400" i="1" u="sng" dirty="0">
                          <a:solidFill>
                            <a:schemeClr val="accent3"/>
                          </a:solidFill>
                          <a:effectLst/>
                          <a:latin typeface="Times New Roman" panose="02020603050405020304" pitchFamily="18" charset="0"/>
                          <a:ea typeface="Calibri" panose="020F0502020204030204" pitchFamily="34" charset="0"/>
                        </a:rPr>
                        <a:t>Başbakana yardım etmek, Bakanlar Kurulunda koordinasyonu sağlamak, özel önem ve öncelik taşıyan konularda tecrübe ve bilgilerinden istifade edilmek amacıyla Başbakanın teklifi ve Cumhurbaşkanının onayı ile Devlet Bakanları görevlendirilebilir.</a:t>
                      </a:r>
                      <a:endParaRPr lang="tr-TR" sz="1400" dirty="0">
                        <a:solidFill>
                          <a:schemeClr val="accent3"/>
                        </a:solidFill>
                        <a:effectLst/>
                        <a:latin typeface="Times New Roman" panose="02020603050405020304" pitchFamily="18" charset="0"/>
                        <a:ea typeface="Calibri" panose="020F0502020204030204" pitchFamily="34" charset="0"/>
                      </a:endParaRPr>
                    </a:p>
                    <a:p>
                      <a:pPr algn="just">
                        <a:spcAft>
                          <a:spcPts val="0"/>
                        </a:spcAft>
                      </a:pPr>
                      <a:r>
                        <a:rPr lang="tr-TR" sz="1400" dirty="0">
                          <a:effectLst/>
                          <a:latin typeface="Times New Roman" panose="02020603050405020304" pitchFamily="18" charset="0"/>
                          <a:ea typeface="Calibri" panose="020F0502020204030204" pitchFamily="34" charset="0"/>
                        </a:rPr>
                        <a:t>a) Devlet Bakanları, Başbakan tarafından verilecek görevleri yerine getirirler.</a:t>
                      </a:r>
                    </a:p>
                    <a:p>
                      <a:pPr algn="just">
                        <a:spcAft>
                          <a:spcPts val="0"/>
                        </a:spcAft>
                      </a:pPr>
                      <a:r>
                        <a:rPr lang="tr-TR" sz="1400" dirty="0">
                          <a:effectLst/>
                          <a:latin typeface="Times New Roman" panose="02020603050405020304" pitchFamily="18" charset="0"/>
                          <a:ea typeface="Calibri" panose="020F0502020204030204" pitchFamily="34" charset="0"/>
                        </a:rPr>
                        <a:t>b) Devlet Bakanlarının sayısı yediyi geçemez.</a:t>
                      </a:r>
                    </a:p>
                    <a:p>
                      <a:pPr algn="just">
                        <a:spcAft>
                          <a:spcPts val="0"/>
                        </a:spcAft>
                      </a:pPr>
                      <a:r>
                        <a:rPr lang="tr-TR" sz="1400" dirty="0">
                          <a:effectLst/>
                          <a:latin typeface="Times New Roman" panose="02020603050405020304" pitchFamily="18" charset="0"/>
                          <a:ea typeface="Calibri" panose="020F0502020204030204" pitchFamily="34" charset="0"/>
                        </a:rPr>
                        <a:t>c) Devlet Bakanlarından en çok ikisi Başbakan Yardımcısı olarak görevlendirilebilir.</a:t>
                      </a:r>
                    </a:p>
                    <a:p>
                      <a:pPr algn="just">
                        <a:spcAft>
                          <a:spcPts val="0"/>
                        </a:spcAft>
                      </a:pPr>
                      <a:r>
                        <a:rPr lang="tr-TR" sz="1400" dirty="0">
                          <a:effectLst/>
                          <a:latin typeface="Times New Roman" panose="02020603050405020304" pitchFamily="18" charset="0"/>
                          <a:ea typeface="Calibri" panose="020F0502020204030204" pitchFamily="34" charset="0"/>
                        </a:rPr>
                        <a:t>d) Bu Kanunun 11 inci maddesinde belirtilen bakanlık ilgili kuruluşları, Başbakanın teklifi ve Cumhurbaşkanının onayı ile, Başbakanlıkla veya diğer bakanlıklarla ilgilendirilebilir.</a:t>
                      </a:r>
                    </a:p>
                    <a:p>
                      <a:pPr algn="just">
                        <a:spcAft>
                          <a:spcPts val="0"/>
                        </a:spcAft>
                      </a:pPr>
                      <a:r>
                        <a:rPr lang="tr-TR" sz="1400" dirty="0">
                          <a:effectLst/>
                          <a:latin typeface="Times New Roman" panose="02020603050405020304" pitchFamily="18" charset="0"/>
                          <a:ea typeface="Calibri" panose="020F0502020204030204" pitchFamily="34" charset="0"/>
                        </a:rPr>
                        <a:t>e) Devlet Bakanı ve Başbakan Yardımcıları ile Devlet Bakanlarının danışma ve büro hizmetlerini yürütecek personele ait kadrolar Başbakanlık kadro cetvelinde gösterilir.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400" i="1" dirty="0">
                          <a:solidFill>
                            <a:srgbClr val="000000"/>
                          </a:solidFill>
                          <a:effectLst/>
                          <a:latin typeface="Times New Roman" panose="02020603050405020304" pitchFamily="18" charset="0"/>
                          <a:ea typeface="Calibri" panose="020F0502020204030204" pitchFamily="34" charset="0"/>
                        </a:rPr>
                        <a:t>Başbakan Yardımcıları (1) </a:t>
                      </a:r>
                      <a:endParaRPr lang="tr-TR" sz="1400" dirty="0">
                        <a:solidFill>
                          <a:srgbClr val="000000"/>
                        </a:solidFill>
                        <a:effectLst/>
                        <a:latin typeface="Times New Roman" panose="02020603050405020304" pitchFamily="18" charset="0"/>
                        <a:ea typeface="Calibri" panose="020F0502020204030204" pitchFamily="34" charset="0"/>
                      </a:endParaRPr>
                    </a:p>
                    <a:p>
                      <a:pPr algn="just">
                        <a:spcAft>
                          <a:spcPts val="0"/>
                        </a:spcAft>
                      </a:pPr>
                      <a:r>
                        <a:rPr lang="tr-TR" sz="1400" b="1" dirty="0">
                          <a:solidFill>
                            <a:srgbClr val="000000"/>
                          </a:solidFill>
                          <a:effectLst/>
                          <a:latin typeface="Times New Roman" panose="02020603050405020304" pitchFamily="18" charset="0"/>
                          <a:ea typeface="Calibri" panose="020F0502020204030204" pitchFamily="34" charset="0"/>
                        </a:rPr>
                        <a:t>Madde 4 – (Değişik: 3/6/2011 – KHK-643/1 </a:t>
                      </a:r>
                      <a:r>
                        <a:rPr lang="tr-TR" sz="1400" b="1" dirty="0" err="1">
                          <a:solidFill>
                            <a:srgbClr val="000000"/>
                          </a:solidFill>
                          <a:effectLst/>
                          <a:latin typeface="Times New Roman" panose="02020603050405020304" pitchFamily="18" charset="0"/>
                          <a:ea typeface="Calibri" panose="020F0502020204030204" pitchFamily="34" charset="0"/>
                        </a:rPr>
                        <a:t>md.</a:t>
                      </a:r>
                      <a:r>
                        <a:rPr lang="tr-TR" sz="1400" b="1" dirty="0">
                          <a:solidFill>
                            <a:srgbClr val="000000"/>
                          </a:solidFill>
                          <a:effectLst/>
                          <a:latin typeface="Times New Roman" panose="02020603050405020304" pitchFamily="18" charset="0"/>
                          <a:ea typeface="Calibri" panose="020F0502020204030204" pitchFamily="34" charset="0"/>
                        </a:rPr>
                        <a:t>) </a:t>
                      </a:r>
                      <a:endParaRPr lang="tr-TR" sz="1400" dirty="0">
                        <a:solidFill>
                          <a:srgbClr val="000000"/>
                        </a:solidFill>
                        <a:effectLst/>
                        <a:latin typeface="Times New Roman" panose="02020603050405020304" pitchFamily="18" charset="0"/>
                        <a:ea typeface="Calibri" panose="020F0502020204030204" pitchFamily="34" charset="0"/>
                      </a:endParaRPr>
                    </a:p>
                    <a:p>
                      <a:pPr algn="just">
                        <a:spcAft>
                          <a:spcPts val="0"/>
                        </a:spcAft>
                      </a:pPr>
                      <a:r>
                        <a:rPr lang="tr-TR" sz="1400" dirty="0">
                          <a:effectLst/>
                          <a:latin typeface="Times New Roman" panose="02020603050405020304" pitchFamily="18" charset="0"/>
                          <a:ea typeface="Calibri" panose="020F0502020204030204" pitchFamily="34" charset="0"/>
                        </a:rPr>
                        <a:t>Başbakana yardım etmek ve Bakanlar Kurulunda eşgüdüm sağlamak üzere Hükümetin oluşumu ve genel siyasetinin yürütülmesinin gerektirdiği sayıda bakan, Başbakan Yardımcısı olarak görevlendirilebilir. </a:t>
                      </a:r>
                      <a:r>
                        <a:rPr lang="tr-TR" sz="1400" i="1" u="sng" dirty="0">
                          <a:solidFill>
                            <a:schemeClr val="accent3"/>
                          </a:solidFill>
                          <a:effectLst/>
                          <a:latin typeface="Times New Roman" panose="02020603050405020304" pitchFamily="18" charset="0"/>
                          <a:ea typeface="Calibri" panose="020F0502020204030204" pitchFamily="34" charset="0"/>
                        </a:rPr>
                        <a:t>Ayrıca Başbakana yardım etmek ve Başbakan tarafından verilecek görevleri yerine getirmek, Bakanlar Kurulunda koordinasyonu sağlamak, özel önem ve öncelik taşıyan konularda tecrübe ve bilgilerinden istifade edilmek amacıyla Başbakanın teklifi ve Cumhurbaşkanının onayı ile, Başbakan Yardımcısı unvanıyla görev yapmak ve sayısı beşi geçmemek üzere bakan görevlendirilebilir</a:t>
                      </a:r>
                      <a:r>
                        <a:rPr lang="tr-TR" sz="1400" i="1" dirty="0">
                          <a:solidFill>
                            <a:schemeClr val="accent3"/>
                          </a:solidFill>
                          <a:effectLst/>
                          <a:latin typeface="Times New Roman" panose="02020603050405020304" pitchFamily="18" charset="0"/>
                          <a:ea typeface="Calibri" panose="020F0502020204030204" pitchFamily="34" charset="0"/>
                        </a:rPr>
                        <a:t>.</a:t>
                      </a:r>
                      <a:r>
                        <a:rPr lang="tr-TR" sz="1400" dirty="0">
                          <a:effectLst/>
                          <a:latin typeface="Times New Roman" panose="02020603050405020304" pitchFamily="18" charset="0"/>
                          <a:ea typeface="Calibri" panose="020F0502020204030204" pitchFamily="34" charset="0"/>
                        </a:rPr>
                        <a:t> Başbakan Yardımcısı unvanıyla görev yapmak üzere görevlendirilen bakanların danışma ve büro hizmetlerini yürütecek personele ait kadrolar Başbakanlık kadro cetvelinde gösterilir.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6" name="Slayt Numarası Yer Tutucusu 5"/>
          <p:cNvSpPr>
            <a:spLocks noGrp="1"/>
          </p:cNvSpPr>
          <p:nvPr>
            <p:ph type="sldNum" sz="quarter" idx="12"/>
          </p:nvPr>
        </p:nvSpPr>
        <p:spPr/>
        <p:txBody>
          <a:bodyPr/>
          <a:lstStyle/>
          <a:p>
            <a:fld id="{94376408-BE7C-429D-8F06-F3315B12EFEF}" type="slidenum">
              <a:rPr lang="tr-TR" smtClean="0"/>
              <a:pPr/>
              <a:t>7</a:t>
            </a:fld>
            <a:endParaRPr lang="tr-TR" dirty="0"/>
          </a:p>
        </p:txBody>
      </p:sp>
    </p:spTree>
    <p:extLst>
      <p:ext uri="{BB962C8B-B14F-4D97-AF65-F5344CB8AC3E}">
        <p14:creationId xmlns:p14="http://schemas.microsoft.com/office/powerpoint/2010/main" val="8675180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9632" y="35617"/>
            <a:ext cx="7331164" cy="513064"/>
          </a:xfrm>
        </p:spPr>
        <p:txBody>
          <a:bodyPr>
            <a:noAutofit/>
          </a:bodyPr>
          <a:lstStyle/>
          <a:p>
            <a:r>
              <a:rPr lang="tr-TR" sz="2800" b="1" dirty="0">
                <a:solidFill>
                  <a:srgbClr val="964305"/>
                </a:solidFill>
                <a:latin typeface="Times New Roman"/>
                <a:ea typeface="Calibri"/>
              </a:rPr>
              <a:t>ÖRGÜTLENME</a:t>
            </a:r>
            <a:endParaRPr lang="tr-TR" sz="2800" b="1" dirty="0" smtClean="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İçerik Yer Tutucusu"/>
          <p:cNvSpPr>
            <a:spLocks noGrp="1"/>
          </p:cNvSpPr>
          <p:nvPr>
            <p:ph idx="1"/>
          </p:nvPr>
        </p:nvSpPr>
        <p:spPr>
          <a:xfrm>
            <a:off x="889240" y="476672"/>
            <a:ext cx="8352928" cy="360040"/>
          </a:xfrm>
        </p:spPr>
        <p:txBody>
          <a:bodyPr>
            <a:normAutofit lnSpcReduction="10000"/>
          </a:bodyPr>
          <a:lstStyle/>
          <a:p>
            <a:pPr marL="0" indent="0" algn="ctr">
              <a:buNone/>
            </a:pPr>
            <a:r>
              <a:rPr lang="tr-TR" sz="1800" b="1" dirty="0">
                <a:latin typeface="Times New Roman" panose="02020603050405020304" pitchFamily="18" charset="0"/>
                <a:ea typeface="Calibri" panose="020F0502020204030204" pitchFamily="34" charset="0"/>
              </a:rPr>
              <a:t>Siyasi-İdari Müsteşar ve Bakan Yardımcılığının Benzer ve Farklı Yönleri</a:t>
            </a:r>
            <a:endParaRPr lang="tr-TR" sz="1800" dirty="0" smtClean="0"/>
          </a:p>
          <a:p>
            <a:pPr>
              <a:buNone/>
            </a:pPr>
            <a:endParaRPr lang="tr-TR" sz="2400" dirty="0"/>
          </a:p>
        </p:txBody>
      </p:sp>
      <p:graphicFrame>
        <p:nvGraphicFramePr>
          <p:cNvPr id="3" name="Tablo 2"/>
          <p:cNvGraphicFramePr>
            <a:graphicFrameLocks noGrp="1"/>
          </p:cNvGraphicFramePr>
          <p:nvPr>
            <p:extLst>
              <p:ext uri="{D42A27DB-BD31-4B8C-83A1-F6EECF244321}">
                <p14:modId xmlns:p14="http://schemas.microsoft.com/office/powerpoint/2010/main" val="2030048674"/>
              </p:ext>
            </p:extLst>
          </p:nvPr>
        </p:nvGraphicFramePr>
        <p:xfrm>
          <a:off x="1309848" y="836712"/>
          <a:ext cx="7259157" cy="6035040"/>
        </p:xfrm>
        <a:graphic>
          <a:graphicData uri="http://schemas.openxmlformats.org/drawingml/2006/table">
            <a:tbl>
              <a:tblPr firstRow="1" firstCol="1" bandRow="1"/>
              <a:tblGrid>
                <a:gridCol w="2274458">
                  <a:extLst>
                    <a:ext uri="{9D8B030D-6E8A-4147-A177-3AD203B41FA5}">
                      <a16:colId xmlns:a16="http://schemas.microsoft.com/office/drawing/2014/main" val="20000"/>
                    </a:ext>
                  </a:extLst>
                </a:gridCol>
                <a:gridCol w="2751112">
                  <a:extLst>
                    <a:ext uri="{9D8B030D-6E8A-4147-A177-3AD203B41FA5}">
                      <a16:colId xmlns:a16="http://schemas.microsoft.com/office/drawing/2014/main" val="20001"/>
                    </a:ext>
                  </a:extLst>
                </a:gridCol>
                <a:gridCol w="2233587">
                  <a:extLst>
                    <a:ext uri="{9D8B030D-6E8A-4147-A177-3AD203B41FA5}">
                      <a16:colId xmlns:a16="http://schemas.microsoft.com/office/drawing/2014/main" val="20002"/>
                    </a:ext>
                  </a:extLst>
                </a:gridCol>
              </a:tblGrid>
              <a:tr h="122323">
                <a:tc>
                  <a:txBody>
                    <a:bodyPr/>
                    <a:lstStyle/>
                    <a:p>
                      <a:pPr algn="ctr">
                        <a:spcAft>
                          <a:spcPts val="0"/>
                        </a:spcAft>
                      </a:pPr>
                      <a:r>
                        <a:rPr lang="tr-TR" sz="1200" b="1" dirty="0">
                          <a:effectLst/>
                          <a:latin typeface="Times New Roman" panose="02020603050405020304" pitchFamily="18" charset="0"/>
                          <a:ea typeface="Calibri" panose="020F0502020204030204" pitchFamily="34" charset="0"/>
                        </a:rPr>
                        <a:t>Siyasi Müsteşar</a:t>
                      </a:r>
                      <a:endParaRPr lang="tr-TR" sz="1200" dirty="0">
                        <a:effectLst/>
                        <a:latin typeface="Times New Roman" panose="02020603050405020304" pitchFamily="18" charset="0"/>
                        <a:ea typeface="Calibri" panose="020F0502020204030204" pitchFamily="34" charset="0"/>
                      </a:endParaRP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b="1">
                          <a:effectLst/>
                          <a:latin typeface="Times New Roman" panose="02020603050405020304" pitchFamily="18" charset="0"/>
                          <a:ea typeface="Calibri" panose="020F0502020204030204" pitchFamily="34" charset="0"/>
                        </a:rPr>
                        <a:t>(İdari) Müsteşar</a:t>
                      </a:r>
                      <a:endParaRPr lang="tr-TR" sz="1200">
                        <a:effectLst/>
                        <a:latin typeface="Times New Roman" panose="02020603050405020304" pitchFamily="18" charset="0"/>
                        <a:ea typeface="Calibri" panose="020F0502020204030204" pitchFamily="34" charset="0"/>
                      </a:endParaRP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200" b="1">
                          <a:effectLst/>
                          <a:latin typeface="Times New Roman" panose="02020603050405020304" pitchFamily="18" charset="0"/>
                          <a:ea typeface="Calibri" panose="020F0502020204030204" pitchFamily="34" charset="0"/>
                        </a:rPr>
                        <a:t>Bakan Yardımcısı</a:t>
                      </a:r>
                      <a:endParaRPr lang="tr-TR" sz="1200">
                        <a:effectLst/>
                        <a:latin typeface="Times New Roman" panose="02020603050405020304" pitchFamily="18" charset="0"/>
                        <a:ea typeface="Calibri" panose="020F0502020204030204" pitchFamily="34" charset="0"/>
                      </a:endParaRP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4647">
                <a:tc>
                  <a:txBody>
                    <a:bodyPr/>
                    <a:lstStyle/>
                    <a:p>
                      <a:pPr algn="just">
                        <a:spcAft>
                          <a:spcPts val="0"/>
                        </a:spcAft>
                      </a:pPr>
                      <a:r>
                        <a:rPr lang="tr-TR" sz="1200">
                          <a:effectLst/>
                          <a:latin typeface="Times New Roman" panose="02020603050405020304" pitchFamily="18" charset="0"/>
                          <a:ea typeface="Calibri" panose="020F0502020204030204" pitchFamily="34" charset="0"/>
                        </a:rPr>
                        <a:t>*Bir bakanlık için birden fazla müsteşar görevlendirilebilir.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*Her bakanlık için bir müsteşar görevlendirilebilir.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*Her bakanlık için bir bakan yardımcısı görevlendirilebilir.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66970">
                <a:tc>
                  <a:txBody>
                    <a:bodyPr/>
                    <a:lstStyle/>
                    <a:p>
                      <a:pPr algn="just">
                        <a:spcAft>
                          <a:spcPts val="0"/>
                        </a:spcAft>
                      </a:pPr>
                      <a:r>
                        <a:rPr lang="tr-TR" sz="1200">
                          <a:effectLst/>
                          <a:latin typeface="Times New Roman" panose="02020603050405020304" pitchFamily="18" charset="0"/>
                          <a:ea typeface="Calibri" panose="020F0502020204030204" pitchFamily="34" charset="0"/>
                        </a:rPr>
                        <a:t>*İcra Vekilleri Heyeti’nin istifası ile siyasi müsteşarların görevleri de son bulur.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dirty="0">
                          <a:effectLst/>
                          <a:latin typeface="Times New Roman" panose="02020603050405020304" pitchFamily="18" charset="0"/>
                          <a:ea typeface="Calibri" panose="020F0502020204030204" pitchFamily="34" charset="0"/>
                        </a:rPr>
                        <a:t>*Görev süresi Hükümetin görev süresiyle bağlantılı değildir.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*Hükümetin görev süresi ile bağlantılı olarak görev yaparlar.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9293">
                <a:tc>
                  <a:txBody>
                    <a:bodyPr/>
                    <a:lstStyle/>
                    <a:p>
                      <a:pPr algn="just">
                        <a:spcAft>
                          <a:spcPts val="0"/>
                        </a:spcAft>
                      </a:pPr>
                      <a:r>
                        <a:rPr lang="tr-TR" sz="1200">
                          <a:effectLst/>
                          <a:latin typeface="Times New Roman" panose="02020603050405020304" pitchFamily="18" charset="0"/>
                          <a:ea typeface="Calibri" panose="020F0502020204030204" pitchFamily="34" charset="0"/>
                        </a:rPr>
                        <a:t>*3117 sayılı Kanun’da siyasi müsteşarların “istisnai memur” olduklarına ilişkin bir düzenleme yoktur.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*Meslekten yetişme, uzman idare memurudur.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*Bakan Yardımcılığı, “istisnai memuriyet”tir.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66970">
                <a:tc>
                  <a:txBody>
                    <a:bodyPr/>
                    <a:lstStyle/>
                    <a:p>
                      <a:pPr algn="just">
                        <a:spcAft>
                          <a:spcPts val="0"/>
                        </a:spcAft>
                      </a:pPr>
                      <a:r>
                        <a:rPr lang="tr-TR" sz="1200">
                          <a:effectLst/>
                          <a:latin typeface="Times New Roman" panose="02020603050405020304" pitchFamily="18" charset="0"/>
                          <a:ea typeface="Calibri" panose="020F0502020204030204" pitchFamily="34" charset="0"/>
                        </a:rPr>
                        <a:t>*Başbakan tarafından TBMM üyeleri arasından seçilerek Cumhurbaşkanın onayı ile atanır.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*Müşterek kararname ile atanır.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*Müşterek kararname ile atanır.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22323">
                <a:tc>
                  <a:txBody>
                    <a:bodyPr/>
                    <a:lstStyle/>
                    <a:p>
                      <a:pPr algn="just">
                        <a:spcAft>
                          <a:spcPts val="0"/>
                        </a:spcAft>
                      </a:pPr>
                      <a:r>
                        <a:rPr lang="tr-TR" sz="1200">
                          <a:effectLst/>
                          <a:latin typeface="Times New Roman" panose="02020603050405020304" pitchFamily="18" charset="0"/>
                          <a:ea typeface="Calibri" panose="020F0502020204030204" pitchFamily="34" charset="0"/>
                        </a:rPr>
                        <a:t>*Bakana vekâlet edebilir.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*Bakana vekâlet edemez.</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*Bakana vekâlet edemez.</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978587">
                <a:tc>
                  <a:txBody>
                    <a:bodyPr/>
                    <a:lstStyle/>
                    <a:p>
                      <a:pPr algn="just">
                        <a:spcAft>
                          <a:spcPts val="0"/>
                        </a:spcAft>
                      </a:pPr>
                      <a:r>
                        <a:rPr lang="tr-TR" sz="1200">
                          <a:effectLst/>
                          <a:latin typeface="Times New Roman" panose="02020603050405020304" pitchFamily="18" charset="0"/>
                          <a:ea typeface="Calibri" panose="020F0502020204030204" pitchFamily="34" charset="0"/>
                        </a:rPr>
                        <a:t>*3117 sayılı Kanunu’nun 7. maddesi ile siyasi müsteşarlara “karar verme yetkisi” tanınmıştır. Bu açıdan siyasi müsteşarlar danışman olarak nitelendirilemez çünkü danışman personelin karar verme yetkisi yoktur.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dirty="0">
                          <a:effectLst/>
                          <a:latin typeface="Times New Roman" panose="02020603050405020304" pitchFamily="18" charset="0"/>
                          <a:ea typeface="Calibri" panose="020F0502020204030204" pitchFamily="34" charset="0"/>
                        </a:rPr>
                        <a:t>*Bakan tarafından kendisine yetki devri yapıldığı durumlarda karar verme yetkisine sahiptir.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*Karar verme yetkisi olup olmadığı 643 sayılı KHK ile düzenlenmemiştir.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22323">
                <a:tc>
                  <a:txBody>
                    <a:bodyPr/>
                    <a:lstStyle/>
                    <a:p>
                      <a:pPr algn="just">
                        <a:spcAft>
                          <a:spcPts val="0"/>
                        </a:spcAft>
                      </a:pPr>
                      <a:r>
                        <a:rPr lang="tr-TR" sz="1200">
                          <a:effectLst/>
                          <a:latin typeface="Times New Roman" panose="02020603050405020304" pitchFamily="18" charset="0"/>
                          <a:ea typeface="Calibri" panose="020F0502020204030204" pitchFamily="34" charset="0"/>
                        </a:rPr>
                        <a:t>*Meclis üyeliği vardır.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*Meclis üyeliği yoktur.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*Meclis üyeliği yoktur.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467880">
                <a:tc>
                  <a:txBody>
                    <a:bodyPr/>
                    <a:lstStyle/>
                    <a:p>
                      <a:pPr algn="just">
                        <a:spcAft>
                          <a:spcPts val="0"/>
                        </a:spcAft>
                      </a:pPr>
                      <a:r>
                        <a:rPr lang="tr-TR" sz="1200">
                          <a:effectLst/>
                          <a:latin typeface="Times New Roman" panose="02020603050405020304" pitchFamily="18" charset="0"/>
                          <a:ea typeface="Calibri" panose="020F0502020204030204" pitchFamily="34" charset="0"/>
                        </a:rPr>
                        <a:t>*Görev, yetki ve sorumlulukları bakımından, siyasi müsteşarlar kendilerine verilen belli işlerden dolayı şahsi sorumlulukları bulunur. Ancak bu görevlerinden dolayı bakanın TBMM’ye karşı siyasi sorumluluğu vardır.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*Bakanın emrinde ve onun yardımcısı olup bakanlık hizmetlerini bakan adına ve bakanın direktif ve emirleri yönünde, bakanlığın amaç ve politikalarına, kalkınma planlarına ve yıllık programlara, mevzuat hükümlerine uygun olarak düzenlemek ve yürütmekle görevli Müsteşar bu hizmetlerin yürütülmesinden bakana karşı sorumludur.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a:effectLst/>
                          <a:latin typeface="Times New Roman" panose="02020603050405020304" pitchFamily="18" charset="0"/>
                          <a:ea typeface="Calibri" panose="020F0502020204030204" pitchFamily="34" charset="0"/>
                        </a:rPr>
                        <a:t>*Bakana ve Bakanlığa verilen görevlerin yerine getirilmesinde Bakana yardımcı olmak üzere Bakan Yardımcıları bu görevlerin yerine getirilmesinden Bakana karşı sorumludur.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44647">
                <a:tc>
                  <a:txBody>
                    <a:bodyPr/>
                    <a:lstStyle/>
                    <a:p>
                      <a:pPr algn="just">
                        <a:spcAft>
                          <a:spcPts val="0"/>
                        </a:spcAft>
                      </a:pPr>
                      <a:r>
                        <a:rPr lang="tr-TR" sz="1200" dirty="0">
                          <a:effectLst/>
                          <a:latin typeface="Times New Roman" panose="02020603050405020304" pitchFamily="18" charset="0"/>
                          <a:ea typeface="Calibri" panose="020F0502020204030204" pitchFamily="34" charset="0"/>
                        </a:rPr>
                        <a:t>*Hukuki dayanağı 1924 Anayasasıdır.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dirty="0">
                          <a:effectLst/>
                          <a:latin typeface="Times New Roman" panose="02020603050405020304" pitchFamily="18" charset="0"/>
                          <a:ea typeface="Calibri" panose="020F0502020204030204" pitchFamily="34" charset="0"/>
                        </a:rPr>
                        <a:t>*Hukuki dayanağı 3046 sayılı kanundur.</a:t>
                      </a:r>
                    </a:p>
                  </a:txBody>
                  <a:tcPr marL="55045" marR="55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tr-TR" sz="1200" dirty="0">
                          <a:effectLst/>
                          <a:latin typeface="Times New Roman" panose="02020603050405020304" pitchFamily="18" charset="0"/>
                          <a:ea typeface="Calibri" panose="020F0502020204030204" pitchFamily="34" charset="0"/>
                        </a:rPr>
                        <a:t>*Hukuki dayanağı 643 sayılı KHK’dir.</a:t>
                      </a:r>
                    </a:p>
                  </a:txBody>
                  <a:tcPr marL="55045" marR="550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5" name="Slayt Numarası Yer Tutucusu 4"/>
          <p:cNvSpPr>
            <a:spLocks noGrp="1"/>
          </p:cNvSpPr>
          <p:nvPr>
            <p:ph type="sldNum" sz="quarter" idx="12"/>
          </p:nvPr>
        </p:nvSpPr>
        <p:spPr/>
        <p:txBody>
          <a:bodyPr/>
          <a:lstStyle/>
          <a:p>
            <a:fld id="{94376408-BE7C-429D-8F06-F3315B12EFEF}" type="slidenum">
              <a:rPr lang="tr-TR" smtClean="0"/>
              <a:pPr/>
              <a:t>8</a:t>
            </a:fld>
            <a:endParaRPr lang="tr-TR" dirty="0"/>
          </a:p>
        </p:txBody>
      </p:sp>
    </p:spTree>
    <p:extLst>
      <p:ext uri="{BB962C8B-B14F-4D97-AF65-F5344CB8AC3E}">
        <p14:creationId xmlns:p14="http://schemas.microsoft.com/office/powerpoint/2010/main" val="207782509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59632" y="35617"/>
            <a:ext cx="7331164" cy="426830"/>
          </a:xfrm>
        </p:spPr>
        <p:txBody>
          <a:bodyPr>
            <a:normAutofit fontScale="90000"/>
          </a:bodyPr>
          <a:lstStyle/>
          <a:p>
            <a:r>
              <a:rPr lang="tr-TR" sz="3200" b="1" dirty="0">
                <a:solidFill>
                  <a:srgbClr val="964305"/>
                </a:solidFill>
                <a:latin typeface="Times New Roman"/>
                <a:ea typeface="Calibri"/>
              </a:rPr>
              <a:t>ÖRGÜTLENME</a:t>
            </a:r>
            <a:endParaRPr lang="tr-TR" sz="3200" b="1" dirty="0" smtClean="0">
              <a:solidFill>
                <a:schemeClr val="accent5"/>
              </a:solidFill>
              <a:latin typeface="Times New Roman"/>
              <a:ea typeface="Calibri"/>
            </a:endParaRPr>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3" y="-1"/>
            <a:ext cx="897708" cy="6858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Dikdörtgen 4"/>
          <p:cNvSpPr/>
          <p:nvPr/>
        </p:nvSpPr>
        <p:spPr>
          <a:xfrm>
            <a:off x="1547664" y="484830"/>
            <a:ext cx="7139712" cy="369332"/>
          </a:xfrm>
          <a:prstGeom prst="rect">
            <a:avLst/>
          </a:prstGeom>
        </p:spPr>
        <p:txBody>
          <a:bodyPr wrap="square">
            <a:spAutoFit/>
          </a:bodyPr>
          <a:lstStyle/>
          <a:p>
            <a:pPr algn="ctr"/>
            <a:r>
              <a:rPr lang="tr-TR" b="1" dirty="0">
                <a:latin typeface="Times New Roman" panose="02020603050405020304" pitchFamily="18" charset="0"/>
                <a:ea typeface="Calibri" panose="020F0502020204030204" pitchFamily="34" charset="0"/>
              </a:rPr>
              <a:t>Bakanlık Teşkilat Şemalarında Bakan Yardımcılığının Konumu</a:t>
            </a:r>
            <a:endParaRPr lang="tr-TR" dirty="0"/>
          </a:p>
        </p:txBody>
      </p:sp>
      <p:graphicFrame>
        <p:nvGraphicFramePr>
          <p:cNvPr id="7" name="Tablo 6"/>
          <p:cNvGraphicFramePr>
            <a:graphicFrameLocks noGrp="1"/>
          </p:cNvGraphicFramePr>
          <p:nvPr>
            <p:extLst>
              <p:ext uri="{D42A27DB-BD31-4B8C-83A1-F6EECF244321}">
                <p14:modId xmlns:p14="http://schemas.microsoft.com/office/powerpoint/2010/main" val="4204347182"/>
              </p:ext>
            </p:extLst>
          </p:nvPr>
        </p:nvGraphicFramePr>
        <p:xfrm>
          <a:off x="1422207" y="1004113"/>
          <a:ext cx="7139713" cy="5374568"/>
        </p:xfrm>
        <a:graphic>
          <a:graphicData uri="http://schemas.openxmlformats.org/drawingml/2006/table">
            <a:tbl>
              <a:tblPr firstRow="1" firstCol="1" bandRow="1"/>
              <a:tblGrid>
                <a:gridCol w="2988717">
                  <a:extLst>
                    <a:ext uri="{9D8B030D-6E8A-4147-A177-3AD203B41FA5}">
                      <a16:colId xmlns:a16="http://schemas.microsoft.com/office/drawing/2014/main" val="20000"/>
                    </a:ext>
                  </a:extLst>
                </a:gridCol>
                <a:gridCol w="2976106">
                  <a:extLst>
                    <a:ext uri="{9D8B030D-6E8A-4147-A177-3AD203B41FA5}">
                      <a16:colId xmlns:a16="http://schemas.microsoft.com/office/drawing/2014/main" val="20001"/>
                    </a:ext>
                  </a:extLst>
                </a:gridCol>
                <a:gridCol w="1174890">
                  <a:extLst>
                    <a:ext uri="{9D8B030D-6E8A-4147-A177-3AD203B41FA5}">
                      <a16:colId xmlns:a16="http://schemas.microsoft.com/office/drawing/2014/main" val="20002"/>
                    </a:ext>
                  </a:extLst>
                </a:gridCol>
              </a:tblGrid>
              <a:tr h="155763">
                <a:tc rowSpan="2">
                  <a:txBody>
                    <a:bodyPr/>
                    <a:lstStyle/>
                    <a:p>
                      <a:pPr algn="ctr">
                        <a:spcAft>
                          <a:spcPts val="0"/>
                        </a:spcAft>
                      </a:pPr>
                      <a:r>
                        <a:rPr lang="tr-TR" sz="1400" b="1" dirty="0">
                          <a:solidFill>
                            <a:schemeClr val="bg1"/>
                          </a:solidFill>
                          <a:effectLst/>
                          <a:latin typeface="Times New Roman" panose="02020603050405020304" pitchFamily="18" charset="0"/>
                          <a:ea typeface="Times New Roman" panose="02020603050405020304" pitchFamily="18" charset="0"/>
                        </a:rPr>
                        <a:t>Bakanlıklar</a:t>
                      </a:r>
                      <a:endParaRPr lang="tr-TR" sz="1400" dirty="0">
                        <a:solidFill>
                          <a:schemeClr val="bg1"/>
                        </a:solidFill>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gridSpan="2">
                  <a:txBody>
                    <a:bodyPr/>
                    <a:lstStyle/>
                    <a:p>
                      <a:pPr algn="ctr">
                        <a:spcAft>
                          <a:spcPts val="0"/>
                        </a:spcAft>
                      </a:pPr>
                      <a:r>
                        <a:rPr lang="tr-TR" sz="1400" b="1" dirty="0" smtClean="0">
                          <a:solidFill>
                            <a:schemeClr val="bg1"/>
                          </a:solidFill>
                          <a:effectLst/>
                          <a:latin typeface="Times New Roman" panose="02020603050405020304" pitchFamily="18" charset="0"/>
                          <a:ea typeface="Times New Roman" panose="02020603050405020304" pitchFamily="18" charset="0"/>
                        </a:rPr>
                        <a:t>                             Bakan </a:t>
                      </a:r>
                      <a:r>
                        <a:rPr lang="tr-TR" sz="1400" b="1" dirty="0">
                          <a:solidFill>
                            <a:schemeClr val="bg1"/>
                          </a:solidFill>
                          <a:effectLst/>
                          <a:latin typeface="Times New Roman" panose="02020603050405020304" pitchFamily="18" charset="0"/>
                          <a:ea typeface="Times New Roman" panose="02020603050405020304" pitchFamily="18" charset="0"/>
                        </a:rPr>
                        <a:t>Yardımcısı</a:t>
                      </a:r>
                      <a:endParaRPr lang="tr-TR" sz="1400" dirty="0">
                        <a:solidFill>
                          <a:schemeClr val="bg1"/>
                        </a:solidFill>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hMerge="1">
                  <a:txBody>
                    <a:bodyPr/>
                    <a:lstStyle/>
                    <a:p>
                      <a:endParaRPr lang="tr-TR"/>
                    </a:p>
                  </a:txBody>
                  <a:tcPr/>
                </a:tc>
                <a:extLst>
                  <a:ext uri="{0D108BD9-81ED-4DB2-BD59-A6C34878D82A}">
                    <a16:rowId xmlns:a16="http://schemas.microsoft.com/office/drawing/2014/main" val="10000"/>
                  </a:ext>
                </a:extLst>
              </a:tr>
              <a:tr h="467288">
                <a:tc vMerge="1">
                  <a:txBody>
                    <a:bodyPr/>
                    <a:lstStyle/>
                    <a:p>
                      <a:endParaRPr lang="tr-TR"/>
                    </a:p>
                  </a:txBody>
                  <a:tcPr/>
                </a:tc>
                <a:tc>
                  <a:txBody>
                    <a:bodyPr/>
                    <a:lstStyle/>
                    <a:p>
                      <a:pPr algn="ctr">
                        <a:spcAft>
                          <a:spcPts val="0"/>
                        </a:spcAft>
                      </a:pPr>
                      <a:r>
                        <a:rPr lang="tr-TR" sz="1400" b="1">
                          <a:solidFill>
                            <a:schemeClr val="bg1"/>
                          </a:solidFill>
                          <a:effectLst/>
                          <a:latin typeface="Times New Roman" panose="02020603050405020304" pitchFamily="18" charset="0"/>
                          <a:ea typeface="Times New Roman" panose="02020603050405020304" pitchFamily="18" charset="0"/>
                        </a:rPr>
                        <a:t>Bakanlık Teşkilat </a:t>
                      </a:r>
                      <a:endParaRPr lang="tr-TR" sz="1400">
                        <a:solidFill>
                          <a:schemeClr val="bg1"/>
                        </a:solidFill>
                        <a:effectLst/>
                        <a:latin typeface="Times New Roman" panose="02020603050405020304" pitchFamily="18" charset="0"/>
                        <a:ea typeface="Calibri" panose="020F0502020204030204" pitchFamily="34" charset="0"/>
                      </a:endParaRPr>
                    </a:p>
                    <a:p>
                      <a:pPr algn="ctr">
                        <a:spcAft>
                          <a:spcPts val="0"/>
                        </a:spcAft>
                      </a:pPr>
                      <a:r>
                        <a:rPr lang="tr-TR" sz="1400" b="1">
                          <a:solidFill>
                            <a:schemeClr val="bg1"/>
                          </a:solidFill>
                          <a:effectLst/>
                          <a:latin typeface="Times New Roman" panose="02020603050405020304" pitchFamily="18" charset="0"/>
                          <a:ea typeface="Times New Roman" panose="02020603050405020304" pitchFamily="18" charset="0"/>
                        </a:rPr>
                        <a:t>Şemasında Yer Alıyor mu?</a:t>
                      </a:r>
                      <a:endParaRPr lang="tr-TR" sz="1400">
                        <a:solidFill>
                          <a:schemeClr val="bg1"/>
                        </a:solidFill>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gn="ctr">
                        <a:spcAft>
                          <a:spcPts val="0"/>
                        </a:spcAft>
                      </a:pPr>
                      <a:r>
                        <a:rPr lang="tr-TR" sz="1400" b="1" dirty="0">
                          <a:solidFill>
                            <a:schemeClr val="bg1"/>
                          </a:solidFill>
                          <a:effectLst/>
                          <a:latin typeface="Times New Roman" panose="02020603050405020304" pitchFamily="18" charset="0"/>
                          <a:ea typeface="Times New Roman" panose="02020603050405020304" pitchFamily="18" charset="0"/>
                        </a:rPr>
                        <a:t>Müsteşarın Üstü mü?</a:t>
                      </a:r>
                      <a:endParaRPr lang="tr-TR" sz="1400" dirty="0">
                        <a:solidFill>
                          <a:schemeClr val="bg1"/>
                        </a:solidFill>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10001"/>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Adalet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tr-TR" sz="1400" dirty="0">
                          <a:effectLst/>
                          <a:latin typeface="Times New Roman" panose="02020603050405020304" pitchFamily="18" charset="0"/>
                          <a:ea typeface="Times New Roman" panose="02020603050405020304" pitchFamily="18" charset="0"/>
                        </a:rPr>
                        <a:t>Evet</a:t>
                      </a:r>
                      <a:endParaRPr lang="tr-TR" sz="1400" dirty="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0002"/>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Aile ve Sosyal Politikalar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Avrupa Birliği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Bilim, Sanayi ve Teknoloji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Çalışma ve Sosyal Güvenlik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Çevre ve Şehircilik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Dışişleri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Ekonomi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tr-TR" sz="1400" dirty="0">
                          <a:effectLst/>
                          <a:latin typeface="Times New Roman" panose="02020603050405020304" pitchFamily="18" charset="0"/>
                          <a:ea typeface="Times New Roman" panose="02020603050405020304" pitchFamily="18" charset="0"/>
                        </a:rPr>
                        <a:t>Evet</a:t>
                      </a:r>
                      <a:endParaRPr lang="tr-TR" sz="1400" dirty="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0009"/>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Enerji ve Tabii Kaynaklar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Gençlik ve Spor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Gıda, Tarım ve Hayvancılık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tr-TR" sz="1400" dirty="0">
                          <a:effectLst/>
                          <a:latin typeface="Times New Roman" panose="02020603050405020304" pitchFamily="18" charset="0"/>
                          <a:ea typeface="Times New Roman" panose="02020603050405020304" pitchFamily="18" charset="0"/>
                        </a:rPr>
                        <a:t>Evet</a:t>
                      </a:r>
                      <a:endParaRPr lang="tr-TR" sz="1400" dirty="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0012"/>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Gümrük ve Ticaret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spcAft>
                          <a:spcPts val="0"/>
                        </a:spcAft>
                      </a:pPr>
                      <a:r>
                        <a:rPr lang="tr-TR" sz="1400" dirty="0">
                          <a:effectLst/>
                          <a:latin typeface="Times New Roman" panose="02020603050405020304" pitchFamily="18" charset="0"/>
                          <a:ea typeface="Times New Roman" panose="02020603050405020304" pitchFamily="18" charset="0"/>
                        </a:rPr>
                        <a:t>Evet</a:t>
                      </a:r>
                      <a:endParaRPr lang="tr-TR" sz="1400" dirty="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0013"/>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İçişleri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Kalkınma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Kültür ve Turizm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Maliye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Milli Eğitim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Milli Savunma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Orman ve Su işleri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r h="185853">
                <a:tc>
                  <a:txBody>
                    <a:bodyPr/>
                    <a:lstStyle/>
                    <a:p>
                      <a:pPr>
                        <a:spcAft>
                          <a:spcPts val="0"/>
                        </a:spcAft>
                      </a:pPr>
                      <a:r>
                        <a:rPr lang="tr-TR" sz="1400">
                          <a:effectLst/>
                          <a:latin typeface="Times New Roman" panose="02020603050405020304" pitchFamily="18" charset="0"/>
                          <a:ea typeface="Times New Roman" panose="02020603050405020304" pitchFamily="18" charset="0"/>
                        </a:rPr>
                        <a:t>Sağlık Bakanlığı</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Evet</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a:effectLst/>
                          <a:latin typeface="Times New Roman" panose="02020603050405020304" pitchFamily="18" charset="0"/>
                          <a:ea typeface="Times New Roman" panose="02020603050405020304" pitchFamily="18" charset="0"/>
                        </a:rPr>
                        <a:t>Hayır</a:t>
                      </a:r>
                      <a:endParaRPr lang="tr-TR" sz="140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r h="185853">
                <a:tc>
                  <a:txBody>
                    <a:bodyPr/>
                    <a:lstStyle/>
                    <a:p>
                      <a:pPr>
                        <a:spcAft>
                          <a:spcPts val="0"/>
                        </a:spcAft>
                      </a:pPr>
                      <a:r>
                        <a:rPr lang="tr-TR" sz="1400" dirty="0">
                          <a:effectLst/>
                          <a:latin typeface="Times New Roman" panose="02020603050405020304" pitchFamily="18" charset="0"/>
                          <a:ea typeface="Times New Roman" panose="02020603050405020304" pitchFamily="18" charset="0"/>
                        </a:rPr>
                        <a:t>Ulaştırma, Denizcilik ve Haberleşme Bakanlığı</a:t>
                      </a:r>
                      <a:endParaRPr lang="tr-TR" sz="1400" dirty="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dirty="0">
                          <a:effectLst/>
                          <a:latin typeface="Times New Roman" panose="02020603050405020304" pitchFamily="18" charset="0"/>
                          <a:ea typeface="Times New Roman" panose="02020603050405020304" pitchFamily="18" charset="0"/>
                        </a:rPr>
                        <a:t>Evet</a:t>
                      </a:r>
                      <a:endParaRPr lang="tr-TR" sz="1400" dirty="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400" dirty="0">
                          <a:effectLst/>
                          <a:latin typeface="Times New Roman" panose="02020603050405020304" pitchFamily="18" charset="0"/>
                          <a:ea typeface="Times New Roman" panose="02020603050405020304" pitchFamily="18" charset="0"/>
                        </a:rPr>
                        <a:t>Hayır</a:t>
                      </a:r>
                      <a:endParaRPr lang="tr-TR" sz="1400" dirty="0">
                        <a:effectLst/>
                        <a:latin typeface="Times New Roman" panose="02020603050405020304" pitchFamily="18" charset="0"/>
                        <a:ea typeface="Calibri" panose="020F0502020204030204" pitchFamily="34" charset="0"/>
                      </a:endParaRPr>
                    </a:p>
                  </a:txBody>
                  <a:tcPr marL="41301" marR="413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bl>
          </a:graphicData>
        </a:graphic>
      </p:graphicFrame>
      <p:sp>
        <p:nvSpPr>
          <p:cNvPr id="3" name="Slayt Numarası Yer Tutucusu 2"/>
          <p:cNvSpPr>
            <a:spLocks noGrp="1"/>
          </p:cNvSpPr>
          <p:nvPr>
            <p:ph type="sldNum" sz="quarter" idx="12"/>
          </p:nvPr>
        </p:nvSpPr>
        <p:spPr/>
        <p:txBody>
          <a:bodyPr/>
          <a:lstStyle/>
          <a:p>
            <a:fld id="{94376408-BE7C-429D-8F06-F3315B12EFEF}" type="slidenum">
              <a:rPr lang="tr-TR" smtClean="0"/>
              <a:pPr/>
              <a:t>9</a:t>
            </a:fld>
            <a:endParaRPr lang="tr-TR" dirty="0"/>
          </a:p>
        </p:txBody>
      </p:sp>
    </p:spTree>
    <p:extLst>
      <p:ext uri="{BB962C8B-B14F-4D97-AF65-F5344CB8AC3E}">
        <p14:creationId xmlns:p14="http://schemas.microsoft.com/office/powerpoint/2010/main" val="36977671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theme/theme1.xml><?xml version="1.0" encoding="utf-8"?>
<a:theme xmlns:a="http://schemas.openxmlformats.org/drawingml/2006/main" name="Ofis Teması">
  <a:themeElements>
    <a:clrScheme name="Özel 1">
      <a:dk1>
        <a:srgbClr val="4F271C"/>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964305"/>
      </a:hlink>
      <a:folHlink>
        <a:srgbClr val="AA8A14"/>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Özel 1">
    <a:dk1>
      <a:srgbClr val="4F271C"/>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964305"/>
    </a:hlink>
    <a:folHlink>
      <a:srgbClr val="AA8A14"/>
    </a:folHlink>
  </a:clrScheme>
</a:themeOverride>
</file>

<file path=ppt/theme/themeOverride2.xml><?xml version="1.0" encoding="utf-8"?>
<a:themeOverride xmlns:a="http://schemas.openxmlformats.org/drawingml/2006/main">
  <a:clrScheme name="Özel 1">
    <a:dk1>
      <a:srgbClr val="4F271C"/>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964305"/>
    </a:hlink>
    <a:folHlink>
      <a:srgbClr val="AA8A14"/>
    </a:folHlink>
  </a:clrScheme>
</a:themeOverride>
</file>

<file path=docProps/app.xml><?xml version="1.0" encoding="utf-8"?>
<Properties xmlns="http://schemas.openxmlformats.org/officeDocument/2006/extended-properties" xmlns:vt="http://schemas.openxmlformats.org/officeDocument/2006/docPropsVTypes">
  <Template/>
  <TotalTime>1424</TotalTime>
  <Words>2399</Words>
  <Application>Microsoft Office PowerPoint</Application>
  <PresentationFormat>Ekran Gösterisi (4:3)</PresentationFormat>
  <Paragraphs>547</Paragraphs>
  <Slides>28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28</vt:i4>
      </vt:variant>
    </vt:vector>
  </HeadingPairs>
  <TitlesOfParts>
    <vt:vector size="34" baseType="lpstr">
      <vt:lpstr>Arial</vt:lpstr>
      <vt:lpstr>Calibri</vt:lpstr>
      <vt:lpstr>Symbol</vt:lpstr>
      <vt:lpstr>Times New Roman</vt:lpstr>
      <vt:lpstr>Wingdings</vt:lpstr>
      <vt:lpstr>Ofis Teması</vt:lpstr>
      <vt:lpstr>SUNUM PLANI</vt:lpstr>
      <vt:lpstr>6223 Sayılı Yetki Kanunu</vt:lpstr>
      <vt:lpstr>6223 Sayılı Yetki Kanunu</vt:lpstr>
      <vt:lpstr> KAMU YÖNETİMİNİN DÖNÜŞÜMÜN POSDCORB İLE ANALİZİ </vt:lpstr>
      <vt:lpstr>ÖRGÜTLENME</vt:lpstr>
      <vt:lpstr>ÖRGÜTLENME</vt:lpstr>
      <vt:lpstr>ÖRGÜTLENME</vt:lpstr>
      <vt:lpstr>ÖRGÜTLENME</vt:lpstr>
      <vt:lpstr>ÖRGÜTLENME</vt:lpstr>
      <vt:lpstr>ÖRGÜTLENME</vt:lpstr>
      <vt:lpstr>PERSONEL</vt:lpstr>
      <vt:lpstr>PERSONEL</vt:lpstr>
      <vt:lpstr>YÖNLENDİRME</vt:lpstr>
      <vt:lpstr>YÖNLENDİRME</vt:lpstr>
      <vt:lpstr>YÖNLENDİRME</vt:lpstr>
      <vt:lpstr>EŞGÜDÜM</vt:lpstr>
      <vt:lpstr>EŞGÜDÜM</vt:lpstr>
      <vt:lpstr>DENETİM</vt:lpstr>
      <vt:lpstr>DENETİM</vt:lpstr>
      <vt:lpstr>BÜTÇELEME  VERGİ DENETİMİ KONUSUNDA YETKİLİ BİRİMLER</vt:lpstr>
      <vt:lpstr>BÜTÇELEME</vt:lpstr>
      <vt:lpstr>GENEL DEĞERLENDİRME</vt:lpstr>
      <vt:lpstr>GENEL DEĞERLENDİRME</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Nazmi Küçükyağcı</dc:creator>
  <cp:lastModifiedBy>BARIS OVGUN</cp:lastModifiedBy>
  <cp:revision>151</cp:revision>
  <dcterms:created xsi:type="dcterms:W3CDTF">2012-10-19T11:45:03Z</dcterms:created>
  <dcterms:modified xsi:type="dcterms:W3CDTF">2018-02-12T07:49:02Z</dcterms:modified>
</cp:coreProperties>
</file>