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0" r:id="rId5"/>
    <p:sldId id="259" r:id="rId6"/>
    <p:sldId id="262" r:id="rId7"/>
    <p:sldId id="268" r:id="rId8"/>
    <p:sldId id="263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Bir </a:t>
            </a:r>
            <a:r>
              <a:rPr lang="tr-TR" dirty="0"/>
              <a:t>psikolojik yapı olarak "algı" ve madde geliştirme süreci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Algı Nedir?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15152"/>
            <a:ext cx="10515600" cy="4351338"/>
          </a:xfrm>
        </p:spPr>
        <p:txBody>
          <a:bodyPr/>
          <a:lstStyle/>
          <a:p>
            <a:pPr algn="just"/>
            <a:r>
              <a:rPr lang="tr-TR" dirty="0" smtClean="0"/>
              <a:t>Öğrenirken veya düşünürken kullanılan </a:t>
            </a:r>
            <a:r>
              <a:rPr lang="tr-TR" dirty="0" err="1" smtClean="0"/>
              <a:t>duyuşsal</a:t>
            </a:r>
            <a:r>
              <a:rPr lang="tr-TR" dirty="0" smtClean="0"/>
              <a:t> bilgi, duyumsal (</a:t>
            </a:r>
            <a:r>
              <a:rPr lang="tr-TR" dirty="0" err="1" smtClean="0"/>
              <a:t>sensation</a:t>
            </a:r>
            <a:r>
              <a:rPr lang="tr-TR" dirty="0" smtClean="0"/>
              <a:t>) ve algı (</a:t>
            </a:r>
            <a:r>
              <a:rPr lang="tr-TR" dirty="0" err="1" smtClean="0"/>
              <a:t>perception</a:t>
            </a:r>
            <a:r>
              <a:rPr lang="tr-TR" dirty="0" smtClean="0"/>
              <a:t>) olmak üzere iki düzeyde işlenmektedir.</a:t>
            </a:r>
          </a:p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Yaşantının hammaddesi olan duyumlar, yorumlamaya tabii tutulduğunda algılar ortaya çıkmaktadır.</a:t>
            </a:r>
          </a:p>
          <a:p>
            <a:pPr algn="just"/>
            <a:endParaRPr lang="tr-TR" dirty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smtClean="0"/>
              <a:t>Morgan</a:t>
            </a:r>
            <a:r>
              <a:rPr lang="tr-TR" dirty="0" smtClean="0"/>
              <a:t>, </a:t>
            </a:r>
            <a:r>
              <a:rPr lang="tr-TR" dirty="0" smtClean="0"/>
              <a:t>2013)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Duyuların uyarılması sonucunda ortaya çıkan deneyimler olarak tanımlanabilir; ancak aynı zamanda algıya ulaşmak bir süreci de içerebilmektedir. Buna göre bireyin algısı uyarıcıları işleme süreci boyunca farklılaşabilmektedir.</a:t>
            </a:r>
          </a:p>
          <a:p>
            <a:pPr algn="just"/>
            <a:r>
              <a:rPr lang="tr-TR" dirty="0" err="1" smtClean="0"/>
              <a:t>Crystal’ın</a:t>
            </a:r>
            <a:r>
              <a:rPr lang="tr-TR" dirty="0" smtClean="0"/>
              <a:t> kumsalda koştuğu sürece denizde gördüğü halatı algılayış biçimindeki farklılaşması, algının bir sürece sonucunda değişim ve gelişim gösterişinin bir örneğidir.</a:t>
            </a:r>
          </a:p>
          <a:p>
            <a:pPr marL="0" indent="0" algn="r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Goldstein</a:t>
            </a:r>
            <a:r>
              <a:rPr lang="tr-TR" dirty="0" smtClean="0"/>
              <a:t>, 2013)</a:t>
            </a:r>
          </a:p>
        </p:txBody>
      </p:sp>
    </p:spTree>
    <p:extLst>
      <p:ext uri="{BB962C8B-B14F-4D97-AF65-F5344CB8AC3E}">
        <p14:creationId xmlns:p14="http://schemas.microsoft.com/office/powerpoint/2010/main" val="590564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Algıyı Etkileyen Olaylar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3000" dirty="0" smtClean="0"/>
              <a:t>Bireyin algısı </a:t>
            </a:r>
            <a:r>
              <a:rPr lang="tr-TR" sz="3000" dirty="0" smtClean="0"/>
              <a:t>üzerinde belirleyici olan çeşitli faktörlerden söz edilebilir:</a:t>
            </a:r>
          </a:p>
          <a:p>
            <a:endParaRPr lang="tr-TR" sz="3000" dirty="0" smtClean="0"/>
          </a:p>
          <a:p>
            <a:pPr lvl="1" algn="just"/>
            <a:r>
              <a:rPr lang="tr-TR" sz="2600" dirty="0" smtClean="0"/>
              <a:t>Algı, seçicidir. Duyu organları aynı anda sayılmayacak kadar çok uyarıcıya maruz kalsa da duyular bunlardan yalnızca bazılarını algılamaktadır. İnsanlar, belirli anlarda çeşitli olaylardan sadece birkaçına dikkat etmektedir.</a:t>
            </a:r>
          </a:p>
          <a:p>
            <a:pPr lvl="1" algn="just"/>
            <a:endParaRPr lang="tr-TR" sz="2600" dirty="0"/>
          </a:p>
          <a:p>
            <a:pPr lvl="1" algn="just"/>
            <a:r>
              <a:rPr lang="tr-TR" sz="2600" dirty="0" smtClean="0"/>
              <a:t>Birey,  çeşitli uyarıcılardan sadece birine tepkide bulunmaya hazırdır. </a:t>
            </a:r>
          </a:p>
          <a:p>
            <a:pPr lvl="1" algn="just"/>
            <a:endParaRPr lang="tr-TR" sz="2600" dirty="0"/>
          </a:p>
          <a:p>
            <a:pPr lvl="1" algn="just"/>
            <a:r>
              <a:rPr lang="tr-TR" sz="2600" dirty="0" smtClean="0"/>
              <a:t>Önceki öğrenmeler, şimdiki  algıları etkilemektedir.</a:t>
            </a:r>
          </a:p>
          <a:p>
            <a:pPr lvl="1" algn="just"/>
            <a:endParaRPr lang="tr-TR" sz="2600" dirty="0"/>
          </a:p>
          <a:p>
            <a:pPr lvl="1" algn="just"/>
            <a:r>
              <a:rPr lang="tr-TR" sz="2600" dirty="0" smtClean="0"/>
              <a:t>Bireyin duyusal yaşantısında meydana gelen değişiklik algıda farklılaşmaya sebep olabilmektedir.</a:t>
            </a:r>
          </a:p>
          <a:p>
            <a:pPr lvl="1"/>
            <a:endParaRPr lang="tr-TR" sz="2600" b="1" dirty="0"/>
          </a:p>
          <a:p>
            <a:pPr marL="457200" lvl="1" indent="0" algn="r">
              <a:buNone/>
            </a:pPr>
            <a:r>
              <a:rPr lang="tr-TR" sz="2600" dirty="0" smtClean="0"/>
              <a:t>(Morgan, </a:t>
            </a:r>
            <a:r>
              <a:rPr lang="tr-TR" sz="2600" dirty="0"/>
              <a:t>2013)</a:t>
            </a:r>
          </a:p>
          <a:p>
            <a:pPr lvl="1"/>
            <a:endParaRPr lang="tr-TR" b="1" dirty="0" smtClean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52541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Algının Ölçülmesi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Tıbbî alanlarda algı; tanıma, konsantrasyon, hız, farkına varma gibi çeşitli göstergeler üzerinden ölçülmektedir.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Eğitim bilimlerinde ise sıklıkla algı ölçeklerinden yararlanılmaktadır.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6565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Algı Ölçeği Örneği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 Çocuklar İçin Benlik Algısı </a:t>
            </a:r>
            <a:r>
              <a:rPr lang="tr-TR" b="1" dirty="0" smtClean="0"/>
              <a:t>Profili </a:t>
            </a:r>
            <a:r>
              <a:rPr lang="tr-TR" b="1" dirty="0"/>
              <a:t>(ÇİBAP)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389043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Harter</a:t>
            </a:r>
            <a:r>
              <a:rPr lang="tr-TR" dirty="0"/>
              <a:t> (1985</a:t>
            </a:r>
            <a:r>
              <a:rPr lang="tr-TR" dirty="0" smtClean="0"/>
              <a:t>) tarafından geliştirilen araç, Şekercioğlu ve Koç (2017) tarafından </a:t>
            </a:r>
            <a:r>
              <a:rPr lang="tr-TR" dirty="0" err="1" smtClean="0"/>
              <a:t>Türkçe’ye</a:t>
            </a:r>
            <a:r>
              <a:rPr lang="tr-TR" dirty="0" smtClean="0"/>
              <a:t> uyarlanmıştır.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Araç, 5.-8. sınıf öğrencilerinin benlik algıları hakkında çıkarımlar yapmaya yöneliktir.</a:t>
            </a:r>
            <a:endParaRPr lang="tr-TR" dirty="0"/>
          </a:p>
          <a:p>
            <a:pPr algn="just"/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405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ÇİBAP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Ölçek altı alt boyuttan oluşmaktadır:</a:t>
            </a:r>
          </a:p>
          <a:p>
            <a:pPr lvl="1"/>
            <a:r>
              <a:rPr lang="tr-TR" dirty="0"/>
              <a:t>Eğitsel Yeterlilik </a:t>
            </a:r>
          </a:p>
          <a:p>
            <a:pPr lvl="1"/>
            <a:r>
              <a:rPr lang="tr-TR" dirty="0"/>
              <a:t>Sosyal Kabul </a:t>
            </a:r>
          </a:p>
          <a:p>
            <a:pPr lvl="1"/>
            <a:r>
              <a:rPr lang="tr-TR" dirty="0"/>
              <a:t>Atletik Yeterlilik </a:t>
            </a:r>
          </a:p>
          <a:p>
            <a:pPr lvl="1"/>
            <a:r>
              <a:rPr lang="tr-TR" dirty="0"/>
              <a:t>Fiziksel Görünüm </a:t>
            </a:r>
          </a:p>
          <a:p>
            <a:pPr lvl="1"/>
            <a:r>
              <a:rPr lang="tr-TR" dirty="0"/>
              <a:t>Davranışsal Yönetim </a:t>
            </a:r>
          </a:p>
          <a:p>
            <a:pPr lvl="1"/>
            <a:r>
              <a:rPr lang="tr-TR" dirty="0"/>
              <a:t>Genel Öz-Değer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0796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03564"/>
            <a:ext cx="10515600" cy="5373399"/>
          </a:xfrm>
        </p:spPr>
        <p:txBody>
          <a:bodyPr/>
          <a:lstStyle/>
          <a:p>
            <a:pPr algn="just"/>
            <a:r>
              <a:rPr lang="tr-TR" dirty="0" smtClean="0"/>
              <a:t>Yanıtlayıcıların, sol </a:t>
            </a:r>
            <a:r>
              <a:rPr lang="tr-TR" dirty="0"/>
              <a:t>taraftaki ya da sağ taraftaki çocuklardan hangisine daha çok benzediğine karar vermeleri ve bu kararı verdikten sonra o maddeye </a:t>
            </a:r>
            <a:r>
              <a:rPr lang="tr-TR" dirty="0" smtClean="0"/>
              <a:t>yönelmeleri gerekmektedir.</a:t>
            </a:r>
          </a:p>
          <a:p>
            <a:pPr algn="just"/>
            <a:r>
              <a:rPr lang="tr-TR" dirty="0" smtClean="0"/>
              <a:t>Herhangi </a:t>
            </a:r>
            <a:r>
              <a:rPr lang="tr-TR" dirty="0"/>
              <a:t>bir taraftaki çocuğa daha çok benzediğine karar verdikten sonra </a:t>
            </a:r>
            <a:r>
              <a:rPr lang="tr-TR" dirty="0" smtClean="0"/>
              <a:t>yanıtlayıcı, bu benzerliği </a:t>
            </a:r>
            <a:r>
              <a:rPr lang="tr-TR" dirty="0"/>
              <a:t>ne derece olduğunu “bana tamamen uygun” ya da “bana kısmen uygun” seçeneklerinden birini işaretleyerek </a:t>
            </a:r>
            <a:r>
              <a:rPr lang="tr-TR" dirty="0" smtClean="0"/>
              <a:t>belirtmelidir.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550" y="3905828"/>
            <a:ext cx="751522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349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52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Morgan, </a:t>
            </a:r>
            <a:r>
              <a:rPr lang="tr-TR" dirty="0"/>
              <a:t>C</a:t>
            </a:r>
            <a:r>
              <a:rPr lang="tr-TR" dirty="0" smtClean="0"/>
              <a:t>. T. </a:t>
            </a:r>
            <a:r>
              <a:rPr lang="tr-TR" dirty="0"/>
              <a:t>(1981</a:t>
            </a:r>
            <a:r>
              <a:rPr lang="tr-TR" dirty="0" smtClean="0"/>
              <a:t>). </a:t>
            </a:r>
            <a:r>
              <a:rPr lang="tr-TR" i="1" dirty="0" smtClean="0"/>
              <a:t>Psikolojiye giriş </a:t>
            </a:r>
            <a:r>
              <a:rPr lang="tr-TR" dirty="0" smtClean="0"/>
              <a:t>(Çev</a:t>
            </a:r>
            <a:r>
              <a:rPr lang="tr-TR" dirty="0"/>
              <a:t>. Ed. </a:t>
            </a:r>
            <a:r>
              <a:rPr lang="tr-TR" dirty="0" smtClean="0"/>
              <a:t>Sibel </a:t>
            </a:r>
            <a:r>
              <a:rPr lang="tr-TR" dirty="0"/>
              <a:t>Karataş). </a:t>
            </a:r>
            <a:r>
              <a:rPr lang="tr-TR" dirty="0" smtClean="0"/>
              <a:t>Ankara: 	</a:t>
            </a:r>
            <a:r>
              <a:rPr lang="tr-TR" dirty="0" err="1" smtClean="0"/>
              <a:t>Meteksan</a:t>
            </a:r>
            <a:r>
              <a:rPr lang="tr-TR" dirty="0" smtClean="0"/>
              <a:t> </a:t>
            </a:r>
            <a:r>
              <a:rPr lang="tr-TR" dirty="0"/>
              <a:t>Ltd. Şti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 algn="just">
              <a:buNone/>
            </a:pPr>
            <a:r>
              <a:rPr lang="tr-TR" dirty="0" err="1"/>
              <a:t>Goldstein</a:t>
            </a:r>
            <a:r>
              <a:rPr lang="tr-TR" dirty="0"/>
              <a:t>, E.B. (2013). </a:t>
            </a:r>
            <a:r>
              <a:rPr lang="tr-TR" i="1" dirty="0"/>
              <a:t>Bilişsel Psikoloji</a:t>
            </a:r>
            <a:r>
              <a:rPr lang="tr-TR" dirty="0"/>
              <a:t> (O. Gündüz, Çev</a:t>
            </a:r>
            <a:r>
              <a:rPr lang="tr-TR" dirty="0" smtClean="0"/>
              <a:t>.). İstanbul</a:t>
            </a:r>
            <a:r>
              <a:rPr lang="tr-TR" dirty="0"/>
              <a:t>: </a:t>
            </a:r>
            <a:r>
              <a:rPr lang="tr-TR" dirty="0" smtClean="0"/>
              <a:t>	</a:t>
            </a:r>
            <a:r>
              <a:rPr lang="tr-TR" dirty="0" err="1" smtClean="0"/>
              <a:t>Kaknüs</a:t>
            </a:r>
            <a:r>
              <a:rPr lang="tr-TR" dirty="0" smtClean="0"/>
              <a:t> Yayınları (</a:t>
            </a:r>
            <a:r>
              <a:rPr lang="tr-TR" dirty="0"/>
              <a:t>2008).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Şekercioğlu</a:t>
            </a:r>
            <a:r>
              <a:rPr lang="tr-TR" dirty="0"/>
              <a:t>, G</a:t>
            </a:r>
            <a:r>
              <a:rPr lang="tr-TR" dirty="0" smtClean="0"/>
              <a:t>. ve </a:t>
            </a:r>
            <a:r>
              <a:rPr lang="tr-TR" dirty="0"/>
              <a:t>Koç, N. (2017). Çocuklar </a:t>
            </a:r>
            <a:r>
              <a:rPr lang="tr-TR" dirty="0" smtClean="0"/>
              <a:t>için benlik algısı profilinin 	uyarlanması ve farklı değişkenlere göre ölçme değişmezliğinin 	test edilmesi.</a:t>
            </a:r>
            <a:r>
              <a:rPr lang="tr-TR" dirty="0"/>
              <a:t> </a:t>
            </a:r>
            <a:r>
              <a:rPr lang="tr-TR" i="1" dirty="0"/>
              <a:t>İlköğretim Online</a:t>
            </a:r>
            <a:r>
              <a:rPr lang="tr-TR" dirty="0"/>
              <a:t>, </a:t>
            </a:r>
            <a:r>
              <a:rPr lang="tr-TR" i="1" dirty="0"/>
              <a:t>16</a:t>
            </a:r>
            <a:r>
              <a:rPr lang="tr-TR" dirty="0"/>
              <a:t>(4</a:t>
            </a:r>
            <a:r>
              <a:rPr lang="tr-TR" dirty="0" smtClean="0"/>
              <a:t>), 1425-1450.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620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348</Words>
  <Application>Microsoft Office PowerPoint</Application>
  <PresentationFormat>Geniş ekran</PresentationFormat>
  <Paragraphs>54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Bir psikolojik yapı olarak "algı" ve madde geliştirme süreci</vt:lpstr>
      <vt:lpstr>Algı Nedir?</vt:lpstr>
      <vt:lpstr>PowerPoint Sunusu</vt:lpstr>
      <vt:lpstr>Algıyı Etkileyen Olaylar</vt:lpstr>
      <vt:lpstr>Algının Ölçülmesi</vt:lpstr>
      <vt:lpstr>Algı Ölçeği Örneği  Çocuklar İçin Benlik Algısı Profili (ÇİBAP)</vt:lpstr>
      <vt:lpstr>ÇİBAP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Cagla ALPAYAR</cp:lastModifiedBy>
  <cp:revision>27</cp:revision>
  <dcterms:created xsi:type="dcterms:W3CDTF">2017-05-16T13:19:38Z</dcterms:created>
  <dcterms:modified xsi:type="dcterms:W3CDTF">2018-01-31T08:00:11Z</dcterms:modified>
</cp:coreProperties>
</file>