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12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0DD581-A9B2-4774-B113-E293D8121997}" type="datetimeFigureOut">
              <a:rPr lang="tr-TR" smtClean="0"/>
              <a:t>15.11.2017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F6BBA7-082B-4C4B-A960-C951D3E51D7B}" type="slidenum">
              <a:rPr lang="tr-TR" smtClean="0"/>
              <a:t>‹#›</a:t>
            </a:fld>
            <a:endParaRPr lang="tr-TR"/>
          </a:p>
        </p:txBody>
      </p:sp>
    </p:spTree>
    <p:extLst>
      <p:ext uri="{BB962C8B-B14F-4D97-AF65-F5344CB8AC3E}">
        <p14:creationId xmlns:p14="http://schemas.microsoft.com/office/powerpoint/2010/main" val="129236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ayt Görüntüsü Yer Tutucusu 1"/>
          <p:cNvSpPr>
            <a:spLocks noGrp="1" noRot="1" noChangeAspect="1" noTextEdit="1"/>
          </p:cNvSpPr>
          <p:nvPr>
            <p:ph type="sldImg"/>
          </p:nvPr>
        </p:nvSpPr>
        <p:spPr>
          <a:ln/>
        </p:spPr>
      </p:sp>
      <p:sp>
        <p:nvSpPr>
          <p:cNvPr id="37891" name="Not Yer Tutucusu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mtClean="0">
              <a:latin typeface="Arial" panose="020B0604020202020204" pitchFamily="34" charset="0"/>
            </a:endParaRPr>
          </a:p>
        </p:txBody>
      </p:sp>
      <p:sp>
        <p:nvSpPr>
          <p:cNvPr id="37892" name="Slayt Numarası Yer Tutucus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539949-CBA5-4A58-AC77-C6836CD72859}" type="slidenum">
              <a:rPr lang="tr-TR" altLang="tr-TR" smtClean="0">
                <a:solidFill>
                  <a:srgbClr val="000000"/>
                </a:solidFill>
              </a:rPr>
              <a:pPr/>
              <a:t>1</a:t>
            </a:fld>
            <a:endParaRPr lang="tr-TR" altLang="tr-TR" smtClean="0">
              <a:solidFill>
                <a:srgbClr val="000000"/>
              </a:solidFill>
            </a:endParaRPr>
          </a:p>
        </p:txBody>
      </p:sp>
    </p:spTree>
    <p:extLst>
      <p:ext uri="{BB962C8B-B14F-4D97-AF65-F5344CB8AC3E}">
        <p14:creationId xmlns:p14="http://schemas.microsoft.com/office/powerpoint/2010/main" val="167926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097280" y="758952"/>
            <a:ext cx="10058400" cy="3566160"/>
          </a:xfrm>
        </p:spPr>
        <p:txBody>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B71970B9-CCD9-4548-82FE-3C66FC920697}" type="slidenum">
              <a:rPr lang="tr-TR"/>
              <a:pPr>
                <a:defRPr/>
              </a:pPr>
              <a:t>‹#›</a:t>
            </a:fld>
            <a:endParaRPr lang="tr-TR"/>
          </a:p>
        </p:txBody>
      </p:sp>
    </p:spTree>
    <p:extLst>
      <p:ext uri="{BB962C8B-B14F-4D97-AF65-F5344CB8AC3E}">
        <p14:creationId xmlns:p14="http://schemas.microsoft.com/office/powerpoint/2010/main" val="246932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C4220C78-6F0F-4AF6-8085-C4DB21FC0B47}" type="slidenum">
              <a:rPr lang="tr-TR"/>
              <a:pPr>
                <a:defRPr/>
              </a:pPr>
              <a:t>‹#›</a:t>
            </a:fld>
            <a:endParaRPr lang="tr-TR"/>
          </a:p>
        </p:txBody>
      </p:sp>
    </p:spTree>
    <p:extLst>
      <p:ext uri="{BB962C8B-B14F-4D97-AF65-F5344CB8AC3E}">
        <p14:creationId xmlns:p14="http://schemas.microsoft.com/office/powerpoint/2010/main" val="1571335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4780"/>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1" y="414779"/>
            <a:ext cx="7734300" cy="5757420"/>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endParaRPr lang="tr-TR"/>
          </a:p>
        </p:txBody>
      </p:sp>
      <p:sp>
        <p:nvSpPr>
          <p:cNvPr id="7" name="Footer Placeholder 4"/>
          <p:cNvSpPr>
            <a:spLocks noGrp="1"/>
          </p:cNvSpPr>
          <p:nvPr>
            <p:ph type="ftr" sz="quarter" idx="11"/>
          </p:nvPr>
        </p:nvSpPr>
        <p:spPr/>
        <p:txBody>
          <a:bodyPr/>
          <a:lstStyle>
            <a:lvl1pPr>
              <a:defRPr/>
            </a:lvl1pPr>
          </a:lstStyle>
          <a:p>
            <a:pPr>
              <a:defRPr/>
            </a:pPr>
            <a:endParaRPr lang="tr-TR"/>
          </a:p>
        </p:txBody>
      </p:sp>
      <p:sp>
        <p:nvSpPr>
          <p:cNvPr id="8" name="Slide Number Placeholder 5"/>
          <p:cNvSpPr>
            <a:spLocks noGrp="1"/>
          </p:cNvSpPr>
          <p:nvPr>
            <p:ph type="sldNum" sz="quarter" idx="12"/>
          </p:nvPr>
        </p:nvSpPr>
        <p:spPr/>
        <p:txBody>
          <a:bodyPr/>
          <a:lstStyle>
            <a:lvl1pPr>
              <a:defRPr/>
            </a:lvl1pPr>
          </a:lstStyle>
          <a:p>
            <a:pPr>
              <a:defRPr/>
            </a:pPr>
            <a:fld id="{87E467CA-6911-4E0E-A578-461EE9D910F6}" type="slidenum">
              <a:rPr lang="tr-TR"/>
              <a:pPr>
                <a:defRPr/>
              </a:pPr>
              <a:t>‹#›</a:t>
            </a:fld>
            <a:endParaRPr lang="tr-TR"/>
          </a:p>
        </p:txBody>
      </p:sp>
    </p:spTree>
    <p:extLst>
      <p:ext uri="{BB962C8B-B14F-4D97-AF65-F5344CB8AC3E}">
        <p14:creationId xmlns:p14="http://schemas.microsoft.com/office/powerpoint/2010/main" val="2696712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B258A123-1B01-414A-ADF5-B6B545B19BA5}" type="slidenum">
              <a:rPr lang="tr-TR"/>
              <a:pPr>
                <a:defRPr/>
              </a:pPr>
              <a:t>‹#›</a:t>
            </a:fld>
            <a:endParaRPr lang="tr-TR"/>
          </a:p>
        </p:txBody>
      </p:sp>
    </p:spTree>
    <p:extLst>
      <p:ext uri="{BB962C8B-B14F-4D97-AF65-F5344CB8AC3E}">
        <p14:creationId xmlns:p14="http://schemas.microsoft.com/office/powerpoint/2010/main" val="393888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618"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18DBA5A4-DEDA-4830-A863-B893CB1D07D4}" type="slidenum">
              <a:rPr lang="tr-TR"/>
              <a:pPr>
                <a:defRPr/>
              </a:pPr>
              <a:t>‹#›</a:t>
            </a:fld>
            <a:endParaRPr lang="tr-TR"/>
          </a:p>
        </p:txBody>
      </p:sp>
    </p:spTree>
    <p:extLst>
      <p:ext uri="{BB962C8B-B14F-4D97-AF65-F5344CB8AC3E}">
        <p14:creationId xmlns:p14="http://schemas.microsoft.com/office/powerpoint/2010/main" val="1830439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7"/>
            <a:ext cx="4937760" cy="402335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A68AB518-2995-4909-B883-7B1E4F7FDC42}" type="slidenum">
              <a:rPr lang="tr-TR"/>
              <a:pPr>
                <a:defRPr/>
              </a:pPr>
              <a:t>‹#›</a:t>
            </a:fld>
            <a:endParaRPr lang="tr-TR"/>
          </a:p>
        </p:txBody>
      </p:sp>
    </p:spTree>
    <p:extLst>
      <p:ext uri="{BB962C8B-B14F-4D97-AF65-F5344CB8AC3E}">
        <p14:creationId xmlns:p14="http://schemas.microsoft.com/office/powerpoint/2010/main" val="2048563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4BABC8E0-C551-4DB7-BAC7-DF66DD65B3A4}" type="slidenum">
              <a:rPr lang="tr-TR"/>
              <a:pPr>
                <a:defRPr/>
              </a:pPr>
              <a:t>‹#›</a:t>
            </a:fld>
            <a:endParaRPr lang="tr-TR"/>
          </a:p>
        </p:txBody>
      </p:sp>
    </p:spTree>
    <p:extLst>
      <p:ext uri="{BB962C8B-B14F-4D97-AF65-F5344CB8AC3E}">
        <p14:creationId xmlns:p14="http://schemas.microsoft.com/office/powerpoint/2010/main" val="588288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11E3EB56-885A-41B0-8CBE-9053EFA77BED}" type="slidenum">
              <a:rPr lang="tr-TR"/>
              <a:pPr>
                <a:defRPr/>
              </a:pPr>
              <a:t>‹#›</a:t>
            </a:fld>
            <a:endParaRPr lang="tr-TR"/>
          </a:p>
        </p:txBody>
      </p:sp>
    </p:spTree>
    <p:extLst>
      <p:ext uri="{BB962C8B-B14F-4D97-AF65-F5344CB8AC3E}">
        <p14:creationId xmlns:p14="http://schemas.microsoft.com/office/powerpoint/2010/main" val="2149191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4234" y="6400800"/>
            <a:ext cx="12187767"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1" y="6334125"/>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tr-TR"/>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6" name="Slide Number Placeholder 8"/>
          <p:cNvSpPr>
            <a:spLocks noGrp="1"/>
          </p:cNvSpPr>
          <p:nvPr>
            <p:ph type="sldNum" sz="quarter" idx="12"/>
          </p:nvPr>
        </p:nvSpPr>
        <p:spPr/>
        <p:txBody>
          <a:bodyPr/>
          <a:lstStyle>
            <a:lvl1pPr>
              <a:defRPr/>
            </a:lvl1pPr>
          </a:lstStyle>
          <a:p>
            <a:pPr>
              <a:defRPr/>
            </a:pPr>
            <a:fld id="{131F76C8-E205-4685-936D-19067474781D}" type="slidenum">
              <a:rPr lang="tr-TR"/>
              <a:pPr>
                <a:defRPr/>
              </a:pPr>
              <a:t>‹#›</a:t>
            </a:fld>
            <a:endParaRPr lang="tr-TR"/>
          </a:p>
        </p:txBody>
      </p:sp>
    </p:spTree>
    <p:extLst>
      <p:ext uri="{BB962C8B-B14F-4D97-AF65-F5344CB8AC3E}">
        <p14:creationId xmlns:p14="http://schemas.microsoft.com/office/powerpoint/2010/main" val="1354116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1" y="0"/>
            <a:ext cx="40513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718" y="0"/>
            <a:ext cx="635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13650" y="731520"/>
            <a:ext cx="6679191"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a:xfrm>
            <a:off x="465667" y="6459539"/>
            <a:ext cx="2618317" cy="365125"/>
          </a:xfrm>
        </p:spPr>
        <p:txBody>
          <a:bodyPr/>
          <a:lstStyle>
            <a:lvl1pPr algn="l">
              <a:defRPr/>
            </a:lvl1pPr>
          </a:lstStyle>
          <a:p>
            <a:pPr>
              <a:defRPr/>
            </a:pPr>
            <a:endParaRPr lang="tr-TR"/>
          </a:p>
        </p:txBody>
      </p:sp>
      <p:sp>
        <p:nvSpPr>
          <p:cNvPr id="8" name="Footer Placeholder 5"/>
          <p:cNvSpPr>
            <a:spLocks noGrp="1"/>
          </p:cNvSpPr>
          <p:nvPr>
            <p:ph type="ftr" sz="quarter" idx="11"/>
          </p:nvPr>
        </p:nvSpPr>
        <p:spPr>
          <a:xfrm>
            <a:off x="4800600" y="6459539"/>
            <a:ext cx="4648200" cy="365125"/>
          </a:xfrm>
        </p:spPr>
        <p:txBody>
          <a:bodyPr/>
          <a:lstStyle>
            <a:lvl1pPr algn="l">
              <a:defRPr>
                <a:solidFill>
                  <a:schemeClr val="tx2"/>
                </a:solidFill>
              </a:defRPr>
            </a:lvl1pPr>
          </a:lstStyle>
          <a:p>
            <a:pPr>
              <a:defRPr/>
            </a:pPr>
            <a:endParaRPr lang="tr-TR">
              <a:solidFill>
                <a:srgbClr val="637052"/>
              </a:solidFill>
            </a:endParaRPr>
          </a:p>
        </p:txBody>
      </p:sp>
      <p:sp>
        <p:nvSpPr>
          <p:cNvPr id="9" name="Slide Number Placeholder 6"/>
          <p:cNvSpPr>
            <a:spLocks noGrp="1"/>
          </p:cNvSpPr>
          <p:nvPr>
            <p:ph type="sldNum" sz="quarter" idx="12"/>
          </p:nvPr>
        </p:nvSpPr>
        <p:spPr/>
        <p:txBody>
          <a:bodyPr/>
          <a:lstStyle>
            <a:lvl1pPr>
              <a:defRPr>
                <a:solidFill>
                  <a:schemeClr val="tx2"/>
                </a:solidFill>
              </a:defRPr>
            </a:lvl1pPr>
          </a:lstStyle>
          <a:p>
            <a:pPr>
              <a:defRPr/>
            </a:pPr>
            <a:fld id="{4D42BD62-50F2-4778-84E4-C76A20A906EB}" type="slidenum">
              <a:rPr lang="tr-TR">
                <a:solidFill>
                  <a:srgbClr val="637052"/>
                </a:solidFill>
              </a:rPr>
              <a:pPr>
                <a:defRPr/>
              </a:pPr>
              <a:t>‹#›</a:t>
            </a:fld>
            <a:endParaRPr lang="tr-TR">
              <a:solidFill>
                <a:srgbClr val="637052"/>
              </a:solidFill>
            </a:endParaRPr>
          </a:p>
        </p:txBody>
      </p:sp>
    </p:spTree>
    <p:extLst>
      <p:ext uri="{BB962C8B-B14F-4D97-AF65-F5344CB8AC3E}">
        <p14:creationId xmlns:p14="http://schemas.microsoft.com/office/powerpoint/2010/main" val="2447297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1" y="4953000"/>
            <a:ext cx="12189884"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1" y="4914900"/>
            <a:ext cx="12189884"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rtlCol="0">
            <a:normAutofit/>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79" y="5907024"/>
            <a:ext cx="1011936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lvl1pPr>
              <a:defRPr/>
            </a:lvl1pPr>
          </a:lstStyle>
          <a:p>
            <a:pPr>
              <a:defRPr/>
            </a:pPr>
            <a:endParaRPr lang="tr-TR"/>
          </a:p>
        </p:txBody>
      </p:sp>
      <p:sp>
        <p:nvSpPr>
          <p:cNvPr id="8" name="Footer Placeholder 5"/>
          <p:cNvSpPr>
            <a:spLocks noGrp="1"/>
          </p:cNvSpPr>
          <p:nvPr>
            <p:ph type="ftr" sz="quarter" idx="11"/>
          </p:nvPr>
        </p:nvSpPr>
        <p:spPr/>
        <p:txBody>
          <a:bodyPr/>
          <a:lstStyle>
            <a:lvl1pPr>
              <a:defRPr/>
            </a:lvl1pPr>
          </a:lstStyle>
          <a:p>
            <a:pPr>
              <a:defRPr/>
            </a:pPr>
            <a:endParaRPr lang="tr-TR"/>
          </a:p>
        </p:txBody>
      </p:sp>
      <p:sp>
        <p:nvSpPr>
          <p:cNvPr id="9" name="Slide Number Placeholder 6"/>
          <p:cNvSpPr>
            <a:spLocks noGrp="1"/>
          </p:cNvSpPr>
          <p:nvPr>
            <p:ph type="sldNum" sz="quarter" idx="12"/>
          </p:nvPr>
        </p:nvSpPr>
        <p:spPr/>
        <p:txBody>
          <a:bodyPr/>
          <a:lstStyle>
            <a:lvl1pPr>
              <a:defRPr/>
            </a:lvl1pPr>
          </a:lstStyle>
          <a:p>
            <a:pPr>
              <a:defRPr/>
            </a:pPr>
            <a:fld id="{8DC788FE-BDEB-40D0-B8F4-428BB4387464}" type="slidenum">
              <a:rPr lang="tr-TR"/>
              <a:pPr>
                <a:defRPr/>
              </a:pPr>
              <a:t>‹#›</a:t>
            </a:fld>
            <a:endParaRPr lang="tr-TR"/>
          </a:p>
        </p:txBody>
      </p:sp>
    </p:spTree>
    <p:extLst>
      <p:ext uri="{BB962C8B-B14F-4D97-AF65-F5344CB8AC3E}">
        <p14:creationId xmlns:p14="http://schemas.microsoft.com/office/powerpoint/2010/main" val="286683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6"/>
            <a:ext cx="12192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433" y="287339"/>
            <a:ext cx="10058400" cy="144938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1029" name="Text Placeholder 2"/>
          <p:cNvSpPr>
            <a:spLocks noGrp="1"/>
          </p:cNvSpPr>
          <p:nvPr>
            <p:ph type="body" idx="1"/>
          </p:nvPr>
        </p:nvSpPr>
        <p:spPr bwMode="auto">
          <a:xfrm>
            <a:off x="1096433" y="1846264"/>
            <a:ext cx="100584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433" y="6459539"/>
            <a:ext cx="2472267" cy="365125"/>
          </a:xfrm>
          <a:prstGeom prst="rect">
            <a:avLst/>
          </a:prstGeom>
        </p:spPr>
        <p:txBody>
          <a:bodyPr vert="horz" lIns="91440" tIns="45720" rIns="91440" bIns="45720" rtlCol="0" anchor="ctr"/>
          <a:lstStyle>
            <a:lvl1pPr algn="l" eaLnBrk="1" hangingPunct="1">
              <a:defRPr sz="900">
                <a:solidFill>
                  <a:srgbClr val="FFFFFF"/>
                </a:solidFill>
              </a:defRPr>
            </a:lvl1pPr>
          </a:lstStyle>
          <a:p>
            <a:pPr fontAlgn="base">
              <a:spcBef>
                <a:spcPct val="0"/>
              </a:spcBef>
              <a:spcAft>
                <a:spcPct val="0"/>
              </a:spcAft>
              <a:defRPr/>
            </a:pPr>
            <a:endParaRPr lang="tr-TR">
              <a:latin typeface="Arial" panose="020B0604020202020204" pitchFamily="34" charset="0"/>
            </a:endParaRPr>
          </a:p>
        </p:txBody>
      </p:sp>
      <p:sp>
        <p:nvSpPr>
          <p:cNvPr id="5" name="Footer Placeholder 4"/>
          <p:cNvSpPr>
            <a:spLocks noGrp="1"/>
          </p:cNvSpPr>
          <p:nvPr>
            <p:ph type="ftr" sz="quarter" idx="3"/>
          </p:nvPr>
        </p:nvSpPr>
        <p:spPr>
          <a:xfrm>
            <a:off x="3687234" y="6459539"/>
            <a:ext cx="4821767" cy="365125"/>
          </a:xfrm>
          <a:prstGeom prst="rect">
            <a:avLst/>
          </a:prstGeom>
        </p:spPr>
        <p:txBody>
          <a:bodyPr vert="horz" lIns="91440" tIns="45720" rIns="91440" bIns="45720" rtlCol="0" anchor="ctr"/>
          <a:lstStyle>
            <a:lvl1pPr algn="ctr" eaLnBrk="1" hangingPunct="1">
              <a:defRPr sz="900" cap="all" baseline="0">
                <a:solidFill>
                  <a:srgbClr val="FFFFFF"/>
                </a:solidFill>
              </a:defRPr>
            </a:lvl1pPr>
          </a:lstStyle>
          <a:p>
            <a:pPr fontAlgn="base">
              <a:spcBef>
                <a:spcPct val="0"/>
              </a:spcBef>
              <a:spcAft>
                <a:spcPct val="0"/>
              </a:spcAft>
              <a:defRPr/>
            </a:pPr>
            <a:endParaRPr lang="tr-TR">
              <a:latin typeface="Arial" panose="020B0604020202020204" pitchFamily="34" charset="0"/>
            </a:endParaRPr>
          </a:p>
        </p:txBody>
      </p:sp>
      <p:sp>
        <p:nvSpPr>
          <p:cNvPr id="6" name="Slide Number Placeholder 5"/>
          <p:cNvSpPr>
            <a:spLocks noGrp="1"/>
          </p:cNvSpPr>
          <p:nvPr>
            <p:ph type="sldNum" sz="quarter" idx="4"/>
          </p:nvPr>
        </p:nvSpPr>
        <p:spPr>
          <a:xfrm>
            <a:off x="9899651" y="6459539"/>
            <a:ext cx="1312333" cy="365125"/>
          </a:xfrm>
          <a:prstGeom prst="rect">
            <a:avLst/>
          </a:prstGeom>
        </p:spPr>
        <p:txBody>
          <a:bodyPr vert="horz" lIns="91440" tIns="45720" rIns="91440" bIns="45720" rtlCol="0" anchor="ctr"/>
          <a:lstStyle>
            <a:lvl1pPr algn="r" eaLnBrk="1" hangingPunct="1">
              <a:defRPr sz="1050">
                <a:solidFill>
                  <a:srgbClr val="FFFFFF"/>
                </a:solidFill>
              </a:defRPr>
            </a:lvl1pPr>
          </a:lstStyle>
          <a:p>
            <a:pPr fontAlgn="base">
              <a:spcBef>
                <a:spcPct val="0"/>
              </a:spcBef>
              <a:spcAft>
                <a:spcPct val="0"/>
              </a:spcAft>
              <a:defRPr/>
            </a:pPr>
            <a:fld id="{9EB0CFD1-7A1C-43CA-A998-AEC0B7451527}" type="slidenum">
              <a:rPr lang="tr-TR">
                <a:latin typeface="Arial" panose="020B0604020202020204" pitchFamily="34" charset="0"/>
              </a:rPr>
              <a:pPr fontAlgn="base">
                <a:spcBef>
                  <a:spcPct val="0"/>
                </a:spcBef>
                <a:spcAft>
                  <a:spcPct val="0"/>
                </a:spcAft>
                <a:defRPr/>
              </a:pPr>
              <a:t>‹#›</a:t>
            </a:fld>
            <a:endParaRPr lang="tr-TR">
              <a:latin typeface="Arial" panose="020B0604020202020204" pitchFamily="34" charset="0"/>
            </a:endParaRPr>
          </a:p>
        </p:txBody>
      </p:sp>
      <p:cxnSp>
        <p:nvCxnSpPr>
          <p:cNvPr id="10" name="Straight Connector 9"/>
          <p:cNvCxnSpPr/>
          <p:nvPr/>
        </p:nvCxnSpPr>
        <p:spPr>
          <a:xfrm>
            <a:off x="1193800" y="1738313"/>
            <a:ext cx="996738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35786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85000"/>
        </a:lnSpc>
        <a:spcBef>
          <a:spcPct val="0"/>
        </a:spcBef>
        <a:spcAft>
          <a:spcPct val="0"/>
        </a:spcAft>
        <a:defRPr sz="4800" kern="1200" spc="-50">
          <a:solidFill>
            <a:srgbClr val="404040"/>
          </a:solidFill>
          <a:latin typeface="+mj-lt"/>
          <a:ea typeface="+mj-ea"/>
          <a:cs typeface="+mj-cs"/>
        </a:defRPr>
      </a:lvl1pPr>
      <a:lvl2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2pPr>
      <a:lvl3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3pPr>
      <a:lvl4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4pPr>
      <a:lvl5pPr algn="l" rtl="0" eaLnBrk="0" fontAlgn="base" hangingPunct="0">
        <a:lnSpc>
          <a:spcPct val="85000"/>
        </a:lnSpc>
        <a:spcBef>
          <a:spcPct val="0"/>
        </a:spcBef>
        <a:spcAft>
          <a:spcPct val="0"/>
        </a:spcAft>
        <a:defRPr sz="4800">
          <a:solidFill>
            <a:srgbClr val="404040"/>
          </a:solidFill>
          <a:latin typeface="Calibri Light" panose="020F0302020204030204" pitchFamily="34" charset="0"/>
        </a:defRPr>
      </a:lvl5pPr>
      <a:lvl6pPr marL="457200" algn="l" rtl="0" fontAlgn="base">
        <a:lnSpc>
          <a:spcPct val="85000"/>
        </a:lnSpc>
        <a:spcBef>
          <a:spcPct val="0"/>
        </a:spcBef>
        <a:spcAft>
          <a:spcPct val="0"/>
        </a:spcAft>
        <a:defRPr sz="4800">
          <a:solidFill>
            <a:srgbClr val="404040"/>
          </a:solidFill>
          <a:latin typeface="Calibri Light" panose="020F0302020204030204" pitchFamily="34" charset="0"/>
        </a:defRPr>
      </a:lvl6pPr>
      <a:lvl7pPr marL="914400" algn="l" rtl="0" fontAlgn="base">
        <a:lnSpc>
          <a:spcPct val="85000"/>
        </a:lnSpc>
        <a:spcBef>
          <a:spcPct val="0"/>
        </a:spcBef>
        <a:spcAft>
          <a:spcPct val="0"/>
        </a:spcAft>
        <a:defRPr sz="4800">
          <a:solidFill>
            <a:srgbClr val="404040"/>
          </a:solidFill>
          <a:latin typeface="Calibri Light" panose="020F0302020204030204" pitchFamily="34" charset="0"/>
        </a:defRPr>
      </a:lvl7pPr>
      <a:lvl8pPr marL="1371600" algn="l" rtl="0" fontAlgn="base">
        <a:lnSpc>
          <a:spcPct val="85000"/>
        </a:lnSpc>
        <a:spcBef>
          <a:spcPct val="0"/>
        </a:spcBef>
        <a:spcAft>
          <a:spcPct val="0"/>
        </a:spcAft>
        <a:defRPr sz="4800">
          <a:solidFill>
            <a:srgbClr val="404040"/>
          </a:solidFill>
          <a:latin typeface="Calibri Light" panose="020F0302020204030204" pitchFamily="34" charset="0"/>
        </a:defRPr>
      </a:lvl8pPr>
      <a:lvl9pPr marL="1828800" algn="l" rtl="0" fontAlgn="base">
        <a:lnSpc>
          <a:spcPct val="85000"/>
        </a:lnSpc>
        <a:spcBef>
          <a:spcPct val="0"/>
        </a:spcBef>
        <a:spcAft>
          <a:spcPct val="0"/>
        </a:spcAft>
        <a:defRPr sz="4800">
          <a:solidFill>
            <a:srgbClr val="404040"/>
          </a:solidFill>
          <a:latin typeface="Calibri Light" panose="020F030202020403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057401" y="1371600"/>
            <a:ext cx="7851775" cy="3136900"/>
          </a:xfrm>
          <a:ln>
            <a:miter lim="800000"/>
            <a:headEnd/>
            <a:tailEnd/>
          </a:ln>
          <a:extLst/>
        </p:spPr>
        <p:txBody>
          <a:bodyPr/>
          <a:lstStyle/>
          <a:p>
            <a:pPr eaLnBrk="1" fontAlgn="auto" hangingPunct="1">
              <a:spcAft>
                <a:spcPts val="0"/>
              </a:spcAft>
              <a:defRPr/>
            </a:pPr>
            <a:r>
              <a:rPr lang="tr-TR" sz="3600" dirty="0" smtClean="0"/>
              <a:t>İNSAN HAKLARI</a:t>
            </a:r>
            <a:endParaRPr lang="tr-TR" sz="3600" dirty="0"/>
          </a:p>
        </p:txBody>
      </p:sp>
      <p:sp>
        <p:nvSpPr>
          <p:cNvPr id="6147" name="Rectangle 3"/>
          <p:cNvSpPr>
            <a:spLocks noGrp="1" noChangeArrowheads="1"/>
          </p:cNvSpPr>
          <p:nvPr>
            <p:ph type="subTitle" idx="1"/>
          </p:nvPr>
        </p:nvSpPr>
        <p:spPr>
          <a:xfrm>
            <a:off x="2057400" y="4868863"/>
            <a:ext cx="7854950" cy="1655762"/>
          </a:xfrm>
        </p:spPr>
        <p:txBody>
          <a:bodyPr>
            <a:normAutofit fontScale="77500" lnSpcReduction="20000"/>
          </a:bodyPr>
          <a:lstStyle/>
          <a:p>
            <a:pPr eaLnBrk="1" hangingPunct="1">
              <a:defRPr/>
            </a:pPr>
            <a:r>
              <a:rPr lang="tr-TR" sz="4400" dirty="0" smtClean="0"/>
              <a:t>KONU XII</a:t>
            </a:r>
          </a:p>
          <a:p>
            <a:pPr eaLnBrk="1" hangingPunct="1">
              <a:defRPr/>
            </a:pPr>
            <a:r>
              <a:rPr lang="tr-TR" sz="4400" dirty="0" smtClean="0"/>
              <a:t>AVRUPA </a:t>
            </a:r>
            <a:r>
              <a:rPr lang="tr-TR" sz="4400" dirty="0"/>
              <a:t>İNSAN HAKLARI MAHKEMESİ (AİHM)</a:t>
            </a:r>
            <a:r>
              <a:rPr lang="tr-TR" dirty="0"/>
              <a:t>: </a:t>
            </a:r>
            <a:br>
              <a:rPr lang="tr-TR" dirty="0"/>
            </a:br>
            <a:r>
              <a:rPr lang="tr-TR" dirty="0"/>
              <a:t>Yapısı, Çalışma Şekli ve Kararlarının Etkisi</a:t>
            </a:r>
          </a:p>
          <a:p>
            <a:pPr eaLnBrk="1" hangingPunct="1">
              <a:defRPr/>
            </a:pPr>
            <a:endParaRPr lang="tr-TR" altLang="tr-TR" dirty="0" smtClean="0"/>
          </a:p>
        </p:txBody>
      </p:sp>
    </p:spTree>
    <p:extLst>
      <p:ext uri="{BB962C8B-B14F-4D97-AF65-F5344CB8AC3E}">
        <p14:creationId xmlns:p14="http://schemas.microsoft.com/office/powerpoint/2010/main" val="2806874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p:txBody>
          <a:bodyPr/>
          <a:lstStyle/>
          <a:p>
            <a:pPr eaLnBrk="1" hangingPunct="1">
              <a:defRPr/>
            </a:pPr>
            <a:r>
              <a:rPr lang="tr-TR" altLang="tr-TR" smtClean="0"/>
              <a:t>DAİRE (7 yargıçlı)</a:t>
            </a:r>
          </a:p>
        </p:txBody>
      </p:sp>
      <p:sp>
        <p:nvSpPr>
          <p:cNvPr id="47107" name="2 İçerik Yer Tutucusu"/>
          <p:cNvSpPr>
            <a:spLocks noGrp="1"/>
          </p:cNvSpPr>
          <p:nvPr>
            <p:ph idx="1"/>
          </p:nvPr>
        </p:nvSpPr>
        <p:spPr/>
        <p:txBody>
          <a:bodyPr/>
          <a:lstStyle/>
          <a:p>
            <a:pPr eaLnBrk="1" hangingPunct="1"/>
            <a:r>
              <a:rPr lang="tr-TR" altLang="tr-TR" smtClean="0"/>
              <a:t>Yeni sistemde Daire;</a:t>
            </a:r>
          </a:p>
          <a:p>
            <a:pPr lvl="1" algn="just" eaLnBrk="1" hangingPunct="1"/>
            <a:r>
              <a:rPr lang="tr-TR" altLang="tr-TR" smtClean="0"/>
              <a:t> </a:t>
            </a:r>
            <a:r>
              <a:rPr lang="tr-TR" altLang="tr-TR" b="1" smtClean="0"/>
              <a:t>Komite’nin</a:t>
            </a:r>
            <a:r>
              <a:rPr lang="tr-TR" altLang="tr-TR" smtClean="0"/>
              <a:t> </a:t>
            </a:r>
            <a:r>
              <a:rPr lang="tr-TR" altLang="tr-TR" b="1" u="sng" smtClean="0"/>
              <a:t>esas hakkında</a:t>
            </a:r>
            <a:r>
              <a:rPr lang="tr-TR" altLang="tr-TR" b="1" smtClean="0"/>
              <a:t> </a:t>
            </a:r>
            <a:r>
              <a:rPr lang="tr-TR" altLang="tr-TR" smtClean="0"/>
              <a:t>karar vermediği durumlarda esasa girebilir;</a:t>
            </a:r>
          </a:p>
          <a:p>
            <a:pPr lvl="1" algn="just" eaLnBrk="1" hangingPunct="1"/>
            <a:r>
              <a:rPr lang="tr-TR" altLang="tr-TR" smtClean="0"/>
              <a:t>Tek yargıcın ve Komite’nin </a:t>
            </a:r>
            <a:r>
              <a:rPr lang="tr-TR" altLang="tr-TR" b="1" u="sng" smtClean="0"/>
              <a:t>kabul edilebilirlik</a:t>
            </a:r>
            <a:r>
              <a:rPr lang="tr-TR" altLang="tr-TR" smtClean="0"/>
              <a:t> konusunda karar veremediği durumlarda bu konuda karar verebilir.</a:t>
            </a:r>
          </a:p>
          <a:p>
            <a:pPr lvl="2" algn="just" eaLnBrk="1" hangingPunct="1"/>
            <a:r>
              <a:rPr lang="tr-TR" altLang="tr-TR" smtClean="0"/>
              <a:t>Uygulamada davaların artık büyük bölümünün Daire’ye gelmeden sonuçlanacağı beklenebilir.</a:t>
            </a:r>
          </a:p>
        </p:txBody>
      </p:sp>
      <p:sp>
        <p:nvSpPr>
          <p:cNvPr id="4710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C4CA22-1B51-4F48-8A51-AB36AFE8FFC6}" type="slidenum">
              <a:rPr lang="tr-TR" altLang="tr-TR" sz="1200">
                <a:solidFill>
                  <a:srgbClr val="045C75"/>
                </a:solidFill>
              </a:rPr>
              <a:pPr/>
              <a:t>10</a:t>
            </a:fld>
            <a:endParaRPr lang="tr-TR" altLang="tr-TR" sz="1200">
              <a:solidFill>
                <a:srgbClr val="045C75"/>
              </a:solidFill>
            </a:endParaRPr>
          </a:p>
        </p:txBody>
      </p:sp>
    </p:spTree>
    <p:extLst>
      <p:ext uri="{BB962C8B-B14F-4D97-AF65-F5344CB8AC3E}">
        <p14:creationId xmlns:p14="http://schemas.microsoft.com/office/powerpoint/2010/main" val="2515096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tr-TR" altLang="tr-TR" smtClean="0"/>
              <a:t>BÜYÜK DAİRE (17 yargıçlı)</a:t>
            </a:r>
          </a:p>
        </p:txBody>
      </p:sp>
      <p:sp>
        <p:nvSpPr>
          <p:cNvPr id="48131" name="Rectangle 3"/>
          <p:cNvSpPr>
            <a:spLocks noGrp="1" noChangeArrowheads="1"/>
          </p:cNvSpPr>
          <p:nvPr>
            <p:ph idx="1"/>
          </p:nvPr>
        </p:nvSpPr>
        <p:spPr/>
        <p:txBody>
          <a:bodyPr/>
          <a:lstStyle/>
          <a:p>
            <a:pPr algn="just" eaLnBrk="1" hangingPunct="1"/>
            <a:r>
              <a:rPr lang="tr-TR" altLang="tr-TR" smtClean="0"/>
              <a:t>Ancak bazı özel durumların varlığı halinde yargılama sürecine dâhil olur ve uyuşmazlığı kesin olarak karara bağlar. </a:t>
            </a:r>
          </a:p>
          <a:p>
            <a:pPr eaLnBrk="1" hangingPunct="1">
              <a:buFontTx/>
              <a:buNone/>
            </a:pPr>
            <a:endParaRPr lang="tr-TR" altLang="tr-TR" smtClean="0"/>
          </a:p>
          <a:p>
            <a:pPr eaLnBrk="1" hangingPunct="1"/>
            <a:r>
              <a:rPr lang="tr-TR" altLang="tr-TR" smtClean="0"/>
              <a:t>Bu özel durumlar iki tanedir:</a:t>
            </a:r>
          </a:p>
        </p:txBody>
      </p:sp>
      <p:sp>
        <p:nvSpPr>
          <p:cNvPr id="4813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AFEEEFE-4882-4A1F-A3B6-4BE0C9EA9742}" type="slidenum">
              <a:rPr lang="tr-TR" altLang="tr-TR" sz="1200">
                <a:solidFill>
                  <a:srgbClr val="045C75"/>
                </a:solidFill>
              </a:rPr>
              <a:pPr/>
              <a:t>11</a:t>
            </a:fld>
            <a:endParaRPr lang="tr-TR" altLang="tr-TR" sz="1200">
              <a:solidFill>
                <a:srgbClr val="045C75"/>
              </a:solidFill>
            </a:endParaRPr>
          </a:p>
        </p:txBody>
      </p:sp>
    </p:spTree>
    <p:extLst>
      <p:ext uri="{BB962C8B-B14F-4D97-AF65-F5344CB8AC3E}">
        <p14:creationId xmlns:p14="http://schemas.microsoft.com/office/powerpoint/2010/main" val="1187328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346325" y="287339"/>
            <a:ext cx="7543800" cy="1125537"/>
          </a:xfrm>
        </p:spPr>
        <p:txBody>
          <a:bodyPr/>
          <a:lstStyle/>
          <a:p>
            <a:pPr eaLnBrk="1" hangingPunct="1">
              <a:defRPr/>
            </a:pPr>
            <a:r>
              <a:rPr lang="tr-TR" altLang="tr-TR" dirty="0" smtClean="0"/>
              <a:t>1. Özel Durum</a:t>
            </a:r>
          </a:p>
        </p:txBody>
      </p:sp>
      <p:sp>
        <p:nvSpPr>
          <p:cNvPr id="49155" name="Rectangle 3"/>
          <p:cNvSpPr>
            <a:spLocks noGrp="1" noChangeArrowheads="1"/>
          </p:cNvSpPr>
          <p:nvPr>
            <p:ph idx="1"/>
          </p:nvPr>
        </p:nvSpPr>
        <p:spPr>
          <a:xfrm>
            <a:off x="2346325" y="1628776"/>
            <a:ext cx="7543800" cy="4392613"/>
          </a:xfrm>
        </p:spPr>
        <p:txBody>
          <a:bodyPr/>
          <a:lstStyle/>
          <a:p>
            <a:pPr algn="just" eaLnBrk="1" hangingPunct="1"/>
            <a:r>
              <a:rPr lang="tr-TR" altLang="tr-TR" smtClean="0"/>
              <a:t>Daire, Sözleşmenin 30. maddesine göre, bakmakta olduğu davayı, </a:t>
            </a:r>
          </a:p>
          <a:p>
            <a:pPr lvl="1" algn="just" eaLnBrk="1" hangingPunct="1"/>
            <a:r>
              <a:rPr lang="tr-TR" altLang="tr-TR" i="1" smtClean="0"/>
              <a:t>sözleşme ve protokollerinin yorumu konusunda ciddi sorunlar doğuruyorsa, </a:t>
            </a:r>
          </a:p>
          <a:p>
            <a:pPr lvl="1" algn="just" eaLnBrk="1" hangingPunct="1"/>
            <a:r>
              <a:rPr lang="tr-TR" altLang="tr-TR" i="1" smtClean="0"/>
              <a:t>ya da sorunun çözümü mahkemenin daha önce vermiş olduğu bir karar ile çelişkili olacak ise, </a:t>
            </a:r>
          </a:p>
          <a:p>
            <a:pPr lvl="1" algn="just" eaLnBrk="1" hangingPunct="1"/>
            <a:r>
              <a:rPr lang="tr-TR" altLang="tr-TR" smtClean="0"/>
              <a:t>taraflar da itiraz etmezse, Büyük Daire’ye gönderebilir. </a:t>
            </a:r>
          </a:p>
          <a:p>
            <a:pPr eaLnBrk="1" hangingPunct="1"/>
            <a:r>
              <a:rPr lang="tr-TR" altLang="tr-TR" sz="2200" b="1"/>
              <a:t>Madde 30 </a:t>
            </a:r>
            <a:r>
              <a:rPr lang="tr-TR" altLang="tr-TR" sz="2200"/>
              <a:t/>
            </a:r>
            <a:br>
              <a:rPr lang="tr-TR" altLang="tr-TR" sz="2200"/>
            </a:br>
            <a:r>
              <a:rPr lang="tr-TR" altLang="tr-TR" sz="2200" b="1"/>
              <a:t>Yargılanmanın Büyük Daireye gönderilmesi </a:t>
            </a:r>
            <a:endParaRPr lang="tr-TR" altLang="tr-TR" sz="2200" i="1"/>
          </a:p>
          <a:p>
            <a:pPr algn="just" eaLnBrk="1" hangingPunct="1"/>
            <a:r>
              <a:rPr lang="tr-TR" altLang="tr-TR" sz="2200" i="1"/>
              <a:t>Daire önünde görülen dava, işbu Sözleşmenin ve protokollerinin yorumu konusunda ciddi sorunlar doğuruyorsa ya da sorunun çözümü Mahkeme tarafından önceden verilmiş bir karar ile çelişkili olacak ise, Daire, hüküm vermediği süre içerisinde, taraflar itiraz etmedikçe, yargı yetkisinden Büyük Daire lehine vazgeçebilir</a:t>
            </a:r>
            <a:r>
              <a:rPr lang="tr-TR" altLang="tr-TR" sz="2200"/>
              <a:t>. </a:t>
            </a:r>
          </a:p>
          <a:p>
            <a:pPr lvl="1" algn="just" eaLnBrk="1" hangingPunct="1"/>
            <a:endParaRPr lang="tr-TR" altLang="tr-TR" smtClean="0"/>
          </a:p>
        </p:txBody>
      </p:sp>
      <p:sp>
        <p:nvSpPr>
          <p:cNvPr id="4915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034043-B85F-4443-B5A9-80A84CD06693}" type="slidenum">
              <a:rPr lang="tr-TR" altLang="tr-TR" sz="1200">
                <a:solidFill>
                  <a:srgbClr val="045C75"/>
                </a:solidFill>
              </a:rPr>
              <a:pPr/>
              <a:t>12</a:t>
            </a:fld>
            <a:endParaRPr lang="tr-TR" altLang="tr-TR" sz="1200">
              <a:solidFill>
                <a:srgbClr val="045C75"/>
              </a:solidFill>
            </a:endParaRPr>
          </a:p>
        </p:txBody>
      </p:sp>
    </p:spTree>
    <p:extLst>
      <p:ext uri="{BB962C8B-B14F-4D97-AF65-F5344CB8AC3E}">
        <p14:creationId xmlns:p14="http://schemas.microsoft.com/office/powerpoint/2010/main" val="2472669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tr-TR" altLang="tr-TR" smtClean="0"/>
              <a:t>2. Özel Durum</a:t>
            </a:r>
          </a:p>
        </p:txBody>
      </p:sp>
      <p:sp>
        <p:nvSpPr>
          <p:cNvPr id="50179" name="Rectangle 3"/>
          <p:cNvSpPr>
            <a:spLocks noGrp="1" noChangeArrowheads="1"/>
          </p:cNvSpPr>
          <p:nvPr>
            <p:ph idx="1"/>
          </p:nvPr>
        </p:nvSpPr>
        <p:spPr/>
        <p:txBody>
          <a:bodyPr/>
          <a:lstStyle/>
          <a:p>
            <a:pPr eaLnBrk="1" hangingPunct="1"/>
            <a:r>
              <a:rPr lang="tr-TR" altLang="tr-TR" sz="2400" b="1"/>
              <a:t>Madde 43 </a:t>
            </a:r>
            <a:r>
              <a:rPr lang="tr-TR" altLang="tr-TR" sz="2400"/>
              <a:t/>
            </a:r>
            <a:br>
              <a:rPr lang="tr-TR" altLang="tr-TR" sz="2400"/>
            </a:br>
            <a:r>
              <a:rPr lang="tr-TR" altLang="tr-TR" sz="2400" b="1"/>
              <a:t>Büyük Daireye gönderme </a:t>
            </a:r>
            <a:endParaRPr lang="tr-TR" altLang="tr-TR" sz="2400" b="1" i="1"/>
          </a:p>
          <a:p>
            <a:pPr algn="just" eaLnBrk="1" hangingPunct="1"/>
            <a:r>
              <a:rPr lang="tr-TR" altLang="tr-TR" sz="2400" b="1" i="1"/>
              <a:t>1. </a:t>
            </a:r>
            <a:r>
              <a:rPr lang="tr-TR" altLang="tr-TR" sz="2400" i="1"/>
              <a:t>Bir Daire kararının verildiği tarihten itibaren </a:t>
            </a:r>
            <a:r>
              <a:rPr lang="tr-TR" altLang="tr-TR" sz="2400" i="1">
                <a:solidFill>
                  <a:srgbClr val="FF3300"/>
                </a:solidFill>
              </a:rPr>
              <a:t>üç ay içerisinde, dava taraflarından her biri, istisnai durumlarda</a:t>
            </a:r>
            <a:r>
              <a:rPr lang="tr-TR" altLang="tr-TR" sz="2400" i="1"/>
              <a:t>, davanın Büyük Daireye gönderilmesini isteyebilir. </a:t>
            </a:r>
            <a:br>
              <a:rPr lang="tr-TR" altLang="tr-TR" sz="2400" i="1"/>
            </a:br>
            <a:r>
              <a:rPr lang="tr-TR" altLang="tr-TR" sz="2400" b="1" i="1"/>
              <a:t>2. </a:t>
            </a:r>
            <a:r>
              <a:rPr lang="tr-TR" altLang="tr-TR" sz="2400" i="1"/>
              <a:t>Büyük Daire bünyesinde beş yargıçtan oluşan bir kurul, dava Sözleşme ve protokollerinin yorumuna ya da uygulanmasına ilişkin ciddi bir sorun doğuruyorsa ya da genel nitelikli ciddi bir konu teşkil ediyorsa, istemi kabul eder. </a:t>
            </a:r>
          </a:p>
          <a:p>
            <a:pPr algn="just" eaLnBrk="1" hangingPunct="1"/>
            <a:r>
              <a:rPr lang="tr-TR" altLang="tr-TR" sz="2400" b="1" i="1"/>
              <a:t>3. </a:t>
            </a:r>
            <a:r>
              <a:rPr lang="tr-TR" altLang="tr-TR" sz="2400" i="1"/>
              <a:t>Kurul istemi kabul ederse, Büyük Daire bir hüküm ile davayı sonuçlandırır.</a:t>
            </a:r>
            <a:r>
              <a:rPr lang="tr-TR" altLang="tr-TR" sz="2400"/>
              <a:t> </a:t>
            </a:r>
          </a:p>
        </p:txBody>
      </p:sp>
      <p:sp>
        <p:nvSpPr>
          <p:cNvPr id="5018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0315B67-B49E-4DCC-910E-46F3791B0899}" type="slidenum">
              <a:rPr lang="tr-TR" altLang="tr-TR" sz="1200">
                <a:solidFill>
                  <a:srgbClr val="045C75"/>
                </a:solidFill>
              </a:rPr>
              <a:pPr/>
              <a:t>13</a:t>
            </a:fld>
            <a:endParaRPr lang="tr-TR" altLang="tr-TR" sz="1200">
              <a:solidFill>
                <a:srgbClr val="045C75"/>
              </a:solidFill>
            </a:endParaRPr>
          </a:p>
        </p:txBody>
      </p:sp>
    </p:spTree>
    <p:extLst>
      <p:ext uri="{BB962C8B-B14F-4D97-AF65-F5344CB8AC3E}">
        <p14:creationId xmlns:p14="http://schemas.microsoft.com/office/powerpoint/2010/main" val="3721554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tr-TR" sz="4000" dirty="0"/>
              <a:t>Madde 30 ile Madde 43 Arasındaki Farklar</a:t>
            </a:r>
          </a:p>
        </p:txBody>
      </p:sp>
      <p:sp>
        <p:nvSpPr>
          <p:cNvPr id="51203" name="Rectangle 3"/>
          <p:cNvSpPr>
            <a:spLocks noGrp="1" noChangeArrowheads="1"/>
          </p:cNvSpPr>
          <p:nvPr>
            <p:ph idx="1"/>
          </p:nvPr>
        </p:nvSpPr>
        <p:spPr/>
        <p:txBody>
          <a:bodyPr/>
          <a:lstStyle/>
          <a:p>
            <a:pPr eaLnBrk="1" hangingPunct="1"/>
            <a:endParaRPr lang="tr-TR" altLang="tr-TR" sz="2800"/>
          </a:p>
          <a:p>
            <a:pPr algn="just" eaLnBrk="1" hangingPunct="1"/>
            <a:r>
              <a:rPr lang="tr-TR" altLang="tr-TR" sz="2800"/>
              <a:t>43. maddeyi 30. maddeden ayıran, davanın Daire’de sonuca bağlanmasından sonraki bir aşamayı düzenliyor olmasıdır.</a:t>
            </a:r>
          </a:p>
          <a:p>
            <a:pPr lvl="1" algn="just" eaLnBrk="1" hangingPunct="1"/>
            <a:r>
              <a:rPr lang="tr-TR" altLang="tr-TR" smtClean="0"/>
              <a:t>30. madde, Daire’nin yargılamasının sürdüğü bir aşamada alınan bir karardır ve bu kararı Daire alır. </a:t>
            </a:r>
          </a:p>
          <a:p>
            <a:pPr lvl="1" algn="just" eaLnBrk="1" hangingPunct="1"/>
            <a:r>
              <a:rPr lang="tr-TR" altLang="tr-TR" smtClean="0"/>
              <a:t>43. madde ise, Daire’nin yargı faaliyetinin sona erdiği bir aşamada alınır ve davanın taraflarınca talep edilebilir.</a:t>
            </a:r>
          </a:p>
        </p:txBody>
      </p:sp>
      <p:sp>
        <p:nvSpPr>
          <p:cNvPr id="5120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7F7EE35-0294-4892-84BF-9BFFD7CA4229}" type="slidenum">
              <a:rPr lang="tr-TR" altLang="tr-TR" sz="1200">
                <a:solidFill>
                  <a:srgbClr val="045C75"/>
                </a:solidFill>
              </a:rPr>
              <a:pPr/>
              <a:t>14</a:t>
            </a:fld>
            <a:endParaRPr lang="tr-TR" altLang="tr-TR" sz="1200">
              <a:solidFill>
                <a:srgbClr val="045C75"/>
              </a:solidFill>
            </a:endParaRPr>
          </a:p>
        </p:txBody>
      </p:sp>
    </p:spTree>
    <p:extLst>
      <p:ext uri="{BB962C8B-B14F-4D97-AF65-F5344CB8AC3E}">
        <p14:creationId xmlns:p14="http://schemas.microsoft.com/office/powerpoint/2010/main" val="835679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pPr eaLnBrk="1" hangingPunct="1">
              <a:defRPr/>
            </a:pPr>
            <a:r>
              <a:rPr lang="tr-TR" altLang="tr-TR" smtClean="0"/>
              <a:t>Büyük Daire’ye Yeni Bir Görev</a:t>
            </a:r>
          </a:p>
        </p:txBody>
      </p:sp>
      <p:sp>
        <p:nvSpPr>
          <p:cNvPr id="52227" name="2 İçerik Yer Tutucusu"/>
          <p:cNvSpPr>
            <a:spLocks noGrp="1"/>
          </p:cNvSpPr>
          <p:nvPr>
            <p:ph idx="1"/>
          </p:nvPr>
        </p:nvSpPr>
        <p:spPr>
          <a:xfrm>
            <a:off x="1981200" y="1196975"/>
            <a:ext cx="8229600" cy="5111750"/>
          </a:xfrm>
        </p:spPr>
        <p:txBody>
          <a:bodyPr/>
          <a:lstStyle/>
          <a:p>
            <a:pPr eaLnBrk="1" hangingPunct="1"/>
            <a:endParaRPr lang="tr-TR" altLang="tr-TR" sz="2800"/>
          </a:p>
          <a:p>
            <a:pPr algn="just" eaLnBrk="1" hangingPunct="1"/>
            <a:r>
              <a:rPr lang="tr-TR" altLang="tr-TR" sz="2400"/>
              <a:t>Yeni 31. madde, “b” bendi: 46. maddenin 4. fıkrasına uygun olarak </a:t>
            </a:r>
            <a:r>
              <a:rPr lang="tr-TR" altLang="tr-TR" sz="2400" b="1"/>
              <a:t>Bakanlar Komitesi tarafından Mahkeme’ye  gönderilen meseleler </a:t>
            </a:r>
            <a:r>
              <a:rPr lang="tr-TR" altLang="tr-TR" sz="2400"/>
              <a:t>hakkında karar verir.</a:t>
            </a:r>
          </a:p>
          <a:p>
            <a:pPr lvl="1" algn="just" eaLnBrk="1" hangingPunct="1"/>
            <a:r>
              <a:rPr lang="tr-TR" altLang="tr-TR" sz="2200"/>
              <a:t>Yeni 46. madde, 4. fıkra: Bakanlar Komitesi bir Yüksek Akit Taraf’ın, </a:t>
            </a:r>
            <a:r>
              <a:rPr lang="tr-TR" altLang="tr-TR" sz="2200" u="sng"/>
              <a:t>taraf olduğu davada verilen kesin karara uymayı reddettiği görüşünde ise</a:t>
            </a:r>
            <a:r>
              <a:rPr lang="tr-TR" altLang="tr-TR" sz="2200"/>
              <a:t>, ilgili tarafa resmi bir ihbar tebliğ ettikten sonra ve Komite’ye katılmaya yetkili temsilcilerin üçte iki oyçokluğuyla aldıkları kararla, ilgili tarafın 1. fıkrada öngörülen yükümlülüğünü yerine getirip getirmediği meselesini Mahkeme’ye intikal ettirebilir.</a:t>
            </a:r>
          </a:p>
          <a:p>
            <a:pPr algn="just" eaLnBrk="1" hangingPunct="1"/>
            <a:r>
              <a:rPr lang="tr-TR" altLang="tr-TR" smtClean="0"/>
              <a:t>46/1: Yüksek Akit Taraflar taraf oldukları her davada Mahkeme’nin kesin kararlarına uymayı yükümlenirler.</a:t>
            </a:r>
          </a:p>
        </p:txBody>
      </p:sp>
      <p:sp>
        <p:nvSpPr>
          <p:cNvPr id="5222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6C205DD-8B71-4E19-9C3A-89497FE21427}" type="slidenum">
              <a:rPr lang="tr-TR" altLang="tr-TR" sz="1200">
                <a:solidFill>
                  <a:srgbClr val="045C75"/>
                </a:solidFill>
              </a:rPr>
              <a:pPr/>
              <a:t>15</a:t>
            </a:fld>
            <a:endParaRPr lang="tr-TR" altLang="tr-TR" sz="1200">
              <a:solidFill>
                <a:srgbClr val="045C75"/>
              </a:solidFill>
            </a:endParaRPr>
          </a:p>
        </p:txBody>
      </p:sp>
    </p:spTree>
    <p:extLst>
      <p:ext uri="{BB962C8B-B14F-4D97-AF65-F5344CB8AC3E}">
        <p14:creationId xmlns:p14="http://schemas.microsoft.com/office/powerpoint/2010/main" val="1243792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tr-TR" altLang="tr-TR" smtClean="0"/>
              <a:t>SİSTEMİN İŞLEYİŞİ (1): Tek Yargıç</a:t>
            </a:r>
          </a:p>
        </p:txBody>
      </p:sp>
      <p:sp>
        <p:nvSpPr>
          <p:cNvPr id="53251" name="Rectangle 3"/>
          <p:cNvSpPr>
            <a:spLocks noGrp="1" noChangeArrowheads="1"/>
          </p:cNvSpPr>
          <p:nvPr>
            <p:ph idx="1"/>
          </p:nvPr>
        </p:nvSpPr>
        <p:spPr/>
        <p:txBody>
          <a:bodyPr/>
          <a:lstStyle/>
          <a:p>
            <a:pPr marL="609600" indent="-609600" algn="just" eaLnBrk="1" hangingPunct="1"/>
            <a:r>
              <a:rPr lang="tr-TR" altLang="tr-TR" sz="1800"/>
              <a:t>Mahkemeye gelen başvuru, ilk olarak </a:t>
            </a:r>
            <a:r>
              <a:rPr lang="tr-TR" altLang="tr-TR" sz="1800" u="sng">
                <a:solidFill>
                  <a:srgbClr val="FF0000"/>
                </a:solidFill>
              </a:rPr>
              <a:t>Tek Yargıç </a:t>
            </a:r>
            <a:r>
              <a:rPr lang="tr-TR" altLang="tr-TR" sz="1800"/>
              <a:t>tarafından tarafından incelenir. </a:t>
            </a:r>
          </a:p>
          <a:p>
            <a:pPr marL="609600" indent="-609600" algn="just" eaLnBrk="1" hangingPunct="1"/>
            <a:r>
              <a:rPr lang="tr-TR" altLang="tr-TR" sz="1800"/>
              <a:t>Tek yargıç incelemesinde, başvurunun </a:t>
            </a:r>
            <a:r>
              <a:rPr lang="tr-TR" altLang="tr-TR" sz="1800" u="sng">
                <a:solidFill>
                  <a:srgbClr val="FF0000"/>
                </a:solidFill>
              </a:rPr>
              <a:t>kabul edilebilir olup olmadığına</a:t>
            </a:r>
            <a:r>
              <a:rPr lang="tr-TR" altLang="tr-TR" sz="1800" u="sng"/>
              <a:t> </a:t>
            </a:r>
            <a:r>
              <a:rPr lang="tr-TR" altLang="tr-TR" sz="1800"/>
              <a:t>karar verilir. </a:t>
            </a:r>
            <a:r>
              <a:rPr lang="tr-TR" altLang="tr-TR" sz="1800">
                <a:solidFill>
                  <a:srgbClr val="FF0000"/>
                </a:solidFill>
              </a:rPr>
              <a:t>Esasa ise girilmez</a:t>
            </a:r>
            <a:r>
              <a:rPr lang="tr-TR" altLang="tr-TR" sz="1800"/>
              <a:t>. İnceleme sonucunda üç farklı olasılık söz konusu olabilir:</a:t>
            </a:r>
          </a:p>
          <a:p>
            <a:pPr marL="609600" indent="-609600" algn="just" eaLnBrk="1" hangingPunct="1"/>
            <a:r>
              <a:rPr lang="tr-TR" altLang="tr-TR" sz="1800"/>
              <a:t>(1) Başvurunun kabul edilemez bulunması</a:t>
            </a:r>
          </a:p>
          <a:p>
            <a:pPr marL="976313" lvl="1" indent="-609600" algn="just" eaLnBrk="1" hangingPunct="1"/>
            <a:r>
              <a:rPr lang="tr-TR" altLang="tr-TR" smtClean="0"/>
              <a:t>Sözleşmenin 35. maddesinde belirtilen koşulları taşımayan başvurular </a:t>
            </a:r>
            <a:r>
              <a:rPr lang="tr-TR" altLang="tr-TR" u="sng" smtClean="0">
                <a:solidFill>
                  <a:srgbClr val="FF0000"/>
                </a:solidFill>
              </a:rPr>
              <a:t>kabul edilemez bulunarak reddedilir</a:t>
            </a:r>
            <a:r>
              <a:rPr lang="tr-TR" altLang="tr-TR" smtClean="0"/>
              <a:t>. </a:t>
            </a:r>
          </a:p>
          <a:p>
            <a:pPr marL="976313" lvl="1" indent="-609600" algn="just" eaLnBrk="1" hangingPunct="1"/>
            <a:r>
              <a:rPr lang="tr-TR" altLang="tr-TR" smtClean="0"/>
              <a:t>Bu karar kesindir; başvurulacak başkaca bir organ yoktur.</a:t>
            </a:r>
          </a:p>
          <a:p>
            <a:pPr marL="609600" indent="-609600" algn="just" eaLnBrk="1" hangingPunct="1"/>
            <a:r>
              <a:rPr lang="tr-TR" altLang="tr-TR" sz="1800"/>
              <a:t>(2) Kabul edilebilirlik konusunda </a:t>
            </a:r>
            <a:r>
              <a:rPr lang="tr-TR" altLang="tr-TR" sz="1800" u="sng">
                <a:solidFill>
                  <a:srgbClr val="FF0000"/>
                </a:solidFill>
              </a:rPr>
              <a:t>kesin karar alamadığı başvuruları</a:t>
            </a:r>
            <a:r>
              <a:rPr lang="tr-TR" altLang="tr-TR" sz="1800"/>
              <a:t> Komiteye gönderir.</a:t>
            </a:r>
          </a:p>
          <a:p>
            <a:pPr marL="609600" indent="-609600" algn="just" eaLnBrk="1" hangingPunct="1"/>
            <a:r>
              <a:rPr lang="tr-TR" altLang="tr-TR" sz="1800"/>
              <a:t>(3) Kabul edilebilir bulduğu başvuruları Komite’ye gönderir.</a:t>
            </a:r>
          </a:p>
        </p:txBody>
      </p:sp>
      <p:sp>
        <p:nvSpPr>
          <p:cNvPr id="5325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8AB2830-8ED7-478A-B401-1013006CA818}" type="slidenum">
              <a:rPr lang="tr-TR" altLang="tr-TR" sz="1200">
                <a:solidFill>
                  <a:srgbClr val="045C75"/>
                </a:solidFill>
              </a:rPr>
              <a:pPr/>
              <a:t>16</a:t>
            </a:fld>
            <a:endParaRPr lang="tr-TR" altLang="tr-TR" sz="1200">
              <a:solidFill>
                <a:srgbClr val="045C75"/>
              </a:solidFill>
            </a:endParaRPr>
          </a:p>
        </p:txBody>
      </p:sp>
    </p:spTree>
    <p:extLst>
      <p:ext uri="{BB962C8B-B14F-4D97-AF65-F5344CB8AC3E}">
        <p14:creationId xmlns:p14="http://schemas.microsoft.com/office/powerpoint/2010/main" val="2030370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lstStyle/>
          <a:p>
            <a:pPr eaLnBrk="1" hangingPunct="1">
              <a:defRPr/>
            </a:pPr>
            <a:r>
              <a:rPr lang="tr-TR" altLang="tr-TR" smtClean="0"/>
              <a:t>SİSTEMİN İŞLEYİŞİ (2): Komite</a:t>
            </a:r>
          </a:p>
        </p:txBody>
      </p:sp>
      <p:sp>
        <p:nvSpPr>
          <p:cNvPr id="54275" name="2 İçerik Yer Tutucusu"/>
          <p:cNvSpPr>
            <a:spLocks noGrp="1"/>
          </p:cNvSpPr>
          <p:nvPr>
            <p:ph idx="1"/>
          </p:nvPr>
        </p:nvSpPr>
        <p:spPr/>
        <p:txBody>
          <a:bodyPr/>
          <a:lstStyle/>
          <a:p>
            <a:pPr algn="just" eaLnBrk="1" hangingPunct="1"/>
            <a:r>
              <a:rPr lang="tr-TR" altLang="tr-TR" sz="2400"/>
              <a:t>Komite, Tek Yargıcın kabul edilebilirlik konusunda karar veremediği başvurular hakkında </a:t>
            </a:r>
            <a:r>
              <a:rPr lang="tr-TR" altLang="tr-TR" sz="2400" b="1"/>
              <a:t>kabul edilebilirlik incelemesi</a:t>
            </a:r>
            <a:r>
              <a:rPr lang="tr-TR" altLang="tr-TR" sz="2400"/>
              <a:t> yapar. Kabul edilemezlik kararı ancak oybirliği ile verilebilir.</a:t>
            </a:r>
          </a:p>
          <a:p>
            <a:pPr algn="just" eaLnBrk="1" hangingPunct="1"/>
            <a:r>
              <a:rPr lang="tr-TR" altLang="tr-TR" sz="2400"/>
              <a:t>Sözleşme veya Protokollerinin uygulanması veya yorumlanması ile ilgili olup, </a:t>
            </a:r>
            <a:r>
              <a:rPr lang="tr-TR" altLang="tr-TR" sz="2400" b="1"/>
              <a:t>zaten Mahkeme’nin yerleşmiş içtihadına ilişkin olan başvuruların esası hakkında da karar verir.</a:t>
            </a:r>
          </a:p>
          <a:p>
            <a:pPr algn="just" eaLnBrk="1" hangingPunct="1"/>
            <a:r>
              <a:rPr lang="tr-TR" altLang="tr-TR" sz="2400" b="1"/>
              <a:t>Bu nitelikte olmayan başvuruların esas incelemesi için Daire’ye gönderilmesi gerekir.</a:t>
            </a:r>
          </a:p>
          <a:p>
            <a:pPr eaLnBrk="1" hangingPunct="1"/>
            <a:endParaRPr lang="tr-TR" altLang="tr-TR" sz="2400"/>
          </a:p>
          <a:p>
            <a:pPr eaLnBrk="1" hangingPunct="1"/>
            <a:endParaRPr lang="tr-TR" altLang="tr-TR" smtClean="0"/>
          </a:p>
        </p:txBody>
      </p:sp>
      <p:sp>
        <p:nvSpPr>
          <p:cNvPr id="5427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B4D61BF-D4C8-47B4-A254-6389F88EF5CC}" type="slidenum">
              <a:rPr lang="tr-TR" altLang="tr-TR" sz="1200">
                <a:solidFill>
                  <a:srgbClr val="045C75"/>
                </a:solidFill>
              </a:rPr>
              <a:pPr/>
              <a:t>17</a:t>
            </a:fld>
            <a:endParaRPr lang="tr-TR" altLang="tr-TR" sz="1200">
              <a:solidFill>
                <a:srgbClr val="045C75"/>
              </a:solidFill>
            </a:endParaRPr>
          </a:p>
        </p:txBody>
      </p:sp>
    </p:spTree>
    <p:extLst>
      <p:ext uri="{BB962C8B-B14F-4D97-AF65-F5344CB8AC3E}">
        <p14:creationId xmlns:p14="http://schemas.microsoft.com/office/powerpoint/2010/main" val="2998554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tr-TR" altLang="tr-TR" smtClean="0"/>
              <a:t>SİSTEMİN İŞLEYİŞİ (3): Daire</a:t>
            </a:r>
          </a:p>
        </p:txBody>
      </p:sp>
      <p:sp>
        <p:nvSpPr>
          <p:cNvPr id="55299" name="Rectangle 3"/>
          <p:cNvSpPr>
            <a:spLocks noGrp="1" noChangeArrowheads="1"/>
          </p:cNvSpPr>
          <p:nvPr>
            <p:ph idx="1"/>
          </p:nvPr>
        </p:nvSpPr>
        <p:spPr/>
        <p:txBody>
          <a:bodyPr/>
          <a:lstStyle/>
          <a:p>
            <a:pPr algn="just" eaLnBrk="1" hangingPunct="1"/>
            <a:endParaRPr lang="tr-TR" altLang="tr-TR" sz="2400"/>
          </a:p>
          <a:p>
            <a:pPr algn="just" eaLnBrk="1" hangingPunct="1"/>
            <a:r>
              <a:rPr lang="tr-TR" altLang="tr-TR" sz="2400"/>
              <a:t>Komite tarafından başvurunun sonuca bağlanamaması halinde, başvuru Daireye gönderilir. </a:t>
            </a:r>
          </a:p>
          <a:p>
            <a:pPr algn="just" eaLnBrk="1" hangingPunct="1">
              <a:buFont typeface="Wingdings 2" panose="05020102010507070707" pitchFamily="18" charset="2"/>
              <a:buNone/>
            </a:pPr>
            <a:endParaRPr lang="tr-TR" altLang="tr-TR" sz="2400"/>
          </a:p>
          <a:p>
            <a:pPr algn="just" eaLnBrk="1" hangingPunct="1"/>
            <a:r>
              <a:rPr lang="tr-TR" altLang="tr-TR" sz="2400"/>
              <a:t>Daire, Komite kabul edilebilirliğe ilişkin bir karar vermemişse, hem bu konuda, aynı zamanda davanın esası hakkında karar verir. </a:t>
            </a:r>
          </a:p>
          <a:p>
            <a:pPr eaLnBrk="1" hangingPunct="1"/>
            <a:endParaRPr lang="tr-TR" altLang="tr-TR" sz="2400"/>
          </a:p>
        </p:txBody>
      </p:sp>
      <p:sp>
        <p:nvSpPr>
          <p:cNvPr id="5530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88EDEB7-499F-4478-8439-01C128CE89E0}" type="slidenum">
              <a:rPr lang="tr-TR" altLang="tr-TR" sz="1200">
                <a:solidFill>
                  <a:srgbClr val="045C75"/>
                </a:solidFill>
              </a:rPr>
              <a:pPr/>
              <a:t>18</a:t>
            </a:fld>
            <a:endParaRPr lang="tr-TR" altLang="tr-TR" sz="1200">
              <a:solidFill>
                <a:srgbClr val="045C75"/>
              </a:solidFill>
            </a:endParaRPr>
          </a:p>
        </p:txBody>
      </p:sp>
    </p:spTree>
    <p:extLst>
      <p:ext uri="{BB962C8B-B14F-4D97-AF65-F5344CB8AC3E}">
        <p14:creationId xmlns:p14="http://schemas.microsoft.com/office/powerpoint/2010/main" val="27324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tr-TR" dirty="0" smtClean="0"/>
              <a:t>SİSTEMİN İŞLEYİŞİ (4)</a:t>
            </a:r>
            <a:br>
              <a:rPr lang="tr-TR" dirty="0" smtClean="0"/>
            </a:br>
            <a:r>
              <a:rPr lang="tr-TR" dirty="0" smtClean="0"/>
              <a:t>DOSTANE ÇÖZÜM</a:t>
            </a:r>
          </a:p>
        </p:txBody>
      </p:sp>
      <p:sp>
        <p:nvSpPr>
          <p:cNvPr id="56323" name="Rectangle 3"/>
          <p:cNvSpPr>
            <a:spLocks noGrp="1" noChangeArrowheads="1"/>
          </p:cNvSpPr>
          <p:nvPr>
            <p:ph idx="1"/>
          </p:nvPr>
        </p:nvSpPr>
        <p:spPr/>
        <p:txBody>
          <a:bodyPr/>
          <a:lstStyle/>
          <a:p>
            <a:pPr algn="just" eaLnBrk="1" hangingPunct="1"/>
            <a:r>
              <a:rPr lang="tr-TR" altLang="tr-TR" sz="2400"/>
              <a:t>Daire, Sözleşmenin 39. maddesine göre, davanın </a:t>
            </a:r>
            <a:r>
              <a:rPr lang="tr-TR" altLang="tr-TR" sz="2400" b="1"/>
              <a:t>dostane çözüme</a:t>
            </a:r>
            <a:r>
              <a:rPr lang="tr-TR" altLang="tr-TR" sz="2400"/>
              <a:t> ulaşması için de çalışır. Dostane çözüme varılırsa, Daire, olaylarla ve varılan çözümle ilgili kısa açıklamayı içeren bir karar vererek başvuruyu kayıttan düşürür. </a:t>
            </a:r>
          </a:p>
          <a:p>
            <a:pPr algn="just" eaLnBrk="1" hangingPunct="1"/>
            <a:r>
              <a:rPr lang="tr-TR" altLang="tr-TR" sz="2400"/>
              <a:t>Dostane çözüme ulaşılmaması halinde, esas hakkında (ihlalin varlığı ya da yokluğuna ilişkin) karar verir. </a:t>
            </a:r>
          </a:p>
          <a:p>
            <a:pPr algn="just" eaLnBrk="1" hangingPunct="1"/>
            <a:r>
              <a:rPr lang="tr-TR" altLang="tr-TR" sz="2400"/>
              <a:t>Dostane çözüm, kabul edilebilir bulunan bir davanın taraflarının, Mahkemenin esas hakkındaki kararını beklemeksizin </a:t>
            </a:r>
            <a:r>
              <a:rPr lang="tr-TR" altLang="tr-TR" sz="2400" b="1" u="sng"/>
              <a:t>herhangi bir şekilde</a:t>
            </a:r>
            <a:r>
              <a:rPr lang="tr-TR" altLang="tr-TR" sz="2400"/>
              <a:t> aralarında anlaşmaları sonucu ortaya çıkar. Mahkeme de bu konuda taraflara yardımcı olur.</a:t>
            </a:r>
          </a:p>
          <a:p>
            <a:pPr eaLnBrk="1" hangingPunct="1"/>
            <a:endParaRPr lang="tr-TR" altLang="tr-TR" sz="2800"/>
          </a:p>
        </p:txBody>
      </p:sp>
      <p:sp>
        <p:nvSpPr>
          <p:cNvPr id="5632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BF1A735-8C68-456D-9215-AD036A5DE04D}" type="slidenum">
              <a:rPr lang="tr-TR" altLang="tr-TR" sz="1200">
                <a:solidFill>
                  <a:srgbClr val="045C75"/>
                </a:solidFill>
              </a:rPr>
              <a:pPr/>
              <a:t>19</a:t>
            </a:fld>
            <a:endParaRPr lang="tr-TR" altLang="tr-TR" sz="1200">
              <a:solidFill>
                <a:srgbClr val="045C75"/>
              </a:solidFill>
            </a:endParaRPr>
          </a:p>
        </p:txBody>
      </p:sp>
    </p:spTree>
    <p:extLst>
      <p:ext uri="{BB962C8B-B14F-4D97-AF65-F5344CB8AC3E}">
        <p14:creationId xmlns:p14="http://schemas.microsoft.com/office/powerpoint/2010/main" val="3190182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fontAlgn="auto" hangingPunct="1">
              <a:spcAft>
                <a:spcPts val="0"/>
              </a:spcAft>
              <a:defRPr/>
            </a:pPr>
            <a:r>
              <a:rPr lang="tr-TR" sz="4000"/>
              <a:t>Avrupa İnsan Hakları Mahkemesi</a:t>
            </a:r>
            <a:br>
              <a:rPr lang="tr-TR" sz="4000"/>
            </a:br>
            <a:endParaRPr lang="tr-TR" sz="4000"/>
          </a:p>
        </p:txBody>
      </p:sp>
      <p:sp>
        <p:nvSpPr>
          <p:cNvPr id="3075" name="Rectangle 3"/>
          <p:cNvSpPr>
            <a:spLocks noGrp="1" noChangeArrowheads="1"/>
          </p:cNvSpPr>
          <p:nvPr>
            <p:ph idx="1"/>
          </p:nvPr>
        </p:nvSpPr>
        <p:spPr/>
        <p:txBody>
          <a:bodyPr>
            <a:normAutofit fontScale="92500" lnSpcReduction="10000"/>
          </a:bodyPr>
          <a:lstStyle/>
          <a:p>
            <a:pPr marL="274320" indent="-274320" algn="just" eaLnBrk="1" fontAlgn="auto" hangingPunct="1">
              <a:spcAft>
                <a:spcPts val="0"/>
              </a:spcAft>
              <a:buClr>
                <a:schemeClr val="accent3"/>
              </a:buClr>
              <a:buFont typeface="Wingdings 2"/>
              <a:buChar char=""/>
              <a:defRPr/>
            </a:pPr>
            <a:r>
              <a:rPr lang="tr-TR" sz="2400" dirty="0"/>
              <a:t>AİHM, günümüzde </a:t>
            </a:r>
            <a:r>
              <a:rPr lang="tr-TR" sz="2400" dirty="0" err="1"/>
              <a:t>AİHS’nin</a:t>
            </a:r>
            <a:r>
              <a:rPr lang="tr-TR" sz="2400" dirty="0"/>
              <a:t> denetim organı işlevini görmektedir.</a:t>
            </a:r>
          </a:p>
          <a:p>
            <a:pPr marL="641033" lvl="1" indent="-274320" algn="just" eaLnBrk="1" fontAlgn="auto" hangingPunct="1">
              <a:spcAft>
                <a:spcPts val="0"/>
              </a:spcAft>
              <a:buClr>
                <a:schemeClr val="accent3"/>
              </a:buClr>
              <a:buFont typeface="Wingdings 2"/>
              <a:buChar char=""/>
              <a:defRPr/>
            </a:pPr>
            <a:r>
              <a:rPr lang="tr-TR" sz="2200" dirty="0" err="1"/>
              <a:t>AİHM’nin</a:t>
            </a:r>
            <a:r>
              <a:rPr lang="tr-TR" sz="2200" dirty="0"/>
              <a:t> yapısı, 1 Kasım 1998 tarihinde yürürlüğe giren 11 No’lu protokol ile büyük bir değişikliğe uğramıştır.</a:t>
            </a:r>
          </a:p>
          <a:p>
            <a:pPr marL="641033" lvl="1" indent="-274320" algn="just" eaLnBrk="1" fontAlgn="auto" hangingPunct="1">
              <a:spcAft>
                <a:spcPts val="0"/>
              </a:spcAft>
              <a:buClr>
                <a:schemeClr val="accent3"/>
              </a:buClr>
              <a:buFont typeface="Wingdings 2"/>
              <a:buChar char=""/>
              <a:defRPr/>
            </a:pPr>
            <a:r>
              <a:rPr lang="tr-TR" sz="2200" dirty="0"/>
              <a:t>Komisyon ve Divan biçimindeki ikili yapı kaldırılmış, AİHM, tam zamanlı ve tek bir mahkemeye dönüştürülmüştür.</a:t>
            </a:r>
          </a:p>
          <a:p>
            <a:pPr marL="641033" lvl="1" indent="-274320" algn="just" eaLnBrk="1" fontAlgn="auto" hangingPunct="1">
              <a:spcAft>
                <a:spcPts val="0"/>
              </a:spcAft>
              <a:buClr>
                <a:schemeClr val="accent3"/>
              </a:buClr>
              <a:buFont typeface="Wingdings 2"/>
              <a:buChar char=""/>
              <a:defRPr/>
            </a:pPr>
            <a:r>
              <a:rPr lang="tr-TR" sz="2200" dirty="0"/>
              <a:t>Mahkeme, gerek devlet başvurularını, gerekse bireysel başvuruları kabul etmede, bunun yanında Sözleşmenin yorum ve uygulamasına ilişkin tüm hususlarda tam yetkiye sahip olmuştur. </a:t>
            </a:r>
          </a:p>
          <a:p>
            <a:pPr marL="641033" lvl="1" indent="-274320" algn="just" eaLnBrk="1" fontAlgn="auto" hangingPunct="1">
              <a:spcAft>
                <a:spcPts val="0"/>
              </a:spcAft>
              <a:buClr>
                <a:schemeClr val="accent3"/>
              </a:buClr>
              <a:buFont typeface="Wingdings 2"/>
              <a:buChar char=""/>
              <a:defRPr/>
            </a:pPr>
            <a:r>
              <a:rPr lang="tr-TR" sz="2200" dirty="0"/>
              <a:t>11 </a:t>
            </a:r>
            <a:r>
              <a:rPr lang="tr-TR" sz="2200" dirty="0" err="1"/>
              <a:t>No’lu</a:t>
            </a:r>
            <a:r>
              <a:rPr lang="tr-TR" sz="2200" dirty="0"/>
              <a:t> Protokol (1998) ile bireysel başvuru, Sözleşmeci devletlerin isteğine bağlı olmaktan çıkarılmış ve zorunlu hale getirilmiştir.</a:t>
            </a:r>
          </a:p>
          <a:p>
            <a:pPr marL="274320" indent="-274320" algn="just" eaLnBrk="1" fontAlgn="auto" hangingPunct="1">
              <a:spcAft>
                <a:spcPts val="0"/>
              </a:spcAft>
              <a:buClr>
                <a:schemeClr val="accent3"/>
              </a:buClr>
              <a:buFont typeface="Wingdings 2"/>
              <a:buChar char=""/>
              <a:defRPr/>
            </a:pPr>
            <a:r>
              <a:rPr lang="tr-TR" sz="2400" dirty="0"/>
              <a:t>1 Haziran 2010 tarihinde yürürlüğe giren </a:t>
            </a:r>
            <a:r>
              <a:rPr lang="tr-TR" sz="2400" b="1" dirty="0"/>
              <a:t>14 </a:t>
            </a:r>
            <a:r>
              <a:rPr lang="tr-TR" sz="2400" b="1" dirty="0" err="1"/>
              <a:t>no’lu</a:t>
            </a:r>
            <a:r>
              <a:rPr lang="tr-TR" sz="2400" b="1" dirty="0"/>
              <a:t> protokol </a:t>
            </a:r>
            <a:r>
              <a:rPr lang="tr-TR" sz="2400" dirty="0"/>
              <a:t>ile yargılama sürecini hızlandıracak bazı değişiklikler yapılmıştır.</a:t>
            </a:r>
          </a:p>
          <a:p>
            <a:pPr marL="274320" indent="-274320" algn="just" eaLnBrk="1" fontAlgn="auto" hangingPunct="1">
              <a:spcAft>
                <a:spcPts val="0"/>
              </a:spcAft>
              <a:buClr>
                <a:schemeClr val="accent3"/>
              </a:buClr>
              <a:buFont typeface="Wingdings 2"/>
              <a:buChar char=""/>
              <a:defRPr/>
            </a:pPr>
            <a:r>
              <a:rPr lang="tr-TR" sz="2400" dirty="0"/>
              <a:t>15 </a:t>
            </a:r>
            <a:r>
              <a:rPr lang="tr-TR" sz="2400" dirty="0" err="1"/>
              <a:t>No’lu</a:t>
            </a:r>
            <a:r>
              <a:rPr lang="tr-TR" sz="2400" dirty="0"/>
              <a:t> Protokol metni imzaya açılmıştır.</a:t>
            </a:r>
          </a:p>
          <a:p>
            <a:pPr marL="274320" indent="-274320" eaLnBrk="1" fontAlgn="auto" hangingPunct="1">
              <a:spcAft>
                <a:spcPts val="0"/>
              </a:spcAft>
              <a:buClr>
                <a:schemeClr val="accent3"/>
              </a:buClr>
              <a:buNone/>
              <a:defRPr/>
            </a:pPr>
            <a:endParaRPr lang="tr-TR" sz="2400" dirty="0"/>
          </a:p>
        </p:txBody>
      </p:sp>
      <p:sp>
        <p:nvSpPr>
          <p:cNvPr id="3891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B064C54-30AE-4966-B5B1-BA91C49ACFE1}" type="slidenum">
              <a:rPr lang="tr-TR" altLang="tr-TR" sz="1200">
                <a:solidFill>
                  <a:srgbClr val="045C75"/>
                </a:solidFill>
              </a:rPr>
              <a:pPr/>
              <a:t>2</a:t>
            </a:fld>
            <a:endParaRPr lang="tr-TR" altLang="tr-TR" sz="1200">
              <a:solidFill>
                <a:srgbClr val="045C75"/>
              </a:solidFill>
            </a:endParaRPr>
          </a:p>
        </p:txBody>
      </p:sp>
    </p:spTree>
    <p:extLst>
      <p:ext uri="{BB962C8B-B14F-4D97-AF65-F5344CB8AC3E}">
        <p14:creationId xmlns:p14="http://schemas.microsoft.com/office/powerpoint/2010/main" val="829263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p:txBody>
          <a:bodyPr/>
          <a:lstStyle/>
          <a:p>
            <a:pPr eaLnBrk="1" hangingPunct="1">
              <a:defRPr/>
            </a:pPr>
            <a:r>
              <a:rPr lang="tr-TR" altLang="tr-TR" smtClean="0"/>
              <a:t>Yeni 39. madde</a:t>
            </a:r>
          </a:p>
        </p:txBody>
      </p:sp>
      <p:sp>
        <p:nvSpPr>
          <p:cNvPr id="57347" name="2 İçerik Yer Tutucusu"/>
          <p:cNvSpPr>
            <a:spLocks noGrp="1"/>
          </p:cNvSpPr>
          <p:nvPr>
            <p:ph idx="1"/>
          </p:nvPr>
        </p:nvSpPr>
        <p:spPr/>
        <p:txBody>
          <a:bodyPr/>
          <a:lstStyle/>
          <a:p>
            <a:pPr eaLnBrk="1" hangingPunct="1"/>
            <a:r>
              <a:rPr lang="tr-TR" altLang="tr-TR" smtClean="0"/>
              <a:t>Dostane çözümler</a:t>
            </a:r>
          </a:p>
          <a:p>
            <a:pPr algn="just" eaLnBrk="1" hangingPunct="1">
              <a:buFont typeface="Wingdings 2" panose="05020102010507070707" pitchFamily="18" charset="2"/>
              <a:buNone/>
            </a:pPr>
            <a:r>
              <a:rPr lang="tr-TR" altLang="tr-TR" smtClean="0"/>
              <a:t>	1- </a:t>
            </a:r>
            <a:r>
              <a:rPr lang="tr-TR" altLang="tr-TR" b="1" u="sng" smtClean="0"/>
              <a:t>Başvurunun herhangi bir aşamasında </a:t>
            </a:r>
            <a:r>
              <a:rPr lang="tr-TR" altLang="tr-TR" smtClean="0"/>
              <a:t>Mahkeme, işbu Sözleşme ve Protokollerinde tanımlanan insan haklarına saygı esasından hareketle, davanın dostane çözüm ile sonuçlandırılması için ilgili taraflara hizmet sunabilir.</a:t>
            </a:r>
          </a:p>
          <a:p>
            <a:pPr eaLnBrk="1" hangingPunct="1">
              <a:buFont typeface="Wingdings 2" panose="05020102010507070707" pitchFamily="18" charset="2"/>
              <a:buNone/>
            </a:pPr>
            <a:r>
              <a:rPr lang="tr-TR" altLang="tr-TR" smtClean="0"/>
              <a:t>	2- 1. fıkra hükümlerine göre yürütülen işlemler gizlidir.</a:t>
            </a:r>
          </a:p>
          <a:p>
            <a:pPr algn="just" eaLnBrk="1" hangingPunct="1">
              <a:buFont typeface="Wingdings 2" panose="05020102010507070707" pitchFamily="18" charset="2"/>
              <a:buNone/>
            </a:pPr>
            <a:r>
              <a:rPr lang="tr-TR" altLang="tr-TR" smtClean="0"/>
              <a:t>	3- Dostane çözüme varılırsa, Mahkeme olaylarla ve varılan çözümle sınırlı kısa bir açıklamayı içeren bir karar vasıtası ile başvuruyu kayıttan düşürür.</a:t>
            </a:r>
          </a:p>
          <a:p>
            <a:pPr algn="just" eaLnBrk="1" hangingPunct="1">
              <a:buFont typeface="Wingdings 2" panose="05020102010507070707" pitchFamily="18" charset="2"/>
              <a:buNone/>
            </a:pPr>
            <a:r>
              <a:rPr lang="tr-TR" altLang="tr-TR" smtClean="0"/>
              <a:t>	4- Bu karar, kararda belirtilen dostane çözüm şartlarının icrasını denetleyecek olan Bakanlar Komitesi’ne iletilir.</a:t>
            </a:r>
          </a:p>
          <a:p>
            <a:pPr eaLnBrk="1" hangingPunct="1"/>
            <a:endParaRPr lang="tr-TR" altLang="tr-TR" smtClean="0"/>
          </a:p>
        </p:txBody>
      </p:sp>
      <p:sp>
        <p:nvSpPr>
          <p:cNvPr id="5734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8E8320-B327-48AC-89F9-63C7E7FF5834}" type="slidenum">
              <a:rPr lang="tr-TR" altLang="tr-TR" sz="1200">
                <a:solidFill>
                  <a:srgbClr val="045C75"/>
                </a:solidFill>
              </a:rPr>
              <a:pPr/>
              <a:t>20</a:t>
            </a:fld>
            <a:endParaRPr lang="tr-TR" altLang="tr-TR" sz="1200">
              <a:solidFill>
                <a:srgbClr val="045C75"/>
              </a:solidFill>
            </a:endParaRPr>
          </a:p>
        </p:txBody>
      </p:sp>
    </p:spTree>
    <p:extLst>
      <p:ext uri="{BB962C8B-B14F-4D97-AF65-F5344CB8AC3E}">
        <p14:creationId xmlns:p14="http://schemas.microsoft.com/office/powerpoint/2010/main" val="38680554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tr-TR" altLang="tr-TR" smtClean="0"/>
              <a:t>Eski 38. ve 39. maddeler</a:t>
            </a:r>
          </a:p>
        </p:txBody>
      </p:sp>
      <p:sp>
        <p:nvSpPr>
          <p:cNvPr id="58371" name="Rectangle 3"/>
          <p:cNvSpPr>
            <a:spLocks noGrp="1" noChangeArrowheads="1"/>
          </p:cNvSpPr>
          <p:nvPr>
            <p:ph idx="1"/>
          </p:nvPr>
        </p:nvSpPr>
        <p:spPr/>
        <p:txBody>
          <a:bodyPr/>
          <a:lstStyle/>
          <a:p>
            <a:pPr eaLnBrk="1" hangingPunct="1">
              <a:lnSpc>
                <a:spcPct val="80000"/>
              </a:lnSpc>
              <a:buFontTx/>
              <a:buNone/>
            </a:pPr>
            <a:r>
              <a:rPr lang="tr-TR" altLang="tr-TR" b="1" smtClean="0"/>
              <a:t>Madde 38 </a:t>
            </a:r>
            <a:r>
              <a:rPr lang="tr-TR" altLang="tr-TR" smtClean="0"/>
              <a:t/>
            </a:r>
            <a:br>
              <a:rPr lang="tr-TR" altLang="tr-TR" smtClean="0"/>
            </a:br>
            <a:r>
              <a:rPr lang="tr-TR" altLang="tr-TR" b="1" smtClean="0"/>
              <a:t>Davanın incelenmesi ve dostane çözüm süreci </a:t>
            </a:r>
          </a:p>
          <a:p>
            <a:pPr eaLnBrk="1" hangingPunct="1">
              <a:lnSpc>
                <a:spcPct val="80000"/>
              </a:lnSpc>
            </a:pPr>
            <a:r>
              <a:rPr lang="tr-TR" altLang="tr-TR" b="1" smtClean="0"/>
              <a:t>1. </a:t>
            </a:r>
            <a:r>
              <a:rPr lang="tr-TR" altLang="tr-TR" smtClean="0"/>
              <a:t>Mahkeme, kendisine gelen başvuruyu kabul edilebilir bulduğu takdirde, </a:t>
            </a:r>
            <a:br>
              <a:rPr lang="tr-TR" altLang="tr-TR" smtClean="0"/>
            </a:br>
            <a:r>
              <a:rPr lang="tr-TR" altLang="tr-TR" smtClean="0"/>
              <a:t>a) …; </a:t>
            </a:r>
            <a:br>
              <a:rPr lang="tr-TR" altLang="tr-TR" smtClean="0"/>
            </a:br>
            <a:r>
              <a:rPr lang="tr-TR" altLang="tr-TR" smtClean="0"/>
              <a:t>b) İşbu Sözleşme ve Protokollerinde tanımlanan şekliyle İnsan Haklarına saygı esasından hareketle, davanın dostane bir çözüm ile sonuçlandırılması için ilgili taraflara hizmet sunmaya hazır olacaktır. </a:t>
            </a:r>
            <a:br>
              <a:rPr lang="tr-TR" altLang="tr-TR" smtClean="0"/>
            </a:br>
            <a:r>
              <a:rPr lang="tr-TR" altLang="tr-TR" b="1" smtClean="0"/>
              <a:t>2. </a:t>
            </a:r>
            <a:r>
              <a:rPr lang="tr-TR" altLang="tr-TR" smtClean="0"/>
              <a:t>"1 .b” hükümlerine göre yürütülen süreç gizlidir.</a:t>
            </a:r>
          </a:p>
          <a:p>
            <a:pPr eaLnBrk="1" hangingPunct="1">
              <a:lnSpc>
                <a:spcPct val="80000"/>
              </a:lnSpc>
              <a:buFontTx/>
              <a:buNone/>
            </a:pPr>
            <a:endParaRPr lang="tr-TR" altLang="tr-TR" smtClean="0"/>
          </a:p>
          <a:p>
            <a:pPr eaLnBrk="1" hangingPunct="1">
              <a:lnSpc>
                <a:spcPct val="80000"/>
              </a:lnSpc>
            </a:pPr>
            <a:r>
              <a:rPr lang="tr-TR" altLang="tr-TR" b="1" smtClean="0"/>
              <a:t>Madde 39 </a:t>
            </a:r>
            <a:r>
              <a:rPr lang="tr-TR" altLang="tr-TR" smtClean="0"/>
              <a:t/>
            </a:r>
            <a:br>
              <a:rPr lang="tr-TR" altLang="tr-TR" smtClean="0"/>
            </a:br>
            <a:r>
              <a:rPr lang="tr-TR" altLang="tr-TR" b="1" smtClean="0"/>
              <a:t>Dostane çözüme varılması </a:t>
            </a:r>
            <a:endParaRPr lang="tr-TR" altLang="tr-TR" smtClean="0"/>
          </a:p>
          <a:p>
            <a:pPr eaLnBrk="1" hangingPunct="1">
              <a:lnSpc>
                <a:spcPct val="80000"/>
              </a:lnSpc>
            </a:pPr>
            <a:r>
              <a:rPr lang="tr-TR" altLang="tr-TR" smtClean="0"/>
              <a:t>Dostane çözüme varılırsa, Mahkeme olaylarla ve varılan çözümle sınırlı kısa açıklamayı içeren bir karar vererek başvuruyu kayıttan düşürür.</a:t>
            </a:r>
          </a:p>
        </p:txBody>
      </p:sp>
      <p:sp>
        <p:nvSpPr>
          <p:cNvPr id="5837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651B2E-2070-4404-A14D-FE75F258C55C}" type="slidenum">
              <a:rPr lang="tr-TR" altLang="tr-TR" sz="1200">
                <a:solidFill>
                  <a:srgbClr val="045C75"/>
                </a:solidFill>
              </a:rPr>
              <a:pPr/>
              <a:t>21</a:t>
            </a:fld>
            <a:endParaRPr lang="tr-TR" altLang="tr-TR" sz="1200">
              <a:solidFill>
                <a:srgbClr val="045C75"/>
              </a:solidFill>
            </a:endParaRPr>
          </a:p>
        </p:txBody>
      </p:sp>
    </p:spTree>
    <p:extLst>
      <p:ext uri="{BB962C8B-B14F-4D97-AF65-F5344CB8AC3E}">
        <p14:creationId xmlns:p14="http://schemas.microsoft.com/office/powerpoint/2010/main" val="3630662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tr-TR" altLang="tr-TR" sz="4000"/>
              <a:t>SİSTEMİN İŞLEYİŞİ (5): </a:t>
            </a:r>
            <a:br>
              <a:rPr lang="tr-TR" altLang="tr-TR" sz="4000"/>
            </a:br>
            <a:r>
              <a:rPr lang="tr-TR" altLang="tr-TR" sz="4000"/>
              <a:t>Daire – Büyük Daire</a:t>
            </a:r>
          </a:p>
        </p:txBody>
      </p:sp>
      <p:sp>
        <p:nvSpPr>
          <p:cNvPr id="59395" name="Rectangle 3"/>
          <p:cNvSpPr>
            <a:spLocks noGrp="1" noChangeArrowheads="1"/>
          </p:cNvSpPr>
          <p:nvPr>
            <p:ph idx="1"/>
          </p:nvPr>
        </p:nvSpPr>
        <p:spPr/>
        <p:txBody>
          <a:bodyPr/>
          <a:lstStyle/>
          <a:p>
            <a:pPr algn="just" eaLnBrk="1" hangingPunct="1">
              <a:lnSpc>
                <a:spcPct val="80000"/>
              </a:lnSpc>
            </a:pPr>
            <a:r>
              <a:rPr lang="tr-TR" altLang="tr-TR" sz="2800"/>
              <a:t>Daire, 30. maddeye göre, henüz hüküm vermeden, taraflar da itiraz etmez ise, yargı yetkisinden Büyük Daire lehine vazgeçebilir.</a:t>
            </a:r>
          </a:p>
          <a:p>
            <a:pPr algn="just" eaLnBrk="1" hangingPunct="1">
              <a:lnSpc>
                <a:spcPct val="80000"/>
              </a:lnSpc>
            </a:pPr>
            <a:r>
              <a:rPr lang="tr-TR" altLang="tr-TR" sz="2800"/>
              <a:t>Daire’nin başvurunun esası hakkında verdiği karar, yargılama taraflarca 43. maddeye dayanarak Büyük Daire’ye gönderilmezse, kesinleşir.</a:t>
            </a:r>
          </a:p>
          <a:p>
            <a:pPr algn="just" eaLnBrk="1" hangingPunct="1">
              <a:lnSpc>
                <a:spcPct val="80000"/>
              </a:lnSpc>
            </a:pPr>
            <a:r>
              <a:rPr lang="tr-TR" altLang="tr-TR" sz="2800"/>
              <a:t> Büyük Daire’nin, 30. ya da 43. madde hükümleri gereğince önüne gelen davaların esasına ilişkin verdiği hüküm, kesindir .</a:t>
            </a:r>
          </a:p>
          <a:p>
            <a:pPr algn="just" eaLnBrk="1" hangingPunct="1">
              <a:lnSpc>
                <a:spcPct val="80000"/>
              </a:lnSpc>
            </a:pPr>
            <a:r>
              <a:rPr lang="tr-TR" altLang="tr-TR" sz="2800"/>
              <a:t>AİHM’nin yargılama süreci böylece kesin olarak sona ermiş olur.</a:t>
            </a:r>
          </a:p>
        </p:txBody>
      </p:sp>
      <p:sp>
        <p:nvSpPr>
          <p:cNvPr id="5939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222CEB7-D1C2-49E3-B152-0DCAB2B17FC1}" type="slidenum">
              <a:rPr lang="tr-TR" altLang="tr-TR" sz="1200">
                <a:solidFill>
                  <a:srgbClr val="045C75"/>
                </a:solidFill>
              </a:rPr>
              <a:pPr/>
              <a:t>22</a:t>
            </a:fld>
            <a:endParaRPr lang="tr-TR" altLang="tr-TR" sz="1200">
              <a:solidFill>
                <a:srgbClr val="045C75"/>
              </a:solidFill>
            </a:endParaRPr>
          </a:p>
        </p:txBody>
      </p:sp>
    </p:spTree>
    <p:extLst>
      <p:ext uri="{BB962C8B-B14F-4D97-AF65-F5344CB8AC3E}">
        <p14:creationId xmlns:p14="http://schemas.microsoft.com/office/powerpoint/2010/main" val="3050236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a:xfrm>
            <a:off x="2346325" y="287339"/>
            <a:ext cx="7543800" cy="968375"/>
          </a:xfrm>
        </p:spPr>
        <p:txBody>
          <a:bodyPr/>
          <a:lstStyle/>
          <a:p>
            <a:pPr eaLnBrk="1" hangingPunct="1">
              <a:defRPr/>
            </a:pPr>
            <a:r>
              <a:rPr lang="tr-TR" altLang="tr-TR" dirty="0" smtClean="0"/>
              <a:t>AİHM’nin Yapısı</a:t>
            </a:r>
          </a:p>
        </p:txBody>
      </p:sp>
      <p:sp>
        <p:nvSpPr>
          <p:cNvPr id="39939" name="2 İçerik Yer Tutucusu"/>
          <p:cNvSpPr>
            <a:spLocks noGrp="1"/>
          </p:cNvSpPr>
          <p:nvPr>
            <p:ph idx="1"/>
          </p:nvPr>
        </p:nvSpPr>
        <p:spPr>
          <a:xfrm>
            <a:off x="2346325" y="1412876"/>
            <a:ext cx="7543800" cy="4456113"/>
          </a:xfrm>
        </p:spPr>
        <p:txBody>
          <a:bodyPr/>
          <a:lstStyle/>
          <a:p>
            <a:pPr algn="just" eaLnBrk="1" hangingPunct="1">
              <a:buClr>
                <a:srgbClr val="E48312"/>
              </a:buClr>
            </a:pPr>
            <a:r>
              <a:rPr lang="tr-TR" altLang="tr-TR" smtClean="0"/>
              <a:t>11 Numaralı Protokol ile getirilen düzende koruma mekanizması, AİHM üzerine kurulu idi (Eski 27. madde).</a:t>
            </a:r>
          </a:p>
          <a:p>
            <a:pPr lvl="1" eaLnBrk="1" hangingPunct="1">
              <a:buClr>
                <a:srgbClr val="E48312"/>
              </a:buClr>
            </a:pPr>
            <a:r>
              <a:rPr lang="tr-TR" altLang="tr-TR" smtClean="0"/>
              <a:t>Üç yargıçlı </a:t>
            </a:r>
            <a:r>
              <a:rPr lang="tr-TR" altLang="tr-TR" b="1" smtClean="0"/>
              <a:t>Komite</a:t>
            </a:r>
            <a:r>
              <a:rPr lang="tr-TR" altLang="tr-TR" smtClean="0"/>
              <a:t> </a:t>
            </a:r>
          </a:p>
          <a:p>
            <a:pPr lvl="1" eaLnBrk="1" hangingPunct="1">
              <a:buClr>
                <a:srgbClr val="E48312"/>
              </a:buClr>
            </a:pPr>
            <a:r>
              <a:rPr lang="tr-TR" altLang="tr-TR" smtClean="0"/>
              <a:t>Yedi yargıçlı </a:t>
            </a:r>
            <a:r>
              <a:rPr lang="tr-TR" altLang="tr-TR" b="1" smtClean="0"/>
              <a:t>Daire</a:t>
            </a:r>
          </a:p>
          <a:p>
            <a:pPr lvl="1" eaLnBrk="1" hangingPunct="1">
              <a:buClr>
                <a:srgbClr val="E48312"/>
              </a:buClr>
            </a:pPr>
            <a:r>
              <a:rPr lang="tr-TR" altLang="tr-TR" smtClean="0"/>
              <a:t>On yedi yargıçlı </a:t>
            </a:r>
            <a:r>
              <a:rPr lang="tr-TR" altLang="tr-TR" b="1" smtClean="0"/>
              <a:t>Büyük Daire</a:t>
            </a:r>
          </a:p>
          <a:p>
            <a:pPr eaLnBrk="1" hangingPunct="1"/>
            <a:r>
              <a:rPr lang="tr-TR" altLang="tr-TR" smtClean="0"/>
              <a:t>14 no’lu Protokol ile bu yapıya ekleme yapılmıştır (Yeni 26. madde):</a:t>
            </a:r>
          </a:p>
          <a:p>
            <a:pPr lvl="1" algn="just" eaLnBrk="1" hangingPunct="1"/>
            <a:r>
              <a:rPr lang="tr-TR" altLang="tr-TR" b="1" smtClean="0"/>
              <a:t>Tek yargıçlı düzen (tek yargıç)</a:t>
            </a:r>
          </a:p>
          <a:p>
            <a:pPr lvl="1" eaLnBrk="1" hangingPunct="1"/>
            <a:r>
              <a:rPr lang="tr-TR" altLang="tr-TR" smtClean="0"/>
              <a:t>Üç yargıçlı </a:t>
            </a:r>
            <a:r>
              <a:rPr lang="tr-TR" altLang="tr-TR" b="1" smtClean="0"/>
              <a:t>Komite</a:t>
            </a:r>
            <a:r>
              <a:rPr lang="tr-TR" altLang="tr-TR" smtClean="0"/>
              <a:t> </a:t>
            </a:r>
          </a:p>
          <a:p>
            <a:pPr lvl="1" eaLnBrk="1" hangingPunct="1"/>
            <a:r>
              <a:rPr lang="tr-TR" altLang="tr-TR" smtClean="0"/>
              <a:t>Yedi yargıçlı </a:t>
            </a:r>
            <a:r>
              <a:rPr lang="tr-TR" altLang="tr-TR" b="1" smtClean="0"/>
              <a:t>Daire</a:t>
            </a:r>
          </a:p>
          <a:p>
            <a:pPr lvl="1" eaLnBrk="1" hangingPunct="1"/>
            <a:r>
              <a:rPr lang="tr-TR" altLang="tr-TR" smtClean="0"/>
              <a:t>On yedi yargıçlı </a:t>
            </a:r>
            <a:r>
              <a:rPr lang="tr-TR" altLang="tr-TR" b="1" smtClean="0"/>
              <a:t>Büyük Daire</a:t>
            </a:r>
          </a:p>
          <a:p>
            <a:pPr algn="just" eaLnBrk="1" hangingPunct="1"/>
            <a:r>
              <a:rPr lang="tr-TR" altLang="tr-TR" sz="2200"/>
              <a:t>Yeni m. 26/2: Mahkeme Genel Kurulu’nun talep etmesi üzerine, Bakanlar Komitesi oybirliğiyle alınan karar ile ve belirli bir süre için Dairelerdeki yargıç sayısını </a:t>
            </a:r>
            <a:r>
              <a:rPr lang="tr-TR" altLang="tr-TR" sz="2200" b="1"/>
              <a:t>beşe</a:t>
            </a:r>
            <a:r>
              <a:rPr lang="tr-TR" altLang="tr-TR" sz="2200"/>
              <a:t> düşürebilir.</a:t>
            </a:r>
          </a:p>
        </p:txBody>
      </p:sp>
      <p:sp>
        <p:nvSpPr>
          <p:cNvPr id="3994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97A0A84-4AB7-4812-80C4-D4B01A40A12D}" type="slidenum">
              <a:rPr lang="tr-TR" altLang="tr-TR" sz="1200">
                <a:solidFill>
                  <a:srgbClr val="045C75"/>
                </a:solidFill>
              </a:rPr>
              <a:pPr/>
              <a:t>3</a:t>
            </a:fld>
            <a:endParaRPr lang="tr-TR" altLang="tr-TR" sz="1200">
              <a:solidFill>
                <a:srgbClr val="045C75"/>
              </a:solidFill>
            </a:endParaRPr>
          </a:p>
        </p:txBody>
      </p:sp>
    </p:spTree>
    <p:extLst>
      <p:ext uri="{BB962C8B-B14F-4D97-AF65-F5344CB8AC3E}">
        <p14:creationId xmlns:p14="http://schemas.microsoft.com/office/powerpoint/2010/main" val="2810083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tr-TR" altLang="tr-TR" smtClean="0"/>
              <a:t>AİHM Yargıçları</a:t>
            </a:r>
          </a:p>
        </p:txBody>
      </p:sp>
      <p:sp>
        <p:nvSpPr>
          <p:cNvPr id="40963" name="Rectangle 3"/>
          <p:cNvSpPr>
            <a:spLocks noGrp="1" noChangeArrowheads="1"/>
          </p:cNvSpPr>
          <p:nvPr>
            <p:ph idx="1"/>
          </p:nvPr>
        </p:nvSpPr>
        <p:spPr/>
        <p:txBody>
          <a:bodyPr/>
          <a:lstStyle/>
          <a:p>
            <a:pPr lvl="1" algn="just" eaLnBrk="1" hangingPunct="1"/>
            <a:r>
              <a:rPr lang="tr-TR" altLang="tr-TR" smtClean="0"/>
              <a:t>Yargıçlar, Avrupa Komisyonu Parlamenterler Meclisi (AKPM) tarafından, devletin gösterdiği üç aday arasından, her devlet için bir yargıç olmak üzere ve </a:t>
            </a:r>
            <a:r>
              <a:rPr lang="tr-TR" altLang="tr-TR" b="1" smtClean="0"/>
              <a:t>9 yıl</a:t>
            </a:r>
            <a:r>
              <a:rPr lang="tr-TR" altLang="tr-TR" smtClean="0"/>
              <a:t>lık bir süre için seçilir.</a:t>
            </a:r>
          </a:p>
          <a:p>
            <a:pPr lvl="2" algn="just" eaLnBrk="1" hangingPunct="1"/>
            <a:r>
              <a:rPr lang="tr-TR" altLang="tr-TR" sz="1800"/>
              <a:t>70 yaşına kadar görev yapabilirler. </a:t>
            </a:r>
          </a:p>
          <a:p>
            <a:pPr lvl="2" algn="just" eaLnBrk="1" hangingPunct="1"/>
            <a:r>
              <a:rPr lang="tr-TR" altLang="tr-TR" sz="1800"/>
              <a:t>14 no’lu Protokolden önce süre 6 yıl idi ve yeniden seçilebilirlerdi. Şimdi ise </a:t>
            </a:r>
            <a:r>
              <a:rPr lang="tr-TR" altLang="tr-TR" sz="1800" b="1"/>
              <a:t>artık yeniden seçilemezler</a:t>
            </a:r>
            <a:r>
              <a:rPr lang="tr-TR" altLang="tr-TR" sz="1800"/>
              <a:t>.</a:t>
            </a:r>
          </a:p>
          <a:p>
            <a:pPr lvl="1" algn="just" eaLnBrk="1" hangingPunct="1"/>
            <a:r>
              <a:rPr lang="tr-TR" altLang="tr-TR" smtClean="0"/>
              <a:t>Yargıçlar uyruğu bulunduğu ülkeyi temsil etmezler, </a:t>
            </a:r>
            <a:r>
              <a:rPr lang="tr-TR" altLang="tr-TR" b="1" smtClean="0"/>
              <a:t>bağımsız olarak karar verirler.</a:t>
            </a:r>
          </a:p>
          <a:p>
            <a:pPr eaLnBrk="1" hangingPunct="1">
              <a:buFontTx/>
              <a:buNone/>
            </a:pPr>
            <a:endParaRPr lang="tr-TR" altLang="tr-TR" smtClean="0"/>
          </a:p>
        </p:txBody>
      </p:sp>
      <p:sp>
        <p:nvSpPr>
          <p:cNvPr id="4096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CBEAD4-11FE-4F9C-A8F4-49A59F49FD7D}" type="slidenum">
              <a:rPr lang="tr-TR" altLang="tr-TR" sz="1200">
                <a:solidFill>
                  <a:srgbClr val="045C75"/>
                </a:solidFill>
              </a:rPr>
              <a:pPr/>
              <a:t>4</a:t>
            </a:fld>
            <a:endParaRPr lang="tr-TR" altLang="tr-TR" sz="1200">
              <a:solidFill>
                <a:srgbClr val="045C75"/>
              </a:solidFill>
            </a:endParaRPr>
          </a:p>
        </p:txBody>
      </p:sp>
    </p:spTree>
    <p:extLst>
      <p:ext uri="{BB962C8B-B14F-4D97-AF65-F5344CB8AC3E}">
        <p14:creationId xmlns:p14="http://schemas.microsoft.com/office/powerpoint/2010/main" val="1639332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smtClean="0"/>
              <a:t>Tek Yargıçlı Düzen </a:t>
            </a:r>
            <a:br>
              <a:rPr lang="tr-TR" dirty="0" smtClean="0"/>
            </a:br>
            <a:r>
              <a:rPr lang="tr-TR" dirty="0" smtClean="0"/>
              <a:t>(Yeni madde 27)</a:t>
            </a:r>
            <a:endParaRPr lang="tr-TR" dirty="0"/>
          </a:p>
        </p:txBody>
      </p:sp>
      <p:sp>
        <p:nvSpPr>
          <p:cNvPr id="3" name="2 İçerik Yer Tutucusu"/>
          <p:cNvSpPr>
            <a:spLocks noGrp="1"/>
          </p:cNvSpPr>
          <p:nvPr>
            <p:ph idx="1"/>
          </p:nvPr>
        </p:nvSpPr>
        <p:spPr/>
        <p:txBody>
          <a:bodyPr>
            <a:normAutofit/>
          </a:bodyPr>
          <a:lstStyle/>
          <a:p>
            <a:pPr marL="274320" indent="-274320" algn="just" eaLnBrk="1" fontAlgn="auto" hangingPunct="1">
              <a:spcAft>
                <a:spcPts val="0"/>
              </a:spcAft>
              <a:buClr>
                <a:schemeClr val="accent3"/>
              </a:buClr>
              <a:buNone/>
              <a:defRPr/>
            </a:pPr>
            <a:r>
              <a:rPr lang="tr-TR" sz="2400" b="1" dirty="0"/>
              <a:t>Madde 27- Tek yargıçların yetkileri</a:t>
            </a:r>
          </a:p>
          <a:p>
            <a:pPr marL="274320" indent="-274320" algn="just" eaLnBrk="1" fontAlgn="auto" hangingPunct="1">
              <a:spcAft>
                <a:spcPts val="0"/>
              </a:spcAft>
              <a:buClr>
                <a:schemeClr val="accent3"/>
              </a:buClr>
              <a:buNone/>
              <a:defRPr/>
            </a:pPr>
            <a:r>
              <a:rPr lang="tr-TR" sz="2400" dirty="0"/>
              <a:t>	1- Yeniden incelemeye gerek olmaksızın karar alınabilecek hallerde, tek yargıç, 34’üncü maddeye uygun olarak Mahkeme’ye iletilen </a:t>
            </a:r>
            <a:r>
              <a:rPr lang="tr-TR" sz="2400" b="1" dirty="0"/>
              <a:t>bir başvuruyu kabul edilemez bulabilir veya kayıttan düşürebilir</a:t>
            </a:r>
            <a:r>
              <a:rPr lang="tr-TR" sz="2400" dirty="0"/>
              <a:t>.</a:t>
            </a:r>
          </a:p>
          <a:p>
            <a:pPr marL="274320" indent="-274320" algn="just" eaLnBrk="1" fontAlgn="auto" hangingPunct="1">
              <a:spcAft>
                <a:spcPts val="0"/>
              </a:spcAft>
              <a:buClr>
                <a:schemeClr val="accent3"/>
              </a:buClr>
              <a:buNone/>
              <a:defRPr/>
            </a:pPr>
            <a:r>
              <a:rPr lang="tr-TR" sz="2400" dirty="0"/>
              <a:t>	2- Tek yargıcın vereceği karar </a:t>
            </a:r>
            <a:r>
              <a:rPr lang="tr-TR" sz="2400" b="1" dirty="0"/>
              <a:t>kesindir</a:t>
            </a:r>
            <a:r>
              <a:rPr lang="tr-TR" sz="2400" dirty="0"/>
              <a:t>.</a:t>
            </a:r>
          </a:p>
          <a:p>
            <a:pPr marL="274320" indent="-274320" algn="just" eaLnBrk="1" fontAlgn="auto" hangingPunct="1">
              <a:spcAft>
                <a:spcPts val="0"/>
              </a:spcAft>
              <a:buClr>
                <a:schemeClr val="accent3"/>
              </a:buClr>
              <a:buNone/>
              <a:defRPr/>
            </a:pPr>
            <a:r>
              <a:rPr lang="tr-TR" sz="2400" dirty="0"/>
              <a:t>	3- Tek yargıç bir başvuru hakkında kabul edilmezlik kararı vermez veya başvurunun kayıttan düşürülmesine hükmetmezse, başvuruyu incelenmesi için bir komiteye veya bir Daire’ye iletir.</a:t>
            </a:r>
          </a:p>
          <a:p>
            <a:pPr marL="274320" indent="-274320" algn="just" eaLnBrk="1" fontAlgn="auto" hangingPunct="1">
              <a:spcAft>
                <a:spcPts val="0"/>
              </a:spcAft>
              <a:buClr>
                <a:schemeClr val="accent3"/>
              </a:buClr>
              <a:buNone/>
              <a:defRPr/>
            </a:pPr>
            <a:r>
              <a:rPr lang="tr-TR" sz="2400" dirty="0"/>
              <a:t>		(</a:t>
            </a:r>
            <a:r>
              <a:rPr lang="tr-TR" sz="1800" dirty="0"/>
              <a:t>34. madde bireysel başvuruyu düzenler…)</a:t>
            </a:r>
          </a:p>
          <a:p>
            <a:pPr marL="274320" indent="-274320" eaLnBrk="1" fontAlgn="auto" hangingPunct="1">
              <a:spcAft>
                <a:spcPts val="0"/>
              </a:spcAft>
              <a:buClr>
                <a:schemeClr val="accent3"/>
              </a:buClr>
              <a:buFont typeface="Wingdings 2"/>
              <a:buChar char=""/>
              <a:defRPr/>
            </a:pPr>
            <a:endParaRPr lang="tr-TR" dirty="0"/>
          </a:p>
        </p:txBody>
      </p:sp>
      <p:sp>
        <p:nvSpPr>
          <p:cNvPr id="4198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82781AA-ED0C-4AE2-B814-3D4704C6885C}" type="slidenum">
              <a:rPr lang="tr-TR" altLang="tr-TR" sz="1200">
                <a:solidFill>
                  <a:srgbClr val="045C75"/>
                </a:solidFill>
              </a:rPr>
              <a:pPr/>
              <a:t>5</a:t>
            </a:fld>
            <a:endParaRPr lang="tr-TR" altLang="tr-TR" sz="1200">
              <a:solidFill>
                <a:srgbClr val="045C75"/>
              </a:solidFill>
            </a:endParaRPr>
          </a:p>
        </p:txBody>
      </p:sp>
    </p:spTree>
    <p:extLst>
      <p:ext uri="{BB962C8B-B14F-4D97-AF65-F5344CB8AC3E}">
        <p14:creationId xmlns:p14="http://schemas.microsoft.com/office/powerpoint/2010/main" val="495615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smtClean="0"/>
              <a:t>Tek Yargıçlı Düzen </a:t>
            </a:r>
            <a:br>
              <a:rPr lang="tr-TR" dirty="0" smtClean="0"/>
            </a:br>
            <a:r>
              <a:rPr lang="tr-TR" dirty="0" smtClean="0"/>
              <a:t>(Yeni madde 27)</a:t>
            </a:r>
            <a:endParaRPr lang="tr-TR" dirty="0"/>
          </a:p>
        </p:txBody>
      </p:sp>
      <p:sp>
        <p:nvSpPr>
          <p:cNvPr id="43011" name="2 İçerik Yer Tutucusu"/>
          <p:cNvSpPr>
            <a:spLocks noGrp="1"/>
          </p:cNvSpPr>
          <p:nvPr>
            <p:ph idx="1"/>
          </p:nvPr>
        </p:nvSpPr>
        <p:spPr/>
        <p:txBody>
          <a:bodyPr/>
          <a:lstStyle/>
          <a:p>
            <a:pPr algn="just" eaLnBrk="1" hangingPunct="1"/>
            <a:r>
              <a:rPr lang="tr-TR" altLang="tr-TR" sz="2400"/>
              <a:t>Başvuruların daha seri bir şekilde incelenerek sonuçta kabul edilemez nitelikteki başvuruların baştan elenmesini sağlamayı amaçlar. </a:t>
            </a:r>
          </a:p>
          <a:p>
            <a:pPr algn="just" eaLnBrk="1" hangingPunct="1"/>
            <a:endParaRPr lang="tr-TR" altLang="tr-TR" sz="2400"/>
          </a:p>
          <a:p>
            <a:pPr algn="just" eaLnBrk="1" hangingPunct="1"/>
            <a:r>
              <a:rPr lang="tr-TR" altLang="tr-TR" sz="2400"/>
              <a:t>Böylece eskiden 3 yargıçlı Komite tarafından verilecek olan </a:t>
            </a:r>
            <a:r>
              <a:rPr lang="tr-TR" altLang="tr-TR" sz="2400" i="1"/>
              <a:t>kabul edilebilirliğe </a:t>
            </a:r>
            <a:r>
              <a:rPr lang="tr-TR" altLang="tr-TR" sz="2400"/>
              <a:t>ilişkin kararların çoğu tek yargıç tarafından verilebilecektir. Bu da Mahkemenin iş yükünü azaltır ve süreci hızlandırır.</a:t>
            </a:r>
          </a:p>
        </p:txBody>
      </p:sp>
      <p:sp>
        <p:nvSpPr>
          <p:cNvPr id="4301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0A2482A-0C21-451B-A12E-7BC1A55CBF4F}" type="slidenum">
              <a:rPr lang="tr-TR" altLang="tr-TR" sz="1200">
                <a:solidFill>
                  <a:srgbClr val="045C75"/>
                </a:solidFill>
              </a:rPr>
              <a:pPr/>
              <a:t>6</a:t>
            </a:fld>
            <a:endParaRPr lang="tr-TR" altLang="tr-TR" sz="1200">
              <a:solidFill>
                <a:srgbClr val="045C75"/>
              </a:solidFill>
            </a:endParaRPr>
          </a:p>
        </p:txBody>
      </p:sp>
    </p:spTree>
    <p:extLst>
      <p:ext uri="{BB962C8B-B14F-4D97-AF65-F5344CB8AC3E}">
        <p14:creationId xmlns:p14="http://schemas.microsoft.com/office/powerpoint/2010/main" val="2408216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tr-TR" altLang="tr-TR" smtClean="0"/>
              <a:t>KOMİTE (3 yargıçlı)</a:t>
            </a:r>
          </a:p>
        </p:txBody>
      </p:sp>
      <p:sp>
        <p:nvSpPr>
          <p:cNvPr id="7171" name="Rectangle 3"/>
          <p:cNvSpPr>
            <a:spLocks noGrp="1" noChangeArrowheads="1"/>
          </p:cNvSpPr>
          <p:nvPr>
            <p:ph idx="1"/>
          </p:nvPr>
        </p:nvSpPr>
        <p:spPr/>
        <p:txBody>
          <a:bodyPr>
            <a:normAutofit fontScale="92500"/>
          </a:bodyPr>
          <a:lstStyle/>
          <a:p>
            <a:pPr marL="274320" indent="-274320" algn="just" eaLnBrk="1" fontAlgn="auto" hangingPunct="1">
              <a:spcAft>
                <a:spcPts val="0"/>
              </a:spcAft>
              <a:buClr>
                <a:schemeClr val="accent3"/>
              </a:buClr>
              <a:buFont typeface="Wingdings 2"/>
              <a:buChar char=""/>
              <a:defRPr/>
            </a:pPr>
            <a:r>
              <a:rPr lang="tr-TR" sz="2800" b="1" dirty="0"/>
              <a:t>Komite</a:t>
            </a:r>
            <a:r>
              <a:rPr lang="tr-TR" sz="2800" dirty="0"/>
              <a:t>’nin 14 </a:t>
            </a:r>
            <a:r>
              <a:rPr lang="tr-TR" sz="2800" dirty="0" err="1"/>
              <a:t>no’lu</a:t>
            </a:r>
            <a:r>
              <a:rPr lang="tr-TR" sz="2800" dirty="0"/>
              <a:t> Protokolden önceki görevi, önüne gelen başvurunun kabul edilebilir olup olmadığına karar vermekten ibaretti. </a:t>
            </a:r>
          </a:p>
          <a:p>
            <a:pPr marL="274320" indent="-274320" algn="just" eaLnBrk="1" fontAlgn="auto" hangingPunct="1">
              <a:spcAft>
                <a:spcPts val="0"/>
              </a:spcAft>
              <a:buClr>
                <a:schemeClr val="accent3"/>
              </a:buClr>
              <a:buFont typeface="Wingdings 2"/>
              <a:buChar char=""/>
              <a:defRPr/>
            </a:pPr>
            <a:r>
              <a:rPr lang="tr-TR" sz="2800" dirty="0"/>
              <a:t>Yeni durumda, tek yargıcın kabul edilebilirlik konusunda karar vermediği durumlarda kabul edilebilirlik incelemesi yapabilir.</a:t>
            </a:r>
          </a:p>
          <a:p>
            <a:pPr marL="274320" indent="-274320" algn="just" eaLnBrk="1" fontAlgn="auto" hangingPunct="1">
              <a:spcAft>
                <a:spcPts val="0"/>
              </a:spcAft>
              <a:buClr>
                <a:schemeClr val="accent3"/>
              </a:buClr>
              <a:buFont typeface="Wingdings 2"/>
              <a:buChar char=""/>
              <a:defRPr/>
            </a:pPr>
            <a:r>
              <a:rPr lang="tr-TR" sz="2800" dirty="0"/>
              <a:t>Kabul edilemezlik kararı </a:t>
            </a:r>
            <a:r>
              <a:rPr lang="tr-TR" sz="2800" u="sng" dirty="0"/>
              <a:t>oybirliği</a:t>
            </a:r>
            <a:r>
              <a:rPr lang="tr-TR" sz="2800" dirty="0"/>
              <a:t> ile verilir.</a:t>
            </a:r>
          </a:p>
          <a:p>
            <a:pPr marL="274320" indent="-274320" algn="just" eaLnBrk="1" fontAlgn="auto" hangingPunct="1">
              <a:spcAft>
                <a:spcPts val="0"/>
              </a:spcAft>
              <a:buClr>
                <a:schemeClr val="accent3"/>
              </a:buClr>
              <a:buFont typeface="Wingdings 2"/>
              <a:buChar char=""/>
              <a:defRPr/>
            </a:pPr>
            <a:r>
              <a:rPr lang="tr-TR" sz="2800" dirty="0"/>
              <a:t>Kabul edilemez bulunan başvurular, kesin olarak düşmüş olur (m. 28).</a:t>
            </a:r>
          </a:p>
          <a:p>
            <a:pPr marL="274320" indent="-274320" algn="just" eaLnBrk="1" fontAlgn="auto" hangingPunct="1">
              <a:spcAft>
                <a:spcPts val="0"/>
              </a:spcAft>
              <a:buClr>
                <a:schemeClr val="accent3"/>
              </a:buClr>
              <a:buFont typeface="Wingdings 2"/>
              <a:buChar char=""/>
              <a:defRPr/>
            </a:pPr>
            <a:r>
              <a:rPr lang="tr-TR" sz="2800" dirty="0"/>
              <a:t>Kabul edilebilirlik konusunda bir karar veremez ise dosyayı </a:t>
            </a:r>
            <a:r>
              <a:rPr lang="tr-TR" sz="2800" dirty="0" err="1"/>
              <a:t>DAİRE’ye</a:t>
            </a:r>
            <a:r>
              <a:rPr lang="tr-TR" sz="2800" dirty="0"/>
              <a:t> gönderir.</a:t>
            </a:r>
          </a:p>
        </p:txBody>
      </p:sp>
      <p:sp>
        <p:nvSpPr>
          <p:cNvPr id="4403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6695E9-43B0-46F9-BC51-3E18FDCCAE1B}" type="slidenum">
              <a:rPr lang="tr-TR" altLang="tr-TR" sz="1200">
                <a:solidFill>
                  <a:srgbClr val="045C75"/>
                </a:solidFill>
              </a:rPr>
              <a:pPr/>
              <a:t>7</a:t>
            </a:fld>
            <a:endParaRPr lang="tr-TR" altLang="tr-TR" sz="1200">
              <a:solidFill>
                <a:srgbClr val="045C75"/>
              </a:solidFill>
            </a:endParaRPr>
          </a:p>
        </p:txBody>
      </p:sp>
    </p:spTree>
    <p:extLst>
      <p:ext uri="{BB962C8B-B14F-4D97-AF65-F5344CB8AC3E}">
        <p14:creationId xmlns:p14="http://schemas.microsoft.com/office/powerpoint/2010/main" val="3837620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pPr eaLnBrk="1" hangingPunct="1">
              <a:defRPr/>
            </a:pPr>
            <a:r>
              <a:rPr lang="tr-TR" altLang="tr-TR" smtClean="0"/>
              <a:t>KOMİTE (3 yargıçlı)</a:t>
            </a:r>
          </a:p>
        </p:txBody>
      </p:sp>
      <p:sp>
        <p:nvSpPr>
          <p:cNvPr id="45059" name="2 İçerik Yer Tutucusu"/>
          <p:cNvSpPr>
            <a:spLocks noGrp="1"/>
          </p:cNvSpPr>
          <p:nvPr>
            <p:ph idx="1"/>
          </p:nvPr>
        </p:nvSpPr>
        <p:spPr/>
        <p:txBody>
          <a:bodyPr/>
          <a:lstStyle/>
          <a:p>
            <a:pPr algn="just" eaLnBrk="1" hangingPunct="1"/>
            <a:r>
              <a:rPr lang="tr-TR" altLang="tr-TR" smtClean="0"/>
              <a:t>Kabul edilebilir bulunan başvurularda, </a:t>
            </a:r>
            <a:r>
              <a:rPr lang="tr-TR" altLang="tr-TR" u="sng" smtClean="0"/>
              <a:t>eskiden</a:t>
            </a:r>
            <a:r>
              <a:rPr lang="tr-TR" altLang="tr-TR" smtClean="0"/>
              <a:t>, başvurunun esastan incelenebilmesi için davayı DAİRE’ye havale ederdi. </a:t>
            </a:r>
            <a:r>
              <a:rPr lang="tr-TR" altLang="tr-TR" b="1" smtClean="0"/>
              <a:t>Komite, esas incelemesi yapamazdı</a:t>
            </a:r>
            <a:r>
              <a:rPr lang="tr-TR" altLang="tr-TR" smtClean="0"/>
              <a:t>.</a:t>
            </a:r>
          </a:p>
          <a:p>
            <a:pPr algn="just" eaLnBrk="1" hangingPunct="1"/>
            <a:r>
              <a:rPr lang="tr-TR" altLang="tr-TR" smtClean="0"/>
              <a:t>14 no’lu Protokol ile birlikte artık, belli koşullarda DAVANIN ESASI HAKKINDA DA KARAR VERMEYE YETKİLİDİR…</a:t>
            </a:r>
          </a:p>
          <a:p>
            <a:pPr algn="just" eaLnBrk="1" hangingPunct="1"/>
            <a:r>
              <a:rPr lang="tr-TR" altLang="tr-TR" smtClean="0"/>
              <a:t>«…davanın temelini teşkil eden sorun, Sözleşme veya Protokollerinin uygulanması veya yorumlanması ile ilgili olup, </a:t>
            </a:r>
            <a:r>
              <a:rPr lang="tr-TR" altLang="tr-TR" b="1" u="sng" smtClean="0"/>
              <a:t>zaten Mahkeme’nin yerleşmiş içtihadına ilişkin ise</a:t>
            </a:r>
            <a:r>
              <a:rPr lang="tr-TR" altLang="tr-TR" smtClean="0"/>
              <a:t>, davayı kabul edilebilir bulabilir ve </a:t>
            </a:r>
            <a:r>
              <a:rPr lang="tr-TR" altLang="tr-TR" u="sng" smtClean="0"/>
              <a:t>aynı anda davanın esasına ilişkin karar verebilir</a:t>
            </a:r>
            <a:r>
              <a:rPr lang="tr-TR" altLang="tr-TR" smtClean="0"/>
              <a:t>.»</a:t>
            </a:r>
          </a:p>
          <a:p>
            <a:pPr algn="just" eaLnBrk="1" hangingPunct="1">
              <a:buFont typeface="Wingdings 2" panose="05020102010507070707" pitchFamily="18" charset="2"/>
              <a:buNone/>
            </a:pPr>
            <a:r>
              <a:rPr lang="tr-TR" altLang="tr-TR" smtClean="0"/>
              <a:t>(Yeni madde 28/1-b bendi)</a:t>
            </a:r>
          </a:p>
          <a:p>
            <a:pPr algn="just" eaLnBrk="1" hangingPunct="1"/>
            <a:endParaRPr lang="tr-TR" altLang="tr-TR" smtClean="0"/>
          </a:p>
        </p:txBody>
      </p:sp>
      <p:sp>
        <p:nvSpPr>
          <p:cNvPr id="45060"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7C7C10-F20D-4A45-A5FD-51C5B2BBAF8C}" type="slidenum">
              <a:rPr lang="tr-TR" altLang="tr-TR" sz="1200">
                <a:solidFill>
                  <a:srgbClr val="045C75"/>
                </a:solidFill>
              </a:rPr>
              <a:pPr/>
              <a:t>8</a:t>
            </a:fld>
            <a:endParaRPr lang="tr-TR" altLang="tr-TR" sz="1200">
              <a:solidFill>
                <a:srgbClr val="045C75"/>
              </a:solidFill>
            </a:endParaRPr>
          </a:p>
        </p:txBody>
      </p:sp>
    </p:spTree>
    <p:extLst>
      <p:ext uri="{BB962C8B-B14F-4D97-AF65-F5344CB8AC3E}">
        <p14:creationId xmlns:p14="http://schemas.microsoft.com/office/powerpoint/2010/main" val="691397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tr-TR" altLang="tr-TR" smtClean="0"/>
              <a:t>DAİRE (7 yargıçlı)</a:t>
            </a:r>
          </a:p>
        </p:txBody>
      </p:sp>
      <p:sp>
        <p:nvSpPr>
          <p:cNvPr id="8195" name="Rectangle 3"/>
          <p:cNvSpPr>
            <a:spLocks noGrp="1" noChangeArrowheads="1"/>
          </p:cNvSpPr>
          <p:nvPr>
            <p:ph idx="1"/>
          </p:nvPr>
        </p:nvSpPr>
        <p:spPr/>
        <p:txBody>
          <a:bodyPr>
            <a:normAutofit/>
          </a:bodyPr>
          <a:lstStyle/>
          <a:p>
            <a:pPr marL="274320" indent="-274320" algn="just" eaLnBrk="1" fontAlgn="auto" hangingPunct="1">
              <a:spcAft>
                <a:spcPts val="0"/>
              </a:spcAft>
              <a:buClr>
                <a:schemeClr val="accent3"/>
              </a:buClr>
              <a:buFont typeface="Wingdings 2"/>
              <a:buChar char=""/>
              <a:defRPr/>
            </a:pPr>
            <a:r>
              <a:rPr lang="tr-TR" sz="3600" b="1" dirty="0"/>
              <a:t>Daireler</a:t>
            </a:r>
            <a:r>
              <a:rPr lang="tr-TR" sz="3600" dirty="0"/>
              <a:t>, 11 </a:t>
            </a:r>
            <a:r>
              <a:rPr lang="tr-TR" sz="3600" dirty="0" err="1"/>
              <a:t>no’lu</a:t>
            </a:r>
            <a:r>
              <a:rPr lang="tr-TR" sz="3600" dirty="0"/>
              <a:t> Protokol ile başvuruların esastan incelenerek sonuca ulaştırıldığı esas karar merciler olarak öngörülmüştü.</a:t>
            </a:r>
          </a:p>
          <a:p>
            <a:pPr marL="274320" indent="-274320" algn="just" eaLnBrk="1" fontAlgn="auto" hangingPunct="1">
              <a:spcAft>
                <a:spcPts val="0"/>
              </a:spcAft>
              <a:buClr>
                <a:schemeClr val="accent3"/>
              </a:buClr>
              <a:buFont typeface="Wingdings 2"/>
              <a:buChar char=""/>
              <a:defRPr/>
            </a:pPr>
            <a:r>
              <a:rPr lang="tr-TR" sz="2400" dirty="0"/>
              <a:t>Komite tarafından başvurunun kabul edilebilirliğine ilişkin bir karar verilmediği hallerde öncelikle bu konuyu inceler (AİHS m. 29).  </a:t>
            </a:r>
          </a:p>
          <a:p>
            <a:pPr marL="274320" indent="-274320" algn="just" eaLnBrk="1" fontAlgn="auto" hangingPunct="1">
              <a:spcAft>
                <a:spcPts val="0"/>
              </a:spcAft>
              <a:buClr>
                <a:schemeClr val="accent3"/>
              </a:buClr>
              <a:buFont typeface="Wingdings 2"/>
              <a:buChar char=""/>
              <a:defRPr/>
            </a:pPr>
            <a:r>
              <a:rPr lang="tr-TR" sz="2400" dirty="0"/>
              <a:t>Kabul edilebilir bulduğu başvuruların esasına girerek karar verir. </a:t>
            </a:r>
          </a:p>
          <a:p>
            <a:pPr marL="274320" indent="-274320" algn="just" eaLnBrk="1" fontAlgn="auto" hangingPunct="1">
              <a:spcAft>
                <a:spcPts val="0"/>
              </a:spcAft>
              <a:buClr>
                <a:schemeClr val="accent3"/>
              </a:buClr>
              <a:buFont typeface="Wingdings 2"/>
              <a:buChar char=""/>
              <a:defRPr/>
            </a:pPr>
            <a:r>
              <a:rPr lang="tr-TR" sz="2400" dirty="0"/>
              <a:t>Daire, </a:t>
            </a:r>
            <a:r>
              <a:rPr lang="tr-TR" sz="2400" b="1" dirty="0"/>
              <a:t>istisnai hallerde</a:t>
            </a:r>
            <a:r>
              <a:rPr lang="tr-TR" sz="2400" dirty="0"/>
              <a:t> esas hakkında karar verme yetkisinden Büyük Daire lehine feragat edebilir (m. 30) </a:t>
            </a:r>
          </a:p>
        </p:txBody>
      </p:sp>
      <p:sp>
        <p:nvSpPr>
          <p:cNvPr id="46084"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CF2E140-D0F3-46B7-A4C7-35844BFCF7B5}" type="slidenum">
              <a:rPr lang="tr-TR" altLang="tr-TR" sz="1200">
                <a:solidFill>
                  <a:srgbClr val="045C75"/>
                </a:solidFill>
              </a:rPr>
              <a:pPr/>
              <a:t>9</a:t>
            </a:fld>
            <a:endParaRPr lang="tr-TR" altLang="tr-TR" sz="1200">
              <a:solidFill>
                <a:srgbClr val="045C75"/>
              </a:solidFill>
            </a:endParaRPr>
          </a:p>
        </p:txBody>
      </p:sp>
    </p:spTree>
    <p:extLst>
      <p:ext uri="{BB962C8B-B14F-4D97-AF65-F5344CB8AC3E}">
        <p14:creationId xmlns:p14="http://schemas.microsoft.com/office/powerpoint/2010/main" val="49809138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1289</Words>
  <Application>Microsoft Office PowerPoint</Application>
  <PresentationFormat>Geniş ekran</PresentationFormat>
  <Paragraphs>143</Paragraphs>
  <Slides>22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Calibri</vt:lpstr>
      <vt:lpstr>Calibri Light</vt:lpstr>
      <vt:lpstr>Wingdings 2</vt:lpstr>
      <vt:lpstr>Geçmişe bakış</vt:lpstr>
      <vt:lpstr>İNSAN HAKLARI</vt:lpstr>
      <vt:lpstr>Avrupa İnsan Hakları Mahkemesi </vt:lpstr>
      <vt:lpstr>AİHM’nin Yapısı</vt:lpstr>
      <vt:lpstr>AİHM Yargıçları</vt:lpstr>
      <vt:lpstr>Tek Yargıçlı Düzen  (Yeni madde 27)</vt:lpstr>
      <vt:lpstr>Tek Yargıçlı Düzen  (Yeni madde 27)</vt:lpstr>
      <vt:lpstr>KOMİTE (3 yargıçlı)</vt:lpstr>
      <vt:lpstr>KOMİTE (3 yargıçlı)</vt:lpstr>
      <vt:lpstr>DAİRE (7 yargıçlı)</vt:lpstr>
      <vt:lpstr>DAİRE (7 yargıçlı)</vt:lpstr>
      <vt:lpstr>BÜYÜK DAİRE (17 yargıçlı)</vt:lpstr>
      <vt:lpstr>1. Özel Durum</vt:lpstr>
      <vt:lpstr>2. Özel Durum</vt:lpstr>
      <vt:lpstr>Madde 30 ile Madde 43 Arasındaki Farklar</vt:lpstr>
      <vt:lpstr>Büyük Daire’ye Yeni Bir Görev</vt:lpstr>
      <vt:lpstr>SİSTEMİN İŞLEYİŞİ (1): Tek Yargıç</vt:lpstr>
      <vt:lpstr>SİSTEMİN İŞLEYİŞİ (2): Komite</vt:lpstr>
      <vt:lpstr>SİSTEMİN İŞLEYİŞİ (3): Daire</vt:lpstr>
      <vt:lpstr>SİSTEMİN İŞLEYİŞİ (4) DOSTANE ÇÖZÜM</vt:lpstr>
      <vt:lpstr>Yeni 39. madde</vt:lpstr>
      <vt:lpstr>Eski 38. ve 39. maddeler</vt:lpstr>
      <vt:lpstr>SİSTEMİN İŞLEYİŞİ (5):  Daire – Büyük Daire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AVRUPA İNSAN HAKLARI MAHKEMESİ (AİHM):  Yapısı, Çalışma Şekli ve Kararlarının Etkisi</dc:title>
  <dc:creator>PC</dc:creator>
  <cp:lastModifiedBy>Bülent Algan</cp:lastModifiedBy>
  <cp:revision>2</cp:revision>
  <dcterms:created xsi:type="dcterms:W3CDTF">2016-12-17T12:50:09Z</dcterms:created>
  <dcterms:modified xsi:type="dcterms:W3CDTF">2017-11-15T12:04:06Z</dcterms:modified>
</cp:coreProperties>
</file>