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9" r:id="rId4"/>
    <p:sldId id="265" r:id="rId5"/>
    <p:sldId id="258" r:id="rId6"/>
    <p:sldId id="259" r:id="rId7"/>
    <p:sldId id="260" r:id="rId8"/>
    <p:sldId id="261" r:id="rId9"/>
    <p:sldId id="262" r:id="rId10"/>
    <p:sldId id="263" r:id="rId11"/>
    <p:sldId id="264" r:id="rId12"/>
    <p:sldId id="266" r:id="rId13"/>
    <p:sldId id="267" r:id="rId14"/>
    <p:sldId id="268"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2" d="100"/>
          <a:sy n="42" d="100"/>
        </p:scale>
        <p:origin x="92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32F4081-0AB4-410D-A74B-1728E2E31B55}" type="datetimeFigureOut">
              <a:rPr lang="tr-TR" smtClean="0"/>
              <a:t>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DCBDA1A-33ED-47B5-900C-D30D86EE0E37}" type="slidenum">
              <a:rPr lang="tr-TR" smtClean="0"/>
              <a:t>‹#›</a:t>
            </a:fld>
            <a:endParaRPr lang="tr-TR"/>
          </a:p>
        </p:txBody>
      </p:sp>
    </p:spTree>
    <p:extLst>
      <p:ext uri="{BB962C8B-B14F-4D97-AF65-F5344CB8AC3E}">
        <p14:creationId xmlns:p14="http://schemas.microsoft.com/office/powerpoint/2010/main" val="26415857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32F4081-0AB4-410D-A74B-1728E2E31B55}" type="datetimeFigureOut">
              <a:rPr lang="tr-TR" smtClean="0"/>
              <a:t>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DCBDA1A-33ED-47B5-900C-D30D86EE0E37}" type="slidenum">
              <a:rPr lang="tr-TR" smtClean="0"/>
              <a:t>‹#›</a:t>
            </a:fld>
            <a:endParaRPr lang="tr-TR"/>
          </a:p>
        </p:txBody>
      </p:sp>
    </p:spTree>
    <p:extLst>
      <p:ext uri="{BB962C8B-B14F-4D97-AF65-F5344CB8AC3E}">
        <p14:creationId xmlns:p14="http://schemas.microsoft.com/office/powerpoint/2010/main" val="1520549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32F4081-0AB4-410D-A74B-1728E2E31B55}" type="datetimeFigureOut">
              <a:rPr lang="tr-TR" smtClean="0"/>
              <a:t>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DCBDA1A-33ED-47B5-900C-D30D86EE0E37}" type="slidenum">
              <a:rPr lang="tr-TR" smtClean="0"/>
              <a:t>‹#›</a:t>
            </a:fld>
            <a:endParaRPr lang="tr-TR"/>
          </a:p>
        </p:txBody>
      </p:sp>
    </p:spTree>
    <p:extLst>
      <p:ext uri="{BB962C8B-B14F-4D97-AF65-F5344CB8AC3E}">
        <p14:creationId xmlns:p14="http://schemas.microsoft.com/office/powerpoint/2010/main" val="1217262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32F4081-0AB4-410D-A74B-1728E2E31B55}" type="datetimeFigureOut">
              <a:rPr lang="tr-TR" smtClean="0"/>
              <a:t>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DCBDA1A-33ED-47B5-900C-D30D86EE0E37}" type="slidenum">
              <a:rPr lang="tr-TR" smtClean="0"/>
              <a:t>‹#›</a:t>
            </a:fld>
            <a:endParaRPr lang="tr-TR"/>
          </a:p>
        </p:txBody>
      </p:sp>
    </p:spTree>
    <p:extLst>
      <p:ext uri="{BB962C8B-B14F-4D97-AF65-F5344CB8AC3E}">
        <p14:creationId xmlns:p14="http://schemas.microsoft.com/office/powerpoint/2010/main" val="2438643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32F4081-0AB4-410D-A74B-1728E2E31B55}" type="datetimeFigureOut">
              <a:rPr lang="tr-TR" smtClean="0"/>
              <a:t>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DCBDA1A-33ED-47B5-900C-D30D86EE0E37}" type="slidenum">
              <a:rPr lang="tr-TR" smtClean="0"/>
              <a:t>‹#›</a:t>
            </a:fld>
            <a:endParaRPr lang="tr-TR"/>
          </a:p>
        </p:txBody>
      </p:sp>
    </p:spTree>
    <p:extLst>
      <p:ext uri="{BB962C8B-B14F-4D97-AF65-F5344CB8AC3E}">
        <p14:creationId xmlns:p14="http://schemas.microsoft.com/office/powerpoint/2010/main" val="3157704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32F4081-0AB4-410D-A74B-1728E2E31B55}" type="datetimeFigureOut">
              <a:rPr lang="tr-TR" smtClean="0"/>
              <a:t>7.05.2020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DCBDA1A-33ED-47B5-900C-D30D86EE0E37}" type="slidenum">
              <a:rPr lang="tr-TR" smtClean="0"/>
              <a:t>‹#›</a:t>
            </a:fld>
            <a:endParaRPr lang="tr-TR"/>
          </a:p>
        </p:txBody>
      </p:sp>
    </p:spTree>
    <p:extLst>
      <p:ext uri="{BB962C8B-B14F-4D97-AF65-F5344CB8AC3E}">
        <p14:creationId xmlns:p14="http://schemas.microsoft.com/office/powerpoint/2010/main" val="4113554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32F4081-0AB4-410D-A74B-1728E2E31B55}" type="datetimeFigureOut">
              <a:rPr lang="tr-TR" smtClean="0"/>
              <a:t>7.05.2020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DCBDA1A-33ED-47B5-900C-D30D86EE0E37}" type="slidenum">
              <a:rPr lang="tr-TR" smtClean="0"/>
              <a:t>‹#›</a:t>
            </a:fld>
            <a:endParaRPr lang="tr-TR"/>
          </a:p>
        </p:txBody>
      </p:sp>
    </p:spTree>
    <p:extLst>
      <p:ext uri="{BB962C8B-B14F-4D97-AF65-F5344CB8AC3E}">
        <p14:creationId xmlns:p14="http://schemas.microsoft.com/office/powerpoint/2010/main" val="28450399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32F4081-0AB4-410D-A74B-1728E2E31B55}" type="datetimeFigureOut">
              <a:rPr lang="tr-TR" smtClean="0"/>
              <a:t>7.05.2020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DCBDA1A-33ED-47B5-900C-D30D86EE0E37}" type="slidenum">
              <a:rPr lang="tr-TR" smtClean="0"/>
              <a:t>‹#›</a:t>
            </a:fld>
            <a:endParaRPr lang="tr-TR"/>
          </a:p>
        </p:txBody>
      </p:sp>
    </p:spTree>
    <p:extLst>
      <p:ext uri="{BB962C8B-B14F-4D97-AF65-F5344CB8AC3E}">
        <p14:creationId xmlns:p14="http://schemas.microsoft.com/office/powerpoint/2010/main" val="2134905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32F4081-0AB4-410D-A74B-1728E2E31B55}" type="datetimeFigureOut">
              <a:rPr lang="tr-TR" smtClean="0"/>
              <a:t>7.05.2020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DCBDA1A-33ED-47B5-900C-D30D86EE0E37}" type="slidenum">
              <a:rPr lang="tr-TR" smtClean="0"/>
              <a:t>‹#›</a:t>
            </a:fld>
            <a:endParaRPr lang="tr-TR"/>
          </a:p>
        </p:txBody>
      </p:sp>
    </p:spTree>
    <p:extLst>
      <p:ext uri="{BB962C8B-B14F-4D97-AF65-F5344CB8AC3E}">
        <p14:creationId xmlns:p14="http://schemas.microsoft.com/office/powerpoint/2010/main" val="1294978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32F4081-0AB4-410D-A74B-1728E2E31B55}" type="datetimeFigureOut">
              <a:rPr lang="tr-TR" smtClean="0"/>
              <a:t>7.05.2020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DCBDA1A-33ED-47B5-900C-D30D86EE0E37}" type="slidenum">
              <a:rPr lang="tr-TR" smtClean="0"/>
              <a:t>‹#›</a:t>
            </a:fld>
            <a:endParaRPr lang="tr-TR"/>
          </a:p>
        </p:txBody>
      </p:sp>
    </p:spTree>
    <p:extLst>
      <p:ext uri="{BB962C8B-B14F-4D97-AF65-F5344CB8AC3E}">
        <p14:creationId xmlns:p14="http://schemas.microsoft.com/office/powerpoint/2010/main" val="443920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32F4081-0AB4-410D-A74B-1728E2E31B55}" type="datetimeFigureOut">
              <a:rPr lang="tr-TR" smtClean="0"/>
              <a:t>7.05.2020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DCBDA1A-33ED-47B5-900C-D30D86EE0E37}" type="slidenum">
              <a:rPr lang="tr-TR" smtClean="0"/>
              <a:t>‹#›</a:t>
            </a:fld>
            <a:endParaRPr lang="tr-TR"/>
          </a:p>
        </p:txBody>
      </p:sp>
    </p:spTree>
    <p:extLst>
      <p:ext uri="{BB962C8B-B14F-4D97-AF65-F5344CB8AC3E}">
        <p14:creationId xmlns:p14="http://schemas.microsoft.com/office/powerpoint/2010/main" val="795250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2F4081-0AB4-410D-A74B-1728E2E31B55}" type="datetimeFigureOut">
              <a:rPr lang="tr-TR" smtClean="0"/>
              <a:t>7.05.2020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CBDA1A-33ED-47B5-900C-D30D86EE0E37}" type="slidenum">
              <a:rPr lang="tr-TR" smtClean="0"/>
              <a:t>‹#›</a:t>
            </a:fld>
            <a:endParaRPr lang="tr-TR"/>
          </a:p>
        </p:txBody>
      </p:sp>
    </p:spTree>
    <p:extLst>
      <p:ext uri="{BB962C8B-B14F-4D97-AF65-F5344CB8AC3E}">
        <p14:creationId xmlns:p14="http://schemas.microsoft.com/office/powerpoint/2010/main" val="6308961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245535"/>
            <a:ext cx="6096000" cy="2366930"/>
          </a:xfrm>
          <a:prstGeom prst="rect">
            <a:avLst/>
          </a:prstGeom>
        </p:spPr>
        <p:txBody>
          <a:bodyPr>
            <a:spAutoFit/>
          </a:bodyPr>
          <a:lstStyle/>
          <a:p>
            <a:pPr algn="ctr">
              <a:lnSpc>
                <a:spcPct val="106000"/>
              </a:lnSpc>
              <a:spcAft>
                <a:spcPts val="800"/>
              </a:spcAft>
            </a:pPr>
            <a:r>
              <a:rPr lang="tr-TR" b="1" smtClean="0">
                <a:effectLst/>
                <a:latin typeface="Calibri" panose="020F0502020204030204" pitchFamily="34" charset="0"/>
                <a:ea typeface="Calibri" panose="020F0502020204030204" pitchFamily="34" charset="0"/>
                <a:cs typeface="Times New Roman" panose="02020603050405020304" pitchFamily="18" charset="0"/>
              </a:rPr>
              <a:t>ANKARA ÜNİVERSİTESİ</a:t>
            </a:r>
            <a:endParaRPr lang="tr-TR" sz="100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6000"/>
              </a:lnSpc>
              <a:spcAft>
                <a:spcPts val="800"/>
              </a:spcAft>
            </a:pPr>
            <a:r>
              <a:rPr lang="tr-TR" b="1" smtClean="0">
                <a:effectLst/>
                <a:latin typeface="Calibri" panose="020F0502020204030204" pitchFamily="34" charset="0"/>
                <a:ea typeface="Calibri" panose="020F0502020204030204" pitchFamily="34" charset="0"/>
                <a:cs typeface="Times New Roman" panose="02020603050405020304" pitchFamily="18" charset="0"/>
              </a:rPr>
              <a:t>DEVLET KONSERVATUVARI</a:t>
            </a:r>
            <a:endParaRPr lang="tr-TR" sz="100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6000"/>
              </a:lnSpc>
              <a:spcAft>
                <a:spcPts val="800"/>
              </a:spcAft>
            </a:pPr>
            <a:r>
              <a:rPr lang="tr-TR" b="1" smtClean="0">
                <a:effectLst/>
                <a:latin typeface="Calibri" panose="020F0502020204030204" pitchFamily="34" charset="0"/>
                <a:ea typeface="Calibri" panose="020F0502020204030204" pitchFamily="34" charset="0"/>
                <a:cs typeface="Times New Roman" panose="02020603050405020304" pitchFamily="18" charset="0"/>
              </a:rPr>
              <a:t>MÜZİK BÖLÜMÜ</a:t>
            </a:r>
            <a:endParaRPr lang="tr-TR" sz="100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6000"/>
              </a:lnSpc>
              <a:spcAft>
                <a:spcPts val="800"/>
              </a:spcAft>
            </a:pPr>
            <a:r>
              <a:rPr lang="tr-TR" b="1" smtClean="0">
                <a:effectLst/>
                <a:latin typeface="Calibri" panose="020F0502020204030204" pitchFamily="34" charset="0"/>
                <a:ea typeface="Calibri" panose="020F0502020204030204" pitchFamily="34" charset="0"/>
                <a:cs typeface="Times New Roman" panose="02020603050405020304" pitchFamily="18" charset="0"/>
              </a:rPr>
              <a:t>BESTECİLİK (KOMPOZİSYON)</a:t>
            </a:r>
            <a:endParaRPr lang="tr-TR" sz="100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6000"/>
              </a:lnSpc>
              <a:spcAft>
                <a:spcPts val="800"/>
              </a:spcAft>
            </a:pPr>
            <a:r>
              <a:rPr lang="tr-TR" b="1" smtClean="0">
                <a:effectLst/>
                <a:latin typeface="Calibri" panose="020F0502020204030204" pitchFamily="34" charset="0"/>
                <a:ea typeface="Calibri" panose="020F0502020204030204" pitchFamily="34" charset="0"/>
                <a:cs typeface="Times New Roman" panose="02020603050405020304" pitchFamily="18" charset="0"/>
              </a:rPr>
              <a:t>ANASANAT DALI</a:t>
            </a:r>
            <a:endParaRPr lang="tr-TR" sz="100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6000"/>
              </a:lnSpc>
              <a:spcAft>
                <a:spcPts val="800"/>
              </a:spcAft>
            </a:pPr>
            <a:r>
              <a:rPr lang="tr-TR" b="1" smtClean="0">
                <a:effectLst/>
                <a:latin typeface="Calibri" panose="020F0502020204030204" pitchFamily="34" charset="0"/>
                <a:ea typeface="Calibri" panose="020F0502020204030204" pitchFamily="34" charset="0"/>
                <a:cs typeface="Times New Roman" panose="02020603050405020304" pitchFamily="18" charset="0"/>
              </a:rPr>
              <a:t>KOMPOZİSYON SEMİNERİ - KOM 106</a:t>
            </a:r>
            <a:endParaRPr lang="tr-TR" sz="10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84627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833418"/>
            <a:ext cx="6096000" cy="5191165"/>
          </a:xfrm>
          <a:prstGeom prst="rect">
            <a:avLst/>
          </a:prstGeom>
        </p:spPr>
        <p:txBody>
          <a:bodyPr>
            <a:spAutoFit/>
          </a:bodyPr>
          <a:lstStyle/>
          <a:p>
            <a:pPr indent="228600">
              <a:lnSpc>
                <a:spcPct val="115000"/>
              </a:lnSpc>
              <a:spcAft>
                <a:spcPts val="1000"/>
              </a:spcAft>
            </a:pPr>
            <a:r>
              <a:rPr lang="tr-TR" sz="2000" b="1" u="sng" smtClean="0">
                <a:effectLst/>
                <a:latin typeface="Times New Roman" panose="02020603050405020304" pitchFamily="18" charset="0"/>
                <a:ea typeface="Calibri" panose="020F0502020204030204" pitchFamily="34" charset="0"/>
                <a:cs typeface="Times New Roman" panose="02020603050405020304" pitchFamily="18" charset="0"/>
              </a:rPr>
              <a:t>William Walton (1902-1983)</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tr-TR" smtClean="0">
                <a:effectLst/>
                <a:latin typeface="Times New Roman" panose="02020603050405020304" pitchFamily="18" charset="0"/>
                <a:ea typeface="Times New Roman" panose="02020603050405020304" pitchFamily="18" charset="0"/>
              </a:rPr>
              <a:t>İngiliz besteci. Daha çok orkestra eserleri ile tanınır.</a:t>
            </a:r>
            <a:endParaRPr lang="tr-TR" sz="1600" smtClean="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tr-TR" smtClean="0">
                <a:effectLst/>
                <a:latin typeface="Times New Roman" panose="02020603050405020304" pitchFamily="18" charset="0"/>
                <a:ea typeface="Times New Roman" panose="02020603050405020304" pitchFamily="18" charset="0"/>
              </a:rPr>
              <a:t>Oxford’ta eğitim gördü (mezun olmadı).</a:t>
            </a:r>
            <a:endParaRPr lang="tr-TR" sz="1600" smtClean="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tr-TR" smtClean="0">
                <a:effectLst/>
                <a:latin typeface="Times New Roman" panose="02020603050405020304" pitchFamily="18" charset="0"/>
                <a:ea typeface="Times New Roman" panose="02020603050405020304" pitchFamily="18" charset="0"/>
              </a:rPr>
              <a:t>Sitwell kardeşlerle yaşadı.</a:t>
            </a:r>
            <a:endParaRPr lang="tr-TR" sz="1600" smtClean="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tr-TR" smtClean="0">
                <a:effectLst/>
                <a:latin typeface="Times New Roman" panose="02020603050405020304" pitchFamily="18" charset="0"/>
                <a:ea typeface="Times New Roman" panose="02020603050405020304" pitchFamily="18" charset="0"/>
              </a:rPr>
              <a:t>“Façade” (1923) ve “Porstmouth Point” (1926) ile tanındı.</a:t>
            </a:r>
            <a:endParaRPr lang="tr-TR" sz="1600" smtClean="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tr-TR" smtClean="0">
                <a:effectLst/>
                <a:latin typeface="Times New Roman" panose="02020603050405020304" pitchFamily="18" charset="0"/>
                <a:ea typeface="Times New Roman" panose="02020603050405020304" pitchFamily="18" charset="0"/>
              </a:rPr>
              <a:t>Çok sayıda film ve oyun müziği yazdı.</a:t>
            </a:r>
            <a:endParaRPr lang="tr-TR" sz="1600" smtClean="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tr-TR" smtClean="0">
                <a:effectLst/>
                <a:latin typeface="Times New Roman" panose="02020603050405020304" pitchFamily="18" charset="0"/>
                <a:ea typeface="Times New Roman" panose="02020603050405020304" pitchFamily="18" charset="0"/>
              </a:rPr>
              <a:t>II. Dünya Savaşı’ndan sonra İtalya’da (Ischia Adası) yaşadı.</a:t>
            </a:r>
            <a:endParaRPr lang="tr-TR" sz="1600" smtClean="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tr-TR" smtClean="0">
                <a:effectLst/>
                <a:latin typeface="Times New Roman" panose="02020603050405020304" pitchFamily="18" charset="0"/>
                <a:ea typeface="Times New Roman" panose="02020603050405020304" pitchFamily="18" charset="0"/>
              </a:rPr>
              <a:t>Önceleri “modernist” olarak nitelenmekle birlikte, daha çok neo-klasik, neo-romantik çizgide, büyük yenilikler içermeyen bir müzik dilinde yazdı.</a:t>
            </a:r>
            <a:endParaRPr lang="tr-TR" sz="1600" smtClean="0">
              <a:effectLst/>
              <a:latin typeface="Times New Roman" panose="02020603050405020304" pitchFamily="18" charset="0"/>
              <a:ea typeface="Times New Roman" panose="02020603050405020304" pitchFamily="18" charset="0"/>
            </a:endParaRPr>
          </a:p>
          <a:p>
            <a:pPr marL="457200" algn="just"/>
            <a:r>
              <a:rPr lang="tr-TR" b="1" smtClean="0">
                <a:effectLst/>
                <a:latin typeface="Times New Roman" panose="02020603050405020304" pitchFamily="18" charset="0"/>
                <a:ea typeface="Times New Roman" panose="02020603050405020304" pitchFamily="18" charset="0"/>
              </a:rPr>
              <a:t>Başlıca Yapıtları:</a:t>
            </a:r>
            <a:r>
              <a:rPr lang="tr-TR" smtClean="0">
                <a:effectLst/>
                <a:latin typeface="Times New Roman" panose="02020603050405020304" pitchFamily="18" charset="0"/>
                <a:ea typeface="Times New Roman" panose="02020603050405020304" pitchFamily="18" charset="0"/>
              </a:rPr>
              <a:t> 2 Senfoni, 2 Opera (Trolius &amp; Cressida, The Bear), Viyola Konçertosu (1929), “Belshazzar’s Feast” (1931 /oratoryo), Keman Konçertosu (1939), Viyolonsel Konçertosu (1956), koral ve vokal eserler,…</a:t>
            </a:r>
            <a:endParaRPr lang="tr-TR" sz="1600" smtClean="0">
              <a:effectLst/>
              <a:latin typeface="Times New Roman" panose="02020603050405020304" pitchFamily="18" charset="0"/>
              <a:ea typeface="Times New Roman" panose="02020603050405020304" pitchFamily="18" charset="0"/>
            </a:endParaRPr>
          </a:p>
          <a:p>
            <a:pPr marL="342900" lvl="0" indent="-342900">
              <a:buFont typeface="Calibri" panose="020F0502020204030204" pitchFamily="34" charset="0"/>
              <a:buChar char="-"/>
            </a:pPr>
            <a:r>
              <a:rPr lang="tr-TR" b="1" u="sng" smtClean="0">
                <a:effectLst/>
                <a:latin typeface="Times New Roman" panose="02020603050405020304" pitchFamily="18" charset="0"/>
                <a:ea typeface="Calibri" panose="020F0502020204030204" pitchFamily="34" charset="0"/>
                <a:cs typeface="Times New Roman" panose="02020603050405020304" pitchFamily="18" charset="0"/>
              </a:rPr>
              <a:t>Viyola Konçertosu</a:t>
            </a:r>
            <a:endParaRPr lang="tr-TR" sz="160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buFont typeface="+mj-lt"/>
              <a:buAutoNum type="arabicPeriod"/>
            </a:pPr>
            <a:r>
              <a:rPr lang="tr-TR" sz="1600" b="1" i="1" smtClean="0">
                <a:effectLst/>
                <a:latin typeface="Times New Roman" panose="02020603050405020304" pitchFamily="18" charset="0"/>
                <a:ea typeface="Times New Roman" panose="02020603050405020304" pitchFamily="18" charset="0"/>
              </a:rPr>
              <a:t>Andante comodo</a:t>
            </a:r>
            <a:endParaRPr lang="tr-TR" sz="1600" smtClean="0">
              <a:effectLst/>
              <a:latin typeface="Times New Roman" panose="02020603050405020304" pitchFamily="18" charset="0"/>
              <a:ea typeface="Times New Roman" panose="02020603050405020304" pitchFamily="18" charset="0"/>
            </a:endParaRPr>
          </a:p>
          <a:p>
            <a:pPr marL="342900" lvl="0" indent="-342900">
              <a:buFont typeface="+mj-lt"/>
              <a:buAutoNum type="arabicPeriod"/>
            </a:pPr>
            <a:r>
              <a:rPr lang="tr-TR" sz="1600" b="1" i="1" smtClean="0">
                <a:effectLst/>
                <a:latin typeface="Times New Roman" panose="02020603050405020304" pitchFamily="18" charset="0"/>
                <a:ea typeface="Times New Roman" panose="02020603050405020304" pitchFamily="18" charset="0"/>
              </a:rPr>
              <a:t>Vivo, con molto preciso</a:t>
            </a:r>
            <a:endParaRPr lang="tr-TR" sz="1600" smtClean="0">
              <a:effectLst/>
              <a:latin typeface="Times New Roman" panose="02020603050405020304" pitchFamily="18" charset="0"/>
              <a:ea typeface="Times New Roman" panose="02020603050405020304" pitchFamily="18" charset="0"/>
            </a:endParaRPr>
          </a:p>
          <a:p>
            <a:pPr marL="342900" lvl="0" indent="-342900">
              <a:buFont typeface="+mj-lt"/>
              <a:buAutoNum type="arabicPeriod"/>
            </a:pPr>
            <a:r>
              <a:rPr lang="tr-TR" sz="1600" b="1" i="1" smtClean="0">
                <a:effectLst/>
                <a:latin typeface="Times New Roman" panose="02020603050405020304" pitchFamily="18" charset="0"/>
                <a:ea typeface="Times New Roman" panose="02020603050405020304" pitchFamily="18" charset="0"/>
              </a:rPr>
              <a:t>Allegro moderato</a:t>
            </a:r>
            <a:endParaRPr lang="tr-TR" sz="16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332897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343301"/>
            <a:ext cx="6096000" cy="4171398"/>
          </a:xfrm>
          <a:prstGeom prst="rect">
            <a:avLst/>
          </a:prstGeom>
        </p:spPr>
        <p:txBody>
          <a:bodyPr>
            <a:spAutoFit/>
          </a:bodyPr>
          <a:lstStyle/>
          <a:p>
            <a:pPr>
              <a:lnSpc>
                <a:spcPct val="115000"/>
              </a:lnSpc>
              <a:spcAft>
                <a:spcPts val="1000"/>
              </a:spcAft>
            </a:pPr>
            <a:r>
              <a:rPr lang="tr-TR" b="1" u="sng" smtClean="0">
                <a:effectLst/>
                <a:latin typeface="Calibri" panose="020F0502020204030204" pitchFamily="34" charset="0"/>
                <a:ea typeface="Calibri" panose="020F0502020204030204" pitchFamily="34" charset="0"/>
                <a:cs typeface="Times New Roman" panose="02020603050405020304" pitchFamily="18" charset="0"/>
              </a:rPr>
              <a:t>Zoltán Kodály (1882-1967)</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Calibri" panose="020F0502020204030204" pitchFamily="34" charset="0"/>
                <a:ea typeface="Calibri" panose="020F0502020204030204" pitchFamily="34" charset="0"/>
                <a:cs typeface="Times New Roman" panose="02020603050405020304" pitchFamily="18" charset="0"/>
              </a:rPr>
              <a:t>Macar besteci, eğitimci ve etnomüzikolog.</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Calibri" panose="020F0502020204030204" pitchFamily="34" charset="0"/>
                <a:ea typeface="Calibri" panose="020F0502020204030204" pitchFamily="34" charset="0"/>
                <a:cs typeface="Times New Roman" panose="02020603050405020304" pitchFamily="18" charset="0"/>
              </a:rPr>
              <a:t>Halk müziğinden ve Debussy’nin serbest armoni anlayışından etkilendi.</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Calibri" panose="020F0502020204030204" pitchFamily="34" charset="0"/>
                <a:ea typeface="Calibri" panose="020F0502020204030204" pitchFamily="34" charset="0"/>
                <a:cs typeface="Times New Roman" panose="02020603050405020304" pitchFamily="18" charset="0"/>
              </a:rPr>
              <a:t>Halk müziği derlemeleri yaptı (Bartók ile dost).</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Calibri" panose="020F0502020204030204" pitchFamily="34" charset="0"/>
                <a:ea typeface="Calibri" panose="020F0502020204030204" pitchFamily="34" charset="0"/>
                <a:cs typeface="Times New Roman" panose="02020603050405020304" pitchFamily="18" charset="0"/>
              </a:rPr>
              <a:t>Müzik eğitimi alanında etkinlik gösterdi. – Enstrümandansa koroya önem verdi.</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Calibri" panose="020F0502020204030204" pitchFamily="34" charset="0"/>
                <a:ea typeface="Calibri" panose="020F0502020204030204" pitchFamily="34" charset="0"/>
                <a:cs typeface="Times New Roman" panose="02020603050405020304" pitchFamily="18" charset="0"/>
              </a:rPr>
              <a:t>“Kodály Metodu”</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Calibri" panose="020F0502020204030204" pitchFamily="34" charset="0"/>
                <a:ea typeface="Calibri" panose="020F0502020204030204" pitchFamily="34" charset="0"/>
                <a:cs typeface="Times New Roman" panose="02020603050405020304" pitchFamily="18" charset="0"/>
              </a:rPr>
              <a:t>En ünlü eserleri: “Psalmus Hungaricus” (tenor, koro ve orkestra için), “Háry János” (opera – orkestra süti).</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r>
              <a:rPr lang="tr-TR" smtClean="0">
                <a:effectLst/>
                <a:latin typeface="Calibri" panose="020F0502020204030204" pitchFamily="34" charset="0"/>
                <a:ea typeface="Calibri" panose="020F0502020204030204" pitchFamily="34" charset="0"/>
                <a:cs typeface="Times New Roman" panose="02020603050405020304" pitchFamily="18" charset="0"/>
              </a:rPr>
              <a:t>Ayrıca çok sayıda koro eseri yazdı.</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b="1" i="1" smtClean="0">
                <a:effectLst/>
                <a:latin typeface="Calibri" panose="020F0502020204030204" pitchFamily="34" charset="0"/>
                <a:ea typeface="Calibri" panose="020F0502020204030204" pitchFamily="34" charset="0"/>
                <a:cs typeface="Times New Roman" panose="02020603050405020304" pitchFamily="18" charset="0"/>
              </a:rPr>
              <a:t>-Háry János – Orkestra Süiti</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828857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885244"/>
            <a:ext cx="6096000" cy="3087512"/>
          </a:xfrm>
          <a:prstGeom prst="rect">
            <a:avLst/>
          </a:prstGeom>
        </p:spPr>
        <p:txBody>
          <a:bodyPr>
            <a:spAutoFit/>
          </a:bodyPr>
          <a:lstStyle/>
          <a:p>
            <a:pPr indent="228600">
              <a:lnSpc>
                <a:spcPct val="115000"/>
              </a:lnSpc>
              <a:spcAft>
                <a:spcPts val="1000"/>
              </a:spcAft>
            </a:pPr>
            <a:r>
              <a:rPr lang="tr-TR" b="1" u="sng">
                <a:latin typeface="Times New Roman" panose="02020603050405020304" pitchFamily="18" charset="0"/>
                <a:ea typeface="Calibri" panose="020F0502020204030204" pitchFamily="34" charset="0"/>
                <a:cs typeface="Times New Roman" panose="02020603050405020304" pitchFamily="18" charset="0"/>
              </a:rPr>
              <a:t>Ivor Gurney (1890-1937)</a:t>
            </a:r>
            <a:endParaRPr lang="tr-TR" sz="120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tr-TR">
                <a:latin typeface="Times New Roman" panose="02020603050405020304" pitchFamily="18" charset="0"/>
                <a:ea typeface="Calibri" panose="020F0502020204030204" pitchFamily="34" charset="0"/>
                <a:cs typeface="Times New Roman" panose="02020603050405020304" pitchFamily="18" charset="0"/>
              </a:rPr>
              <a:t>İngiliz besteci ve şair.</a:t>
            </a:r>
            <a:endParaRPr lang="tr-TR" sz="120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tr-TR">
                <a:latin typeface="Times New Roman" panose="02020603050405020304" pitchFamily="18" charset="0"/>
                <a:ea typeface="Calibri" panose="020F0502020204030204" pitchFamily="34" charset="0"/>
                <a:cs typeface="Times New Roman" panose="02020603050405020304" pitchFamily="18" charset="0"/>
              </a:rPr>
              <a:t>Daha çok şarkıları ile tanınır.</a:t>
            </a:r>
            <a:endParaRPr lang="tr-TR" sz="120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tr-TR">
                <a:latin typeface="Times New Roman" panose="02020603050405020304" pitchFamily="18" charset="0"/>
                <a:ea typeface="Calibri" panose="020F0502020204030204" pitchFamily="34" charset="0"/>
                <a:cs typeface="Times New Roman" panose="02020603050405020304" pitchFamily="18" charset="0"/>
              </a:rPr>
              <a:t>Royal College of Music’te okudu.</a:t>
            </a:r>
            <a:endParaRPr lang="tr-TR" sz="120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tr-TR">
                <a:latin typeface="Times New Roman" panose="02020603050405020304" pitchFamily="18" charset="0"/>
                <a:ea typeface="Calibri" panose="020F0502020204030204" pitchFamily="34" charset="0"/>
                <a:cs typeface="Times New Roman" panose="02020603050405020304" pitchFamily="18" charset="0"/>
              </a:rPr>
              <a:t>1. Dünya Savaşı’na katıldı.</a:t>
            </a:r>
            <a:endParaRPr lang="tr-TR" sz="120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tr-TR">
                <a:latin typeface="Times New Roman" panose="02020603050405020304" pitchFamily="18" charset="0"/>
                <a:ea typeface="Calibri" panose="020F0502020204030204" pitchFamily="34" charset="0"/>
                <a:cs typeface="Times New Roman" panose="02020603050405020304" pitchFamily="18" charset="0"/>
              </a:rPr>
              <a:t>Gittikçe ruh sağlığını kaybederek, Londra’da bir akıl hastanesinde öldü.</a:t>
            </a:r>
            <a:endParaRPr lang="tr-TR" sz="120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tr-TR">
                <a:latin typeface="Times New Roman" panose="02020603050405020304" pitchFamily="18" charset="0"/>
                <a:ea typeface="Calibri" panose="020F0502020204030204" pitchFamily="34" charset="0"/>
                <a:cs typeface="Times New Roman" panose="02020603050405020304" pitchFamily="18" charset="0"/>
              </a:rPr>
              <a:t>Geç-romantizmden ve İngiliz rönesans ve halk müziklerinden etkilendi.</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93007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102209"/>
            <a:ext cx="6096000" cy="4653582"/>
          </a:xfrm>
          <a:prstGeom prst="rect">
            <a:avLst/>
          </a:prstGeom>
        </p:spPr>
        <p:txBody>
          <a:bodyPr>
            <a:spAutoFit/>
          </a:bodyPr>
          <a:lstStyle/>
          <a:p>
            <a:pPr algn="ctr">
              <a:lnSpc>
                <a:spcPct val="115000"/>
              </a:lnSpc>
              <a:spcAft>
                <a:spcPts val="1000"/>
              </a:spcAft>
            </a:pPr>
            <a:r>
              <a:rPr lang="tr-TR" sz="2000" b="1" u="sng">
                <a:latin typeface="Calibri" panose="020F0502020204030204" pitchFamily="34" charset="0"/>
                <a:ea typeface="Calibri" panose="020F0502020204030204" pitchFamily="34" charset="0"/>
                <a:cs typeface="Times New Roman" panose="02020603050405020304" pitchFamily="18" charset="0"/>
              </a:rPr>
              <a:t>Aleotoric Music – “chance music” &amp; indeterminacy</a:t>
            </a:r>
            <a:endParaRPr lang="tr-TR" sz="140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a:latin typeface="Calibri" panose="020F0502020204030204" pitchFamily="34" charset="0"/>
                <a:ea typeface="Calibri" panose="020F0502020204030204" pitchFamily="34" charset="0"/>
                <a:cs typeface="Times New Roman" panose="02020603050405020304" pitchFamily="18" charset="0"/>
              </a:rPr>
              <a:t>“Zen Budizmi”; sesleri deneyimlemek: J. Cage</a:t>
            </a:r>
            <a:endParaRPr lang="tr-TR" sz="140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a:latin typeface="Calibri" panose="020F0502020204030204" pitchFamily="34" charset="0"/>
                <a:ea typeface="Calibri" panose="020F0502020204030204" pitchFamily="34" charset="0"/>
                <a:cs typeface="Times New Roman" panose="02020603050405020304" pitchFamily="18" charset="0"/>
              </a:rPr>
              <a:t>Müzik, sanat, hayat arasındaki sınırlar belirsizleşir.</a:t>
            </a:r>
            <a:endParaRPr lang="tr-TR" sz="140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a:latin typeface="Calibri" panose="020F0502020204030204" pitchFamily="34" charset="0"/>
                <a:ea typeface="Calibri" panose="020F0502020204030204" pitchFamily="34" charset="0"/>
                <a:cs typeface="Times New Roman" panose="02020603050405020304" pitchFamily="18" charset="0"/>
              </a:rPr>
              <a:t>Bestecinin duygularına, malzemenin geliştirilmesine, tasarlanmış yapılara yer verilmez.</a:t>
            </a:r>
            <a:endParaRPr lang="tr-TR" sz="140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a:latin typeface="Calibri" panose="020F0502020204030204" pitchFamily="34" charset="0"/>
                <a:ea typeface="Calibri" panose="020F0502020204030204" pitchFamily="34" charset="0"/>
                <a:cs typeface="Times New Roman" panose="02020603050405020304" pitchFamily="18" charset="0"/>
              </a:rPr>
              <a:t>John Cage (1912-1992) : Music for Changes (1951), I Ching (1951), 4’33’’ (1952), Fontana Mix (1958).</a:t>
            </a:r>
            <a:endParaRPr lang="tr-TR" sz="140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a:latin typeface="Calibri" panose="020F0502020204030204" pitchFamily="34" charset="0"/>
                <a:ea typeface="Calibri" panose="020F0502020204030204" pitchFamily="34" charset="0"/>
                <a:cs typeface="Times New Roman" panose="02020603050405020304" pitchFamily="18" charset="0"/>
              </a:rPr>
              <a:t>Morton Feldman (1926-1987): Projections (1950/1951).</a:t>
            </a:r>
            <a:endParaRPr lang="tr-TR" sz="140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a:latin typeface="Calibri" panose="020F0502020204030204" pitchFamily="34" charset="0"/>
                <a:ea typeface="Calibri" panose="020F0502020204030204" pitchFamily="34" charset="0"/>
                <a:cs typeface="Times New Roman" panose="02020603050405020304" pitchFamily="18" charset="0"/>
              </a:rPr>
              <a:t>Earl Brown (1926-2002): December 1952 (1952).</a:t>
            </a:r>
            <a:endParaRPr lang="tr-TR" sz="140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r>
              <a:rPr lang="tr-TR">
                <a:latin typeface="Calibri" panose="020F0502020204030204" pitchFamily="34" charset="0"/>
                <a:ea typeface="Calibri" panose="020F0502020204030204" pitchFamily="34" charset="0"/>
                <a:cs typeface="Times New Roman" panose="02020603050405020304" pitchFamily="18" charset="0"/>
              </a:rPr>
              <a:t>Karlheinz Stockhausen (1928-2007): Klavierstück XI (1956), Zyklus for Percussion (1959).</a:t>
            </a:r>
            <a:endParaRPr lang="tr-TR" sz="140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b="1" i="1">
                <a:latin typeface="Calibri" panose="020F0502020204030204" pitchFamily="34" charset="0"/>
                <a:ea typeface="Calibri" panose="020F0502020204030204" pitchFamily="34" charset="0"/>
                <a:cs typeface="Times New Roman" panose="02020603050405020304" pitchFamily="18" charset="0"/>
              </a:rPr>
              <a:t>-Earl Brown – December 1952.</a:t>
            </a:r>
            <a:endParaRPr lang="tr-TR" sz="140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b="1" i="1">
                <a:latin typeface="Calibri" panose="020F0502020204030204" pitchFamily="34" charset="0"/>
                <a:ea typeface="Calibri" panose="020F0502020204030204" pitchFamily="34" charset="0"/>
                <a:cs typeface="Times New Roman" panose="02020603050405020304" pitchFamily="18" charset="0"/>
              </a:rPr>
              <a:t>- Karlheinz Stockhausen - Klavierstück XI.</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525485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803427"/>
            <a:ext cx="6096000" cy="3251146"/>
          </a:xfrm>
          <a:prstGeom prst="rect">
            <a:avLst/>
          </a:prstGeom>
        </p:spPr>
        <p:txBody>
          <a:bodyPr>
            <a:spAutoFit/>
          </a:bodyPr>
          <a:lstStyle/>
          <a:p>
            <a:pPr algn="ctr">
              <a:lnSpc>
                <a:spcPct val="115000"/>
              </a:lnSpc>
              <a:spcAft>
                <a:spcPts val="1000"/>
              </a:spcAft>
            </a:pPr>
            <a:r>
              <a:rPr lang="tr-TR" sz="2000" b="1" u="sng">
                <a:latin typeface="Calibri" panose="020F0502020204030204" pitchFamily="34" charset="0"/>
                <a:ea typeface="Calibri" panose="020F0502020204030204" pitchFamily="34" charset="0"/>
                <a:cs typeface="Times New Roman" panose="02020603050405020304" pitchFamily="18" charset="0"/>
              </a:rPr>
              <a:t>The New Virtuosity</a:t>
            </a:r>
            <a:endParaRPr lang="tr-TR" sz="140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a:latin typeface="Calibri" panose="020F0502020204030204" pitchFamily="34" charset="0"/>
                <a:ea typeface="Calibri" panose="020F0502020204030204" pitchFamily="34" charset="0"/>
                <a:cs typeface="Times New Roman" panose="02020603050405020304" pitchFamily="18" charset="0"/>
              </a:rPr>
              <a:t>Müzik serial değil, ama sesler ve tekstür benziyor.</a:t>
            </a:r>
            <a:endParaRPr lang="tr-TR" sz="140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a:latin typeface="Calibri" panose="020F0502020204030204" pitchFamily="34" charset="0"/>
                <a:ea typeface="Calibri" panose="020F0502020204030204" pitchFamily="34" charset="0"/>
                <a:cs typeface="Times New Roman" panose="02020603050405020304" pitchFamily="18" charset="0"/>
              </a:rPr>
              <a:t>Karmaşık ritmik yapılar.</a:t>
            </a:r>
            <a:endParaRPr lang="tr-TR" sz="140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a:latin typeface="Calibri" panose="020F0502020204030204" pitchFamily="34" charset="0"/>
                <a:ea typeface="Calibri" panose="020F0502020204030204" pitchFamily="34" charset="0"/>
                <a:cs typeface="Times New Roman" panose="02020603050405020304" pitchFamily="18" charset="0"/>
              </a:rPr>
              <a:t>Enstrümanların teknik ve ifade olanakları zorlanır.</a:t>
            </a:r>
            <a:endParaRPr lang="tr-TR" sz="140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a:latin typeface="Calibri" panose="020F0502020204030204" pitchFamily="34" charset="0"/>
                <a:ea typeface="Calibri" panose="020F0502020204030204" pitchFamily="34" charset="0"/>
                <a:cs typeface="Times New Roman" panose="02020603050405020304" pitchFamily="18" charset="0"/>
              </a:rPr>
              <a:t>Luciano Berio (1925-2003): Sequenzas (1958-2002).</a:t>
            </a:r>
            <a:endParaRPr lang="tr-TR" sz="140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a:latin typeface="Calibri" panose="020F0502020204030204" pitchFamily="34" charset="0"/>
                <a:ea typeface="Calibri" panose="020F0502020204030204" pitchFamily="34" charset="0"/>
                <a:cs typeface="Times New Roman" panose="02020603050405020304" pitchFamily="18" charset="0"/>
              </a:rPr>
              <a:t>Eliot Carter (1908-2012): Cello sonatı (1948), Yaylı Kuartet No.2 (1959), Con Legerezza Pensosa (1990).</a:t>
            </a:r>
            <a:endParaRPr lang="tr-TR" sz="1400">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1000"/>
              </a:spcAft>
            </a:pPr>
            <a:r>
              <a:rPr lang="tr-TR">
                <a:latin typeface="Calibri" panose="020F0502020204030204" pitchFamily="34" charset="0"/>
                <a:ea typeface="Calibri" panose="020F0502020204030204" pitchFamily="34" charset="0"/>
                <a:cs typeface="Times New Roman" panose="02020603050405020304" pitchFamily="18" charset="0"/>
              </a:rPr>
              <a:t> </a:t>
            </a:r>
            <a:endParaRPr lang="tr-TR" sz="140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b="1" i="1">
                <a:latin typeface="Calibri" panose="020F0502020204030204" pitchFamily="34" charset="0"/>
                <a:ea typeface="Calibri" panose="020F0502020204030204" pitchFamily="34" charset="0"/>
                <a:cs typeface="Times New Roman" panose="02020603050405020304" pitchFamily="18" charset="0"/>
              </a:rPr>
              <a:t>-Eliot Carter - Con Legerezza Pensosa.</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78013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674400"/>
            <a:ext cx="6096000" cy="5509200"/>
          </a:xfrm>
          <a:prstGeom prst="rect">
            <a:avLst/>
          </a:prstGeom>
        </p:spPr>
        <p:txBody>
          <a:bodyPr>
            <a:spAutoFit/>
          </a:bodyPr>
          <a:lstStyle/>
          <a:p>
            <a:pPr algn="just">
              <a:spcAft>
                <a:spcPts val="0"/>
              </a:spcAft>
            </a:pPr>
            <a:r>
              <a:rPr lang="tr-TR" sz="2000" b="1" u="sng" smtClean="0">
                <a:effectLst/>
                <a:latin typeface="Times New Roman" panose="02020603050405020304" pitchFamily="18" charset="0"/>
                <a:ea typeface="Times New Roman" panose="02020603050405020304" pitchFamily="18" charset="0"/>
              </a:rPr>
              <a:t>Empresyonizm (İzlenimcilik</a:t>
            </a:r>
            <a:r>
              <a:rPr lang="tr-TR" sz="2000" b="1" smtClean="0">
                <a:effectLst/>
                <a:latin typeface="Times New Roman" panose="02020603050405020304" pitchFamily="18" charset="0"/>
                <a:ea typeface="Times New Roman" panose="02020603050405020304" pitchFamily="18" charset="0"/>
              </a:rPr>
              <a:t>)</a:t>
            </a:r>
            <a:endParaRPr lang="tr-TR" sz="1200" smtClean="0">
              <a:effectLst/>
              <a:latin typeface="Times New Roman" panose="02020603050405020304" pitchFamily="18" charset="0"/>
              <a:ea typeface="Times New Roman" panose="02020603050405020304" pitchFamily="18" charset="0"/>
            </a:endParaRPr>
          </a:p>
          <a:p>
            <a:pPr algn="just">
              <a:spcAft>
                <a:spcPts val="0"/>
              </a:spcAft>
            </a:pPr>
            <a:r>
              <a:rPr lang="tr-TR" sz="2000" b="1" smtClean="0">
                <a:effectLst/>
                <a:latin typeface="Times New Roman" panose="02020603050405020304" pitchFamily="18" charset="0"/>
                <a:ea typeface="Times New Roman" panose="02020603050405020304" pitchFamily="18" charset="0"/>
              </a:rPr>
              <a:t> </a:t>
            </a:r>
            <a:endParaRPr lang="tr-TR" sz="1200" smtClean="0">
              <a:effectLst/>
              <a:latin typeface="Times New Roman" panose="02020603050405020304" pitchFamily="18" charset="0"/>
              <a:ea typeface="Times New Roman" panose="02020603050405020304" pitchFamily="18" charset="0"/>
            </a:endParaRPr>
          </a:p>
          <a:p>
            <a:pPr algn="just">
              <a:spcAft>
                <a:spcPts val="0"/>
              </a:spcAft>
            </a:pPr>
            <a:r>
              <a:rPr lang="tr-TR" sz="1400" smtClean="0">
                <a:effectLst/>
                <a:latin typeface="Times New Roman" panose="02020603050405020304" pitchFamily="18" charset="0"/>
                <a:ea typeface="Times New Roman" panose="02020603050405020304" pitchFamily="18" charset="0"/>
              </a:rPr>
              <a:t>19. yüzyıl sonları ve 20. yüzyıl başlarında, özellikle Fransa’da etkili olan sanat akımı. Önce resim, sonra da müzik alanında etkili olmuştur. İzlenimciler, bir önceki dönemin romantik ve gerçekçi konularından uzaklaşarak, bir düşünce ya da görüntünün insanda uyandırdığı izlenimleri yansıtmayı amaçlamışlardır.</a:t>
            </a:r>
            <a:endParaRPr lang="tr-TR" sz="1200" smtClean="0">
              <a:effectLst/>
              <a:latin typeface="Times New Roman" panose="02020603050405020304" pitchFamily="18" charset="0"/>
              <a:ea typeface="Times New Roman" panose="02020603050405020304" pitchFamily="18" charset="0"/>
            </a:endParaRPr>
          </a:p>
          <a:p>
            <a:pPr algn="just">
              <a:spcAft>
                <a:spcPts val="0"/>
              </a:spcAft>
            </a:pPr>
            <a:r>
              <a:rPr lang="tr-TR" sz="1400" smtClean="0">
                <a:effectLst/>
                <a:latin typeface="Times New Roman" panose="02020603050405020304" pitchFamily="18" charset="0"/>
                <a:ea typeface="Times New Roman" panose="02020603050405020304" pitchFamily="18" charset="0"/>
              </a:rPr>
              <a:t> </a:t>
            </a:r>
            <a:endParaRPr lang="tr-TR" sz="1200" smtClean="0">
              <a:effectLst/>
              <a:latin typeface="Times New Roman" panose="02020603050405020304" pitchFamily="18" charset="0"/>
              <a:ea typeface="Times New Roman" panose="02020603050405020304" pitchFamily="18" charset="0"/>
            </a:endParaRPr>
          </a:p>
          <a:p>
            <a:pPr algn="just">
              <a:spcAft>
                <a:spcPts val="0"/>
              </a:spcAft>
            </a:pPr>
            <a:r>
              <a:rPr lang="tr-TR" sz="1400" smtClean="0">
                <a:effectLst/>
                <a:latin typeface="Times New Roman" panose="02020603050405020304" pitchFamily="18" charset="0"/>
                <a:ea typeface="Times New Roman" panose="02020603050405020304" pitchFamily="18" charset="0"/>
              </a:rPr>
              <a:t>-İzlenimci ressamlar (Monet, Manet, Degas, Pissarro, Sisley, Renoir), doğadan izlenimlerini doğrudan aktardılar ve renge önem verdiler.</a:t>
            </a:r>
            <a:endParaRPr lang="tr-TR" sz="1200" smtClean="0">
              <a:effectLst/>
              <a:latin typeface="Times New Roman" panose="02020603050405020304" pitchFamily="18" charset="0"/>
              <a:ea typeface="Times New Roman" panose="02020603050405020304" pitchFamily="18" charset="0"/>
            </a:endParaRPr>
          </a:p>
          <a:p>
            <a:pPr algn="just">
              <a:spcAft>
                <a:spcPts val="0"/>
              </a:spcAft>
            </a:pPr>
            <a:r>
              <a:rPr lang="tr-TR" sz="1400" smtClean="0">
                <a:effectLst/>
                <a:latin typeface="Times New Roman" panose="02020603050405020304" pitchFamily="18" charset="0"/>
                <a:ea typeface="Times New Roman" panose="02020603050405020304" pitchFamily="18" charset="0"/>
              </a:rPr>
              <a:t> </a:t>
            </a:r>
            <a:endParaRPr lang="tr-TR" sz="1200" smtClean="0">
              <a:effectLst/>
              <a:latin typeface="Times New Roman" panose="02020603050405020304" pitchFamily="18" charset="0"/>
              <a:ea typeface="Times New Roman" panose="02020603050405020304" pitchFamily="18" charset="0"/>
            </a:endParaRPr>
          </a:p>
          <a:p>
            <a:pPr algn="just">
              <a:spcAft>
                <a:spcPts val="0"/>
              </a:spcAft>
            </a:pPr>
            <a:r>
              <a:rPr lang="tr-TR" sz="1400" smtClean="0">
                <a:effectLst/>
                <a:latin typeface="Times New Roman" panose="02020603050405020304" pitchFamily="18" charset="0"/>
                <a:ea typeface="Times New Roman" panose="02020603050405020304" pitchFamily="18" charset="0"/>
              </a:rPr>
              <a:t>-Empresyonizmin müzikteki başlıca temsilcisi Claude Debussy’dir (1862-1918). Bu akım içinde değerlendirelen başlıca eserleri: “Pelléas ve Mélisande” (opera), “Deniz”, “Bir Faun’un Öğledensonrasına Prelüd” ve “Bulutlar”.</a:t>
            </a:r>
            <a:endParaRPr lang="tr-TR" sz="1200" smtClean="0">
              <a:effectLst/>
              <a:latin typeface="Times New Roman" panose="02020603050405020304" pitchFamily="18" charset="0"/>
              <a:ea typeface="Times New Roman" panose="02020603050405020304" pitchFamily="18" charset="0"/>
            </a:endParaRPr>
          </a:p>
          <a:p>
            <a:pPr algn="just">
              <a:spcAft>
                <a:spcPts val="0"/>
              </a:spcAft>
            </a:pPr>
            <a:r>
              <a:rPr lang="tr-TR" sz="1400" smtClean="0">
                <a:effectLst/>
                <a:latin typeface="Times New Roman" panose="02020603050405020304" pitchFamily="18" charset="0"/>
                <a:ea typeface="Times New Roman" panose="02020603050405020304" pitchFamily="18" charset="0"/>
              </a:rPr>
              <a:t> </a:t>
            </a:r>
            <a:endParaRPr lang="tr-TR" sz="1200" smtClean="0">
              <a:effectLst/>
              <a:latin typeface="Times New Roman" panose="02020603050405020304" pitchFamily="18" charset="0"/>
              <a:ea typeface="Times New Roman" panose="02020603050405020304" pitchFamily="18" charset="0"/>
            </a:endParaRPr>
          </a:p>
          <a:p>
            <a:pPr algn="just">
              <a:spcAft>
                <a:spcPts val="0"/>
              </a:spcAft>
            </a:pPr>
            <a:r>
              <a:rPr lang="tr-TR" sz="1400" smtClean="0">
                <a:effectLst/>
                <a:latin typeface="Times New Roman" panose="02020603050405020304" pitchFamily="18" charset="0"/>
                <a:ea typeface="Times New Roman" panose="02020603050405020304" pitchFamily="18" charset="0"/>
              </a:rPr>
              <a:t>-Empresyonist anlayışta eser veren diğer önemli besteciler: Maurice Ravel, Frederick Delius, Ottorino Respighi.</a:t>
            </a:r>
            <a:endParaRPr lang="tr-TR" sz="1200" smtClean="0">
              <a:effectLst/>
              <a:latin typeface="Times New Roman" panose="02020603050405020304" pitchFamily="18" charset="0"/>
              <a:ea typeface="Times New Roman" panose="02020603050405020304" pitchFamily="18" charset="0"/>
            </a:endParaRPr>
          </a:p>
          <a:p>
            <a:pPr algn="just">
              <a:spcAft>
                <a:spcPts val="0"/>
              </a:spcAft>
            </a:pPr>
            <a:r>
              <a:rPr lang="tr-TR" sz="1400" smtClean="0">
                <a:effectLst/>
                <a:latin typeface="Times New Roman" panose="02020603050405020304" pitchFamily="18" charset="0"/>
                <a:ea typeface="Times New Roman" panose="02020603050405020304" pitchFamily="18" charset="0"/>
              </a:rPr>
              <a:t> </a:t>
            </a:r>
            <a:endParaRPr lang="tr-TR" sz="1200" smtClean="0">
              <a:effectLst/>
              <a:latin typeface="Times New Roman" panose="02020603050405020304" pitchFamily="18" charset="0"/>
              <a:ea typeface="Times New Roman" panose="02020603050405020304" pitchFamily="18" charset="0"/>
            </a:endParaRPr>
          </a:p>
          <a:p>
            <a:pPr algn="just">
              <a:spcAft>
                <a:spcPts val="0"/>
              </a:spcAft>
            </a:pPr>
            <a:r>
              <a:rPr lang="tr-TR" sz="1600" b="1" u="sng" smtClean="0">
                <a:effectLst/>
                <a:latin typeface="Times New Roman" panose="02020603050405020304" pitchFamily="18" charset="0"/>
                <a:ea typeface="Times New Roman" panose="02020603050405020304" pitchFamily="18" charset="0"/>
              </a:rPr>
              <a:t>Empresyonist Müziğin Başlıca Özellikleri:</a:t>
            </a:r>
            <a:endParaRPr lang="tr-TR" sz="1200" smtClean="0">
              <a:effectLst/>
              <a:latin typeface="Times New Roman" panose="02020603050405020304" pitchFamily="18" charset="0"/>
              <a:ea typeface="Times New Roman" panose="02020603050405020304" pitchFamily="18" charset="0"/>
            </a:endParaRPr>
          </a:p>
          <a:p>
            <a:pPr algn="just">
              <a:spcAft>
                <a:spcPts val="0"/>
              </a:spcAft>
            </a:pPr>
            <a:r>
              <a:rPr lang="tr-TR" sz="1600" b="1" u="none" strike="noStrike" smtClean="0">
                <a:effectLst/>
                <a:latin typeface="Times New Roman" panose="02020603050405020304" pitchFamily="18" charset="0"/>
                <a:ea typeface="Times New Roman" panose="02020603050405020304" pitchFamily="18" charset="0"/>
              </a:rPr>
              <a:t> </a:t>
            </a:r>
            <a:endParaRPr lang="tr-TR" sz="1200" smtClean="0">
              <a:effectLst/>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Char char="-"/>
              <a:tabLst>
                <a:tab pos="457200" algn="l"/>
              </a:tabLst>
            </a:pPr>
            <a:r>
              <a:rPr lang="tr-TR" sz="1400" smtClean="0">
                <a:effectLst/>
                <a:latin typeface="Times New Roman" panose="02020603050405020304" pitchFamily="18" charset="0"/>
                <a:ea typeface="Times New Roman" panose="02020603050405020304" pitchFamily="18" charset="0"/>
              </a:rPr>
              <a:t>Antik (Orta Çağ) ve Egzotik (pentatonik, tam-ton) modların kullanımı.</a:t>
            </a:r>
            <a:endParaRPr lang="tr-TR" sz="1200" smtClean="0">
              <a:effectLst/>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Char char="-"/>
              <a:tabLst>
                <a:tab pos="457200" algn="l"/>
              </a:tabLst>
            </a:pPr>
            <a:r>
              <a:rPr lang="tr-TR" sz="1400" smtClean="0">
                <a:effectLst/>
                <a:latin typeface="Times New Roman" panose="02020603050405020304" pitchFamily="18" charset="0"/>
                <a:ea typeface="Times New Roman" panose="02020603050405020304" pitchFamily="18" charset="0"/>
              </a:rPr>
              <a:t>Klasik armoni kurallarının dışına çıkılması.</a:t>
            </a:r>
            <a:endParaRPr lang="tr-TR" sz="1200" smtClean="0">
              <a:effectLst/>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Char char="-"/>
              <a:tabLst>
                <a:tab pos="457200" algn="l"/>
              </a:tabLst>
            </a:pPr>
            <a:r>
              <a:rPr lang="tr-TR" sz="1400" smtClean="0">
                <a:effectLst/>
                <a:latin typeface="Times New Roman" panose="02020603050405020304" pitchFamily="18" charset="0"/>
                <a:ea typeface="Times New Roman" panose="02020603050405020304" pitchFamily="18" charset="0"/>
              </a:rPr>
              <a:t>7’li ve 9’lu akorların serbest kullanımı.</a:t>
            </a:r>
            <a:endParaRPr lang="tr-TR" sz="1200" smtClean="0">
              <a:effectLst/>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Char char="-"/>
              <a:tabLst>
                <a:tab pos="457200" algn="l"/>
              </a:tabLst>
            </a:pPr>
            <a:r>
              <a:rPr lang="tr-TR" sz="1400" smtClean="0">
                <a:effectLst/>
                <a:latin typeface="Times New Roman" panose="02020603050405020304" pitchFamily="18" charset="0"/>
                <a:ea typeface="Times New Roman" panose="02020603050405020304" pitchFamily="18" charset="0"/>
              </a:rPr>
              <a:t>Renksel (enstrümanları karakteristik özelliklerini belli ederek kullanan) orkestrasyon.</a:t>
            </a:r>
            <a:endParaRPr lang="tr-TR" sz="12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72465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235579"/>
            <a:ext cx="6096000" cy="4386842"/>
          </a:xfrm>
          <a:prstGeom prst="rect">
            <a:avLst/>
          </a:prstGeom>
        </p:spPr>
        <p:txBody>
          <a:bodyPr>
            <a:spAutoFit/>
          </a:bodyPr>
          <a:lstStyle/>
          <a:p>
            <a:pPr indent="228600">
              <a:lnSpc>
                <a:spcPct val="115000"/>
              </a:lnSpc>
              <a:spcAft>
                <a:spcPts val="1000"/>
              </a:spcAft>
            </a:pPr>
            <a:r>
              <a:rPr lang="tr-TR" sz="2000" b="1" u="sng">
                <a:latin typeface="Times New Roman" panose="02020603050405020304" pitchFamily="18" charset="0"/>
                <a:ea typeface="Calibri" panose="020F0502020204030204" pitchFamily="34" charset="0"/>
                <a:cs typeface="Times New Roman" panose="02020603050405020304" pitchFamily="18" charset="0"/>
              </a:rPr>
              <a:t>Boris Blacher (1903-1975)</a:t>
            </a:r>
            <a:endParaRPr lang="tr-TR" sz="140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Symbol" panose="05050102010706020507" pitchFamily="18" charset="2"/>
              <a:buChar char=""/>
            </a:pPr>
            <a:r>
              <a:rPr lang="tr-TR">
                <a:latin typeface="Times New Roman" panose="02020603050405020304" pitchFamily="18" charset="0"/>
                <a:ea typeface="Times New Roman" panose="02020603050405020304" pitchFamily="18" charset="0"/>
              </a:rPr>
              <a:t>Alman besteci.</a:t>
            </a:r>
            <a:endParaRPr lang="tr-TR" sz="1600">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pPr>
            <a:r>
              <a:rPr lang="tr-TR">
                <a:latin typeface="Times New Roman" panose="02020603050405020304" pitchFamily="18" charset="0"/>
                <a:ea typeface="Times New Roman" panose="02020603050405020304" pitchFamily="18" charset="0"/>
              </a:rPr>
              <a:t>Çocukluğu ve ilk-gençliği Ç,n’de ve Rusya’da geçti.</a:t>
            </a:r>
            <a:endParaRPr lang="tr-TR" sz="1600">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pPr>
            <a:r>
              <a:rPr lang="tr-TR">
                <a:latin typeface="Times New Roman" panose="02020603050405020304" pitchFamily="18" charset="0"/>
                <a:ea typeface="Times New Roman" panose="02020603050405020304" pitchFamily="18" charset="0"/>
              </a:rPr>
              <a:t>1922’de Berlin’e gitti. Öğrencilik ve hocalık yılları Nazizmin yükselişi ile kesintiye uğradı.</a:t>
            </a:r>
            <a:endParaRPr lang="tr-TR" sz="1600">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pPr>
            <a:r>
              <a:rPr lang="tr-TR">
                <a:latin typeface="Times New Roman" panose="02020603050405020304" pitchFamily="18" charset="0"/>
                <a:ea typeface="Times New Roman" panose="02020603050405020304" pitchFamily="18" charset="0"/>
              </a:rPr>
              <a:t>2. Dünya Savaşı’ndan sonra Berlin Müzik Akademisi’nde hocalık ve yöneticilik yaptıç</a:t>
            </a:r>
            <a:endParaRPr lang="tr-TR" sz="1600">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pPr>
            <a:r>
              <a:rPr lang="tr-TR">
                <a:latin typeface="Times New Roman" panose="02020603050405020304" pitchFamily="18" charset="0"/>
                <a:ea typeface="Times New Roman" panose="02020603050405020304" pitchFamily="18" charset="0"/>
              </a:rPr>
              <a:t>Hem geleneksel formları, hem de modern teknikleri kullandı.</a:t>
            </a:r>
            <a:endParaRPr lang="tr-TR" sz="1600">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pPr>
            <a:r>
              <a:rPr lang="tr-TR">
                <a:latin typeface="Times New Roman" panose="02020603050405020304" pitchFamily="18" charset="0"/>
                <a:ea typeface="Times New Roman" panose="02020603050405020304" pitchFamily="18" charset="0"/>
              </a:rPr>
              <a:t>“Orkestra için Konçertant Müzik” (1937), 12-ton tekniğini kullandığı balesi “Lysistrata” (1950), ve “Romeo ve Julia” (1943) operalarıyla tanındı.</a:t>
            </a:r>
            <a:endParaRPr lang="tr-TR" sz="1600">
              <a:latin typeface="Times New Roman" panose="02020603050405020304" pitchFamily="18" charset="0"/>
              <a:ea typeface="Times New Roman" panose="02020603050405020304" pitchFamily="18" charset="0"/>
            </a:endParaRPr>
          </a:p>
          <a:p>
            <a:pPr indent="449580">
              <a:lnSpc>
                <a:spcPct val="115000"/>
              </a:lnSpc>
              <a:spcAft>
                <a:spcPts val="1000"/>
              </a:spcAft>
            </a:pPr>
            <a:r>
              <a:rPr lang="tr-TR" b="1" i="1">
                <a:latin typeface="Calibri" panose="020F0502020204030204" pitchFamily="34" charset="0"/>
                <a:ea typeface="Calibri" panose="020F0502020204030204" pitchFamily="34" charset="0"/>
                <a:cs typeface="Times New Roman" panose="02020603050405020304" pitchFamily="18" charset="0"/>
              </a:rPr>
              <a:t> </a:t>
            </a:r>
            <a:endParaRPr lang="tr-TR" sz="1400">
              <a:latin typeface="Calibri" panose="020F0502020204030204" pitchFamily="34" charset="0"/>
              <a:ea typeface="Calibri" panose="020F0502020204030204" pitchFamily="34" charset="0"/>
              <a:cs typeface="Times New Roman" panose="02020603050405020304" pitchFamily="18" charset="0"/>
            </a:endParaRPr>
          </a:p>
          <a:p>
            <a:pPr indent="449580">
              <a:lnSpc>
                <a:spcPct val="115000"/>
              </a:lnSpc>
              <a:spcAft>
                <a:spcPts val="1000"/>
              </a:spcAft>
            </a:pPr>
            <a:r>
              <a:rPr lang="tr-TR" b="1" i="1">
                <a:latin typeface="Calibri" panose="020F0502020204030204" pitchFamily="34" charset="0"/>
                <a:ea typeface="Calibri" panose="020F0502020204030204" pitchFamily="34" charset="0"/>
                <a:cs typeface="Times New Roman" panose="02020603050405020304" pitchFamily="18" charset="0"/>
              </a:rPr>
              <a:t>-Paganini’nin Bir Teması Üstüne Varyasyonlar (1947)</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49616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692884"/>
            <a:ext cx="6096000" cy="3472233"/>
          </a:xfrm>
          <a:prstGeom prst="rect">
            <a:avLst/>
          </a:prstGeom>
        </p:spPr>
        <p:txBody>
          <a:bodyPr>
            <a:spAutoFit/>
          </a:bodyPr>
          <a:lstStyle/>
          <a:p>
            <a:pPr>
              <a:lnSpc>
                <a:spcPct val="115000"/>
              </a:lnSpc>
              <a:spcAft>
                <a:spcPts val="1000"/>
              </a:spcAft>
            </a:pPr>
            <a:r>
              <a:rPr lang="tr-TR" b="1" u="sng">
                <a:latin typeface="Times New Roman" panose="02020603050405020304" pitchFamily="18" charset="0"/>
                <a:ea typeface="Calibri" panose="020F0502020204030204" pitchFamily="34" charset="0"/>
                <a:cs typeface="Times New Roman" panose="02020603050405020304" pitchFamily="18" charset="0"/>
              </a:rPr>
              <a:t>Mark Anthony Turnage (b. 1960)</a:t>
            </a:r>
            <a:endParaRPr lang="tr-TR" sz="120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tr-TR">
                <a:latin typeface="Times New Roman" panose="02020603050405020304" pitchFamily="18" charset="0"/>
                <a:ea typeface="Calibri" panose="020F0502020204030204" pitchFamily="34" charset="0"/>
                <a:cs typeface="Times New Roman" panose="02020603050405020304" pitchFamily="18" charset="0"/>
              </a:rPr>
              <a:t>Çağdaş İngiliz besteci.</a:t>
            </a:r>
            <a:endParaRPr lang="tr-TR" sz="120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tr-TR">
                <a:latin typeface="Times New Roman" panose="02020603050405020304" pitchFamily="18" charset="0"/>
                <a:ea typeface="Calibri" panose="020F0502020204030204" pitchFamily="34" charset="0"/>
                <a:cs typeface="Times New Roman" panose="02020603050405020304" pitchFamily="18" charset="0"/>
              </a:rPr>
              <a:t>Royal College of Music’te eğitim gördü.</a:t>
            </a:r>
            <a:endParaRPr lang="tr-TR" sz="120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tr-TR">
                <a:latin typeface="Times New Roman" panose="02020603050405020304" pitchFamily="18" charset="0"/>
                <a:ea typeface="Calibri" panose="020F0502020204030204" pitchFamily="34" charset="0"/>
                <a:cs typeface="Times New Roman" panose="02020603050405020304" pitchFamily="18" charset="0"/>
              </a:rPr>
              <a:t>Caz’dan –özellikle de Miles Davis’ten- etkilendi.</a:t>
            </a:r>
            <a:endParaRPr lang="tr-TR" sz="120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tr-TR">
                <a:latin typeface="Times New Roman" panose="02020603050405020304" pitchFamily="18" charset="0"/>
                <a:ea typeface="Calibri" panose="020F0502020204030204" pitchFamily="34" charset="0"/>
                <a:cs typeface="Times New Roman" panose="02020603050405020304" pitchFamily="18" charset="0"/>
              </a:rPr>
              <a:t>Popüler ve çağdaş müzik öğelerini birleştird.</a:t>
            </a:r>
            <a:endParaRPr lang="tr-TR" sz="120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tr-TR">
                <a:latin typeface="Times New Roman" panose="02020603050405020304" pitchFamily="18" charset="0"/>
                <a:ea typeface="Calibri" panose="020F0502020204030204" pitchFamily="34" charset="0"/>
                <a:cs typeface="Times New Roman" panose="02020603050405020304" pitchFamily="18" charset="0"/>
              </a:rPr>
              <a:t>“Post-modernizm”.</a:t>
            </a:r>
            <a:endParaRPr lang="tr-TR" sz="1200">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1000"/>
              </a:spcAft>
            </a:pPr>
            <a:r>
              <a:rPr lang="tr-TR" b="1" i="1">
                <a:latin typeface="Times New Roman" panose="02020603050405020304" pitchFamily="18" charset="0"/>
                <a:ea typeface="Calibri" panose="020F0502020204030204" pitchFamily="34" charset="0"/>
                <a:cs typeface="Times New Roman" panose="02020603050405020304" pitchFamily="18" charset="0"/>
              </a:rPr>
              <a:t> </a:t>
            </a:r>
            <a:endParaRPr lang="tr-TR" sz="1200">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1000"/>
              </a:spcAft>
            </a:pPr>
            <a:r>
              <a:rPr lang="tr-TR" b="1" i="1">
                <a:latin typeface="Times New Roman" panose="02020603050405020304" pitchFamily="18" charset="0"/>
                <a:ea typeface="Calibri" panose="020F0502020204030204" pitchFamily="34" charset="0"/>
                <a:cs typeface="Times New Roman" panose="02020603050405020304" pitchFamily="18" charset="0"/>
              </a:rPr>
              <a:t>-“Three Screaming Popes” (1988-1989)</a:t>
            </a:r>
            <a:endParaRPr lang="tr-TR" sz="1200">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1000"/>
              </a:spcAft>
            </a:pPr>
            <a:r>
              <a:rPr lang="tr-TR" b="1" i="1">
                <a:latin typeface="Times New Roman" panose="02020603050405020304" pitchFamily="18" charset="0"/>
                <a:ea typeface="Calibri" panose="020F0502020204030204" pitchFamily="34" charset="0"/>
                <a:cs typeface="Times New Roman" panose="02020603050405020304" pitchFamily="18" charset="0"/>
              </a:rPr>
              <a:t>-“Anne Nicole” (2001)</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40580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408709402"/>
              </p:ext>
            </p:extLst>
          </p:nvPr>
        </p:nvGraphicFramePr>
        <p:xfrm>
          <a:off x="3171190" y="3892034"/>
          <a:ext cx="5849620" cy="2621307"/>
        </p:xfrm>
        <a:graphic>
          <a:graphicData uri="http://schemas.openxmlformats.org/drawingml/2006/table">
            <a:tbl>
              <a:tblPr firstRow="1" firstCol="1" bandRow="1"/>
              <a:tblGrid>
                <a:gridCol w="1949450"/>
                <a:gridCol w="1950085"/>
                <a:gridCol w="1950085"/>
              </a:tblGrid>
              <a:tr h="327663">
                <a:tc>
                  <a:txBody>
                    <a:bodyPr/>
                    <a:lstStyle/>
                    <a:p>
                      <a:pPr>
                        <a:lnSpc>
                          <a:spcPct val="115000"/>
                        </a:lnSpc>
                        <a:spcBef>
                          <a:spcPts val="1200"/>
                        </a:spcBef>
                        <a:spcAft>
                          <a:spcPts val="0"/>
                        </a:spcAft>
                      </a:pPr>
                      <a:r>
                        <a:rPr lang="tr-TR" sz="1400">
                          <a:effectLst/>
                          <a:latin typeface="Calibri" panose="020F0502020204030204" pitchFamily="34" charset="0"/>
                          <a:ea typeface="Calibri" panose="020F0502020204030204" pitchFamily="34" charset="0"/>
                          <a:cs typeface="Times New Roman" panose="02020603050405020304" pitchFamily="18" charset="0"/>
                        </a:rPr>
                        <a:t>Romantizm</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200"/>
                        </a:spcBef>
                        <a:spcAft>
                          <a:spcPts val="0"/>
                        </a:spcAft>
                      </a:pPr>
                      <a:r>
                        <a:rPr lang="tr-TR" sz="1400">
                          <a:effectLst/>
                          <a:latin typeface="Calibri" panose="020F0502020204030204" pitchFamily="34" charset="0"/>
                          <a:ea typeface="Calibri" panose="020F0502020204030204" pitchFamily="34" charset="0"/>
                          <a:cs typeface="Times New Roman" panose="02020603050405020304" pitchFamily="18" charset="0"/>
                        </a:rPr>
                        <a:t>Modernite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200"/>
                        </a:spcBef>
                        <a:spcAft>
                          <a:spcPts val="0"/>
                        </a:spcAft>
                      </a:pPr>
                      <a:r>
                        <a:rPr lang="tr-TR" sz="1400">
                          <a:effectLst/>
                          <a:latin typeface="Calibri" panose="020F0502020204030204" pitchFamily="34" charset="0"/>
                          <a:ea typeface="Calibri" panose="020F0502020204030204" pitchFamily="34" charset="0"/>
                          <a:cs typeface="Times New Roman" panose="02020603050405020304" pitchFamily="18" charset="0"/>
                        </a:rPr>
                        <a:t>Neo-Klasisizm</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93644">
                <a:tc>
                  <a:txBody>
                    <a:bodyPr/>
                    <a:lstStyle/>
                    <a:p>
                      <a:pPr>
                        <a:lnSpc>
                          <a:spcPct val="115000"/>
                        </a:lnSpc>
                        <a:spcBef>
                          <a:spcPts val="1200"/>
                        </a:spcBef>
                        <a:spcAft>
                          <a:spcPts val="0"/>
                        </a:spcAft>
                      </a:pPr>
                      <a:r>
                        <a:rPr lang="tr-TR" sz="1400">
                          <a:effectLst/>
                          <a:latin typeface="Calibri" panose="020F0502020204030204" pitchFamily="34" charset="0"/>
                          <a:ea typeface="Calibri" panose="020F0502020204030204" pitchFamily="34" charset="0"/>
                          <a:cs typeface="Times New Roman" panose="02020603050405020304" pitchFamily="18" charset="0"/>
                        </a:rPr>
                        <a:t>Coşku, irrasyonalite, milliyetçilik, serbest formlar, programlı müzik,…</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200"/>
                        </a:spcBef>
                        <a:spcAft>
                          <a:spcPts val="0"/>
                        </a:spcAft>
                      </a:pPr>
                      <a:r>
                        <a:rPr lang="tr-TR" sz="1400">
                          <a:effectLst/>
                          <a:latin typeface="Calibri" panose="020F0502020204030204" pitchFamily="34" charset="0"/>
                          <a:ea typeface="Calibri" panose="020F0502020204030204" pitchFamily="34" charset="0"/>
                          <a:cs typeface="Times New Roman" panose="02020603050405020304" pitchFamily="18" charset="0"/>
                        </a:rPr>
                        <a:t>Atonalite, 12 ton tek., serbest formlar, dissonant armoni, deneysel </a:t>
                      </a:r>
                      <a:r>
                        <a:rPr lang="tr-TR" sz="1400" smtClean="0">
                          <a:effectLst/>
                          <a:latin typeface="Calibri" panose="020F0502020204030204" pitchFamily="34" charset="0"/>
                          <a:ea typeface="Calibri" panose="020F0502020204030204" pitchFamily="34" charset="0"/>
                          <a:cs typeface="Times New Roman" panose="02020603050405020304" pitchFamily="18" charset="0"/>
                        </a:rPr>
                        <a:t>tekstürle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1200"/>
                        </a:spcBef>
                        <a:spcAft>
                          <a:spcPts val="0"/>
                        </a:spcAft>
                      </a:pPr>
                      <a:r>
                        <a:rPr lang="tr-TR" sz="1400">
                          <a:effectLst/>
                          <a:latin typeface="Calibri" panose="020F0502020204030204" pitchFamily="34" charset="0"/>
                          <a:ea typeface="Calibri" panose="020F0502020204030204" pitchFamily="34" charset="0"/>
                          <a:cs typeface="Times New Roman" panose="02020603050405020304" pitchFamily="18" charset="0"/>
                        </a:rPr>
                        <a:t>18. yy. müz.’ne ilgi, denge, objektivite, akılcılık, absolut müz., tonalite merkezli müz., genişletilimiş tonalite, klasik formlar, 18. yy. etkili tekstür,…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Rectangle 1"/>
          <p:cNvSpPr>
            <a:spLocks noChangeArrowheads="1"/>
          </p:cNvSpPr>
          <p:nvPr/>
        </p:nvSpPr>
        <p:spPr bwMode="auto">
          <a:xfrm>
            <a:off x="3551653" y="557146"/>
            <a:ext cx="4619406" cy="28777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Neo-Klasisizm:</a:t>
            </a:r>
            <a:endParaRPr kumimoji="0" lang="tr-TR" altLang="tr-TR"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Dar anlamda:</a:t>
            </a:r>
            <a:endParaRPr kumimoji="0" lang="tr-TR" altLang="tr-TR"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1910’lar ----- 1950’ler</a:t>
            </a:r>
            <a:endParaRPr kumimoji="0" lang="tr-TR" altLang="tr-TR"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1.Dünya Savaşı (1914-1918) –-----2.Dünya Savaşı (1939-1945)</a:t>
            </a:r>
            <a:endParaRPr kumimoji="0" lang="tr-TR" altLang="tr-TR"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İki savaş arası dönem: 1920’ler</a:t>
            </a:r>
            <a:endParaRPr kumimoji="0" lang="tr-TR" altLang="tr-TR"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-Igor Stravinsky (1919-1951 arası)</a:t>
            </a:r>
            <a:endParaRPr kumimoji="0" lang="tr-TR" altLang="tr-TR"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-Paul Hindemith</a:t>
            </a:r>
            <a:endParaRPr kumimoji="0" lang="tr-TR" altLang="tr-TR"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-Maurice Ravel (geç dönemi)</a:t>
            </a:r>
            <a:endParaRPr kumimoji="0" lang="tr-TR" altLang="tr-TR"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-Sergey Prokofyev</a:t>
            </a:r>
            <a:endParaRPr kumimoji="0" lang="tr-TR" altLang="tr-TR"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-Dimitri Şostakoviç (bazı eserleri)</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1" i="1"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 Prokofyev:</a:t>
            </a:r>
            <a:endParaRPr kumimoji="0" lang="tr-TR" altLang="tr-TR" sz="1100" b="1" i="1"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1" i="1"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1.Senfoni “Klasik” (1916,1917)</a:t>
            </a:r>
            <a:endParaRPr kumimoji="0" lang="tr-TR" altLang="tr-TR" sz="1800" b="1" i="1"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65126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7551"/>
            <a:ext cx="6096000" cy="6842899"/>
          </a:xfrm>
          <a:prstGeom prst="rect">
            <a:avLst/>
          </a:prstGeom>
        </p:spPr>
        <p:txBody>
          <a:bodyPr>
            <a:spAutoFit/>
          </a:bodyPr>
          <a:lstStyle/>
          <a:p>
            <a:pPr>
              <a:lnSpc>
                <a:spcPct val="115000"/>
              </a:lnSpc>
              <a:spcAft>
                <a:spcPts val="1000"/>
              </a:spcAft>
            </a:pPr>
            <a:r>
              <a:rPr lang="tr-TR" sz="1400" b="1" u="sng" smtClean="0">
                <a:effectLst/>
                <a:latin typeface="Times New Roman" panose="02020603050405020304" pitchFamily="18" charset="0"/>
                <a:ea typeface="Calibri" panose="020F0502020204030204" pitchFamily="34" charset="0"/>
                <a:cs typeface="Times New Roman" panose="02020603050405020304" pitchFamily="18" charset="0"/>
              </a:rPr>
              <a:t>Olivier Messiaen (1908-1992)</a:t>
            </a:r>
            <a:endParaRPr lang="tr-TR" sz="110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sz="1400" b="1" u="none" strike="noStrike"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tr-TR" sz="110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sz="1400" smtClean="0">
                <a:effectLst/>
                <a:latin typeface="Times New Roman" panose="02020603050405020304" pitchFamily="18" charset="0"/>
                <a:ea typeface="Calibri" panose="020F0502020204030204" pitchFamily="34" charset="0"/>
                <a:cs typeface="Times New Roman" panose="02020603050405020304" pitchFamily="18" charset="0"/>
              </a:rPr>
              <a:t>-Fransız besteci ve organist.</a:t>
            </a:r>
            <a:endParaRPr lang="tr-TR" sz="110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sz="1400" smtClean="0">
                <a:effectLst/>
                <a:latin typeface="Times New Roman" panose="02020603050405020304" pitchFamily="18" charset="0"/>
                <a:ea typeface="Calibri" panose="020F0502020204030204" pitchFamily="34" charset="0"/>
                <a:cs typeface="Times New Roman" panose="02020603050405020304" pitchFamily="18" charset="0"/>
              </a:rPr>
              <a:t>-Paris Kon. – eğitim gördü – Marcél Dupré, Paul Dukas</a:t>
            </a:r>
            <a:endParaRPr lang="tr-TR" sz="110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sz="1400" smtClean="0">
                <a:effectLst/>
                <a:latin typeface="Times New Roman" panose="02020603050405020304" pitchFamily="18" charset="0"/>
                <a:ea typeface="Calibri" panose="020F0502020204030204" pitchFamily="34" charset="0"/>
                <a:cs typeface="Times New Roman" panose="02020603050405020304" pitchFamily="18" charset="0"/>
              </a:rPr>
              <a:t>-2. Dünya Savaşı- esir düştü</a:t>
            </a:r>
            <a:endParaRPr lang="tr-TR" sz="110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sz="1400" smtClean="0">
                <a:effectLst/>
                <a:latin typeface="Times New Roman" panose="02020603050405020304" pitchFamily="18" charset="0"/>
                <a:ea typeface="Calibri" panose="020F0502020204030204" pitchFamily="34" charset="0"/>
                <a:cs typeface="Times New Roman" panose="02020603050405020304" pitchFamily="18" charset="0"/>
              </a:rPr>
              <a:t>-Kilisede Organist</a:t>
            </a:r>
            <a:endParaRPr lang="tr-TR" sz="110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sz="1400" smtClean="0">
                <a:effectLst/>
                <a:latin typeface="Times New Roman" panose="02020603050405020304" pitchFamily="18" charset="0"/>
                <a:ea typeface="Calibri" panose="020F0502020204030204" pitchFamily="34" charset="0"/>
                <a:cs typeface="Times New Roman" panose="02020603050405020304" pitchFamily="18" charset="0"/>
              </a:rPr>
              <a:t>-Paris Kon. – hocalık – Boulez, Stockhausen</a:t>
            </a:r>
            <a:endParaRPr lang="tr-TR" sz="110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sz="1400" smtClean="0">
                <a:effectLst/>
                <a:latin typeface="Times New Roman" panose="02020603050405020304" pitchFamily="18" charset="0"/>
                <a:ea typeface="Calibri" panose="020F0502020204030204" pitchFamily="34" charset="0"/>
                <a:cs typeface="Times New Roman" panose="02020603050405020304" pitchFamily="18" charset="0"/>
              </a:rPr>
              <a:t>-“Technique de mon langage musical” (1944)</a:t>
            </a:r>
            <a:endParaRPr lang="tr-TR" sz="110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sz="1400" smtClean="0">
                <a:effectLst/>
                <a:latin typeface="Times New Roman" panose="02020603050405020304" pitchFamily="18" charset="0"/>
                <a:ea typeface="Calibri" panose="020F0502020204030204" pitchFamily="34" charset="0"/>
                <a:cs typeface="Times New Roman" panose="02020603050405020304" pitchFamily="18" charset="0"/>
              </a:rPr>
              <a:t>-Katolik Liturjisi, Antik Yunan ve Hint ritimleri, kuş sesleri, Cava ve Bali müz., “palindromic” ritimler, sınırlı transpozeli modlar, vs…</a:t>
            </a:r>
            <a:endParaRPr lang="tr-TR" sz="110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sz="1400" smtClean="0">
                <a:effectLst/>
                <a:latin typeface="Times New Roman" panose="02020603050405020304" pitchFamily="18" charset="0"/>
                <a:ea typeface="Calibri" panose="020F0502020204030204" pitchFamily="34" charset="0"/>
                <a:cs typeface="Times New Roman" panose="02020603050405020304" pitchFamily="18" charset="0"/>
              </a:rPr>
              <a:t>-Karmaşık ritmik yapı, zengin ve renkli armonik yapı.</a:t>
            </a:r>
            <a:endParaRPr lang="tr-TR" sz="110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sz="1400" b="1" smtClean="0">
                <a:effectLst/>
                <a:latin typeface="Times New Roman" panose="02020603050405020304" pitchFamily="18" charset="0"/>
                <a:ea typeface="Calibri" panose="020F0502020204030204" pitchFamily="34" charset="0"/>
                <a:cs typeface="Times New Roman" panose="02020603050405020304" pitchFamily="18" charset="0"/>
              </a:rPr>
              <a:t>Başlıca Eserleri:</a:t>
            </a:r>
            <a:r>
              <a:rPr lang="tr-TR" sz="1400" smtClean="0">
                <a:effectLst/>
                <a:latin typeface="Times New Roman" panose="02020603050405020304" pitchFamily="18" charset="0"/>
                <a:ea typeface="Calibri" panose="020F0502020204030204" pitchFamily="34" charset="0"/>
                <a:cs typeface="Times New Roman" panose="02020603050405020304" pitchFamily="18" charset="0"/>
              </a:rPr>
              <a:t> “Vingt Regards sur l’Enfant Jésus” (1944; Çocuk İsa’ya 20 Bakış), Turangalia-Senfonisi (1948), “La Transfiguration de Notre Seigneur Jésus-Christ” ( 1969; orkestra ve koro için), “Kuşların Uyanışı” (1953), “Egzotik Kuşlar” (1956), “Kuşların Kataloğu” (1959), “St François d’Assise” (opera; 1983), vs…</a:t>
            </a:r>
            <a:endParaRPr lang="tr-TR" sz="110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sz="140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tr-TR" sz="110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sz="1400" b="1" smtClean="0">
                <a:effectLst/>
                <a:latin typeface="Times New Roman" panose="02020603050405020304" pitchFamily="18" charset="0"/>
                <a:ea typeface="Calibri" panose="020F0502020204030204" pitchFamily="34" charset="0"/>
                <a:cs typeface="Times New Roman" panose="02020603050405020304" pitchFamily="18" charset="0"/>
              </a:rPr>
              <a:t>“Quatour pour la fin du temps”</a:t>
            </a:r>
            <a:r>
              <a:rPr lang="tr-TR" sz="1400" smtClean="0">
                <a:effectLst/>
                <a:latin typeface="Times New Roman" panose="02020603050405020304" pitchFamily="18" charset="0"/>
                <a:ea typeface="Calibri" panose="020F0502020204030204" pitchFamily="34" charset="0"/>
                <a:cs typeface="Times New Roman" panose="02020603050405020304" pitchFamily="18" charset="0"/>
              </a:rPr>
              <a:t> (Zamanın Sonu için Kuartet) – 1941</a:t>
            </a:r>
            <a:endParaRPr lang="tr-TR" sz="110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sz="1400" i="1" smtClean="0">
                <a:effectLst/>
                <a:latin typeface="Times New Roman" panose="02020603050405020304" pitchFamily="18" charset="0"/>
                <a:ea typeface="Calibri" panose="020F0502020204030204" pitchFamily="34" charset="0"/>
                <a:cs typeface="Times New Roman" panose="02020603050405020304" pitchFamily="18" charset="0"/>
              </a:rPr>
              <a:t>Keman, klarinet, viyolonsel ve piyano için.</a:t>
            </a:r>
            <a:endParaRPr lang="tr-TR" sz="110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sz="1400" i="1" smtClean="0">
                <a:effectLst/>
                <a:latin typeface="Times New Roman" panose="02020603050405020304" pitchFamily="18" charset="0"/>
                <a:ea typeface="Calibri" panose="020F0502020204030204" pitchFamily="34" charset="0"/>
                <a:cs typeface="Times New Roman" panose="02020603050405020304" pitchFamily="18" charset="0"/>
              </a:rPr>
              <a:t>(8 bölüm)</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47918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529232"/>
            <a:ext cx="6096000" cy="5799536"/>
          </a:xfrm>
          <a:prstGeom prst="rect">
            <a:avLst/>
          </a:prstGeom>
        </p:spPr>
        <p:txBody>
          <a:bodyPr>
            <a:spAutoFit/>
          </a:bodyPr>
          <a:lstStyle/>
          <a:p>
            <a:pPr marL="7620" indent="449580">
              <a:lnSpc>
                <a:spcPct val="115000"/>
              </a:lnSpc>
              <a:spcAft>
                <a:spcPts val="1000"/>
              </a:spcAft>
            </a:pPr>
            <a:r>
              <a:rPr lang="tr-TR" sz="2000" b="1" u="sng" smtClean="0">
                <a:effectLst/>
                <a:latin typeface="Times New Roman" panose="02020603050405020304" pitchFamily="18" charset="0"/>
                <a:ea typeface="Calibri" panose="020F0502020204030204" pitchFamily="34" charset="0"/>
                <a:cs typeface="Times New Roman" panose="02020603050405020304" pitchFamily="18" charset="0"/>
              </a:rPr>
              <a:t>Paul Hindemith (1895-1963)</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Alman besteci, teorisyen, şef, kemancı ve viyolacı.</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Profesyonel hayatının ilk kısmında kemancı ve viyolacı olarak etkinlik gösterdi.</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b="1" i="1" smtClean="0">
                <a:effectLst/>
                <a:latin typeface="Times New Roman" panose="02020603050405020304" pitchFamily="18" charset="0"/>
                <a:ea typeface="Calibri" panose="020F0502020204030204" pitchFamily="34" charset="0"/>
                <a:cs typeface="Times New Roman" panose="02020603050405020304" pitchFamily="18" charset="0"/>
              </a:rPr>
              <a:t>Gebrauchsmusik </a:t>
            </a:r>
            <a:r>
              <a:rPr lang="tr-TR" smtClean="0">
                <a:effectLst/>
                <a:latin typeface="Times New Roman" panose="02020603050405020304" pitchFamily="18" charset="0"/>
                <a:ea typeface="Calibri" panose="020F0502020204030204" pitchFamily="34" charset="0"/>
                <a:cs typeface="Times New Roman" panose="02020603050405020304" pitchFamily="18" charset="0"/>
              </a:rPr>
              <a:t>(Kullanım Müziği) kavramını savundu.</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Naziler tarafından baskıya uğradı.</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Ankara Konservatuarı’nın kuruluşunda önemli rol oynadı (1935-1937).</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Daha sonra Amerika’ya giderek Yale Üni.’de ders verdi. </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12 ton müziğine karşı çıktı; tonal sistemi genişletme amacını taşıdı.</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Başlıca eserleri: </a:t>
            </a:r>
            <a:r>
              <a:rPr lang="tr-TR" b="1" i="1" smtClean="0">
                <a:effectLst/>
                <a:latin typeface="Times New Roman" panose="02020603050405020304" pitchFamily="18" charset="0"/>
                <a:ea typeface="Calibri" panose="020F0502020204030204" pitchFamily="34" charset="0"/>
                <a:cs typeface="Times New Roman" panose="02020603050405020304" pitchFamily="18" charset="0"/>
              </a:rPr>
              <a:t>Das Marienleben</a:t>
            </a:r>
            <a:r>
              <a:rPr lang="tr-TR" smtClean="0">
                <a:effectLst/>
                <a:latin typeface="Times New Roman" panose="02020603050405020304" pitchFamily="18" charset="0"/>
                <a:ea typeface="Calibri" panose="020F0502020204030204" pitchFamily="34" charset="0"/>
                <a:cs typeface="Times New Roman" panose="02020603050405020304" pitchFamily="18" charset="0"/>
              </a:rPr>
              <a:t> şarkı dizisi, </a:t>
            </a:r>
            <a:r>
              <a:rPr lang="tr-TR" b="1" i="1" smtClean="0">
                <a:effectLst/>
                <a:latin typeface="Times New Roman" panose="02020603050405020304" pitchFamily="18" charset="0"/>
                <a:ea typeface="Calibri" panose="020F0502020204030204" pitchFamily="34" charset="0"/>
                <a:cs typeface="Times New Roman" panose="02020603050405020304" pitchFamily="18" charset="0"/>
              </a:rPr>
              <a:t>Mathis der Maler</a:t>
            </a:r>
            <a:r>
              <a:rPr lang="tr-TR" smtClean="0">
                <a:effectLst/>
                <a:latin typeface="Times New Roman" panose="02020603050405020304" pitchFamily="18" charset="0"/>
                <a:ea typeface="Calibri" panose="020F0502020204030204" pitchFamily="34" charset="0"/>
                <a:cs typeface="Times New Roman" panose="02020603050405020304" pitchFamily="18" charset="0"/>
              </a:rPr>
              <a:t> (opera / senfoni), Carl Maria von Weber’in temaları üstüne Senfonik Metamorfozlar, keman, viyola, viyolonsel, klarinet, piyano konçertoları, </a:t>
            </a:r>
            <a:r>
              <a:rPr lang="tr-TR" b="1" i="1" smtClean="0">
                <a:effectLst/>
                <a:latin typeface="Times New Roman" panose="02020603050405020304" pitchFamily="18" charset="0"/>
                <a:ea typeface="Calibri" panose="020F0502020204030204" pitchFamily="34" charset="0"/>
                <a:cs typeface="Times New Roman" panose="02020603050405020304" pitchFamily="18" charset="0"/>
              </a:rPr>
              <a:t>Kammermusik</a:t>
            </a:r>
            <a:r>
              <a:rPr lang="tr-TR" smtClean="0">
                <a:effectLst/>
                <a:latin typeface="Times New Roman" panose="02020603050405020304" pitchFamily="18" charset="0"/>
                <a:ea typeface="Calibri" panose="020F0502020204030204" pitchFamily="34" charset="0"/>
                <a:cs typeface="Times New Roman" panose="02020603050405020304" pitchFamily="18" charset="0"/>
              </a:rPr>
              <a:t> eserleri, piyano için </a:t>
            </a:r>
            <a:r>
              <a:rPr lang="tr-TR" b="1" i="1" smtClean="0">
                <a:effectLst/>
                <a:latin typeface="Times New Roman" panose="02020603050405020304" pitchFamily="18" charset="0"/>
                <a:ea typeface="Calibri" panose="020F0502020204030204" pitchFamily="34" charset="0"/>
                <a:cs typeface="Times New Roman" panose="02020603050405020304" pitchFamily="18" charset="0"/>
              </a:rPr>
              <a:t>Ludus Tonalis</a:t>
            </a:r>
            <a:r>
              <a:rPr lang="tr-TR"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tr-TR" b="1" i="1" smtClean="0">
                <a:effectLst/>
                <a:latin typeface="Times New Roman" panose="02020603050405020304" pitchFamily="18" charset="0"/>
                <a:ea typeface="Calibri" panose="020F0502020204030204" pitchFamily="34" charset="0"/>
                <a:cs typeface="Times New Roman" panose="02020603050405020304" pitchFamily="18" charset="0"/>
              </a:rPr>
              <a:t>                       “Mathis der Maler”</a:t>
            </a:r>
            <a:r>
              <a:rPr lang="tr-TR" smtClean="0">
                <a:effectLst/>
                <a:latin typeface="Times New Roman" panose="02020603050405020304" pitchFamily="18" charset="0"/>
                <a:ea typeface="Calibri" panose="020F0502020204030204" pitchFamily="34" charset="0"/>
                <a:cs typeface="Times New Roman" panose="02020603050405020304" pitchFamily="18" charset="0"/>
              </a:rPr>
              <a:t> (senfoni)</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65148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434078"/>
            <a:ext cx="6096000" cy="5989845"/>
          </a:xfrm>
          <a:prstGeom prst="rect">
            <a:avLst/>
          </a:prstGeom>
        </p:spPr>
        <p:txBody>
          <a:bodyPr>
            <a:spAutoFit/>
          </a:bodyPr>
          <a:lstStyle/>
          <a:p>
            <a:pPr>
              <a:lnSpc>
                <a:spcPct val="115000"/>
              </a:lnSpc>
              <a:spcAft>
                <a:spcPts val="1000"/>
              </a:spcAft>
            </a:pPr>
            <a:r>
              <a:rPr lang="tr-TR" sz="2000" b="1" u="sng" smtClean="0">
                <a:effectLst/>
                <a:latin typeface="Calibri" panose="020F0502020204030204" pitchFamily="34" charset="0"/>
                <a:ea typeface="Calibri" panose="020F0502020204030204" pitchFamily="34" charset="0"/>
                <a:cs typeface="Times New Roman" panose="02020603050405020304" pitchFamily="18" charset="0"/>
              </a:rPr>
              <a:t>Jean-Philippe Rameau (1683-1764)</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Calibri" panose="020F0502020204030204" pitchFamily="34" charset="0"/>
                <a:ea typeface="Calibri" panose="020F0502020204030204" pitchFamily="34" charset="0"/>
                <a:cs typeface="Times New Roman" panose="02020603050405020304" pitchFamily="18" charset="0"/>
              </a:rPr>
              <a:t>Geç Barok Dönem Fransız besteci, organist ve teorisyen.</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Calibri" panose="020F0502020204030204" pitchFamily="34" charset="0"/>
                <a:ea typeface="Calibri" panose="020F0502020204030204" pitchFamily="34" charset="0"/>
                <a:cs typeface="Times New Roman" panose="02020603050405020304" pitchFamily="18" charset="0"/>
              </a:rPr>
              <a:t>Dijon’da doğdu.</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Calibri" panose="020F0502020204030204" pitchFamily="34" charset="0"/>
                <a:ea typeface="Calibri" panose="020F0502020204030204" pitchFamily="34" charset="0"/>
                <a:cs typeface="Times New Roman" panose="02020603050405020304" pitchFamily="18" charset="0"/>
              </a:rPr>
              <a:t>Clermont, Avignon, Dijon ve Lyon’da organist olarak çalıştı.</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Calibri" panose="020F0502020204030204" pitchFamily="34" charset="0"/>
                <a:ea typeface="Calibri" panose="020F0502020204030204" pitchFamily="34" charset="0"/>
                <a:cs typeface="Times New Roman" panose="02020603050405020304" pitchFamily="18" charset="0"/>
              </a:rPr>
              <a:t>“Traité de l’harmonie” (1722) ile armoni öğreniminin temellerini attı: Fundemental bas, tonik, subdominant, dominant, vs..</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Calibri" panose="020F0502020204030204" pitchFamily="34" charset="0"/>
                <a:ea typeface="Calibri" panose="020F0502020204030204" pitchFamily="34" charset="0"/>
                <a:cs typeface="Times New Roman" panose="02020603050405020304" pitchFamily="18" charset="0"/>
              </a:rPr>
              <a:t>Ancak ileri yaşlarında Paris’e gidince tanındı.</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0"/>
              </a:spcAft>
            </a:pPr>
            <a:r>
              <a:rPr lang="tr-TR" smtClean="0">
                <a:effectLst/>
                <a:latin typeface="Calibri" panose="020F0502020204030204" pitchFamily="34" charset="0"/>
                <a:ea typeface="Calibri" panose="020F0502020204030204" pitchFamily="34" charset="0"/>
                <a:cs typeface="Times New Roman" panose="02020603050405020304" pitchFamily="18" charset="0"/>
              </a:rPr>
              <a:t> </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0"/>
              </a:spcAft>
            </a:pPr>
            <a:r>
              <a:rPr lang="tr-TR" smtClean="0">
                <a:effectLst/>
                <a:latin typeface="Calibri" panose="020F0502020204030204" pitchFamily="34" charset="0"/>
                <a:ea typeface="Calibri" panose="020F0502020204030204" pitchFamily="34" charset="0"/>
                <a:cs typeface="Times New Roman" panose="02020603050405020304" pitchFamily="18" charset="0"/>
              </a:rPr>
              <a:t>Başlıca Eserleri: 4 Tragédie en musique (Hippolyte et Aricie, Castor et Pollux), 6 opera (diğer operalar), baleler ve opera-baleler , klavsen parçaları, kantatlar ve motetler.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0"/>
              </a:spcAft>
            </a:pPr>
            <a:r>
              <a:rPr lang="tr-TR" smtClean="0">
                <a:effectLst/>
                <a:latin typeface="Calibri" panose="020F0502020204030204" pitchFamily="34" charset="0"/>
                <a:ea typeface="Calibri" panose="020F0502020204030204" pitchFamily="34" charset="0"/>
                <a:cs typeface="Times New Roman" panose="02020603050405020304" pitchFamily="18" charset="0"/>
              </a:rPr>
              <a:t> </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0"/>
              </a:spcAft>
            </a:pPr>
            <a:r>
              <a:rPr lang="tr-TR" b="1" u="sng" smtClean="0">
                <a:effectLst/>
                <a:latin typeface="Calibri" panose="020F0502020204030204" pitchFamily="34" charset="0"/>
                <a:ea typeface="Calibri" panose="020F0502020204030204" pitchFamily="34" charset="0"/>
                <a:cs typeface="Times New Roman" panose="02020603050405020304" pitchFamily="18" charset="0"/>
              </a:rPr>
              <a:t>“Les Indes Galantes” (1735)</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0"/>
              </a:spcAft>
            </a:pPr>
            <a:r>
              <a:rPr lang="tr-TR" smtClean="0">
                <a:effectLst/>
                <a:latin typeface="Calibri" panose="020F0502020204030204" pitchFamily="34" charset="0"/>
                <a:ea typeface="Calibri" panose="020F0502020204030204" pitchFamily="34" charset="0"/>
                <a:cs typeface="Times New Roman" panose="02020603050405020304" pitchFamily="18" charset="0"/>
              </a:rPr>
              <a:t>4 perdelik opera-bale: Her perde ayrı bir egzotik öyküyü ele alır.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0"/>
              </a:spcAft>
            </a:pPr>
            <a:r>
              <a:rPr lang="tr-TR" smtClean="0">
                <a:effectLst/>
                <a:latin typeface="Calibri" panose="020F0502020204030204" pitchFamily="34" charset="0"/>
                <a:ea typeface="Calibri" panose="020F0502020204030204" pitchFamily="34" charset="0"/>
                <a:cs typeface="Times New Roman" panose="02020603050405020304" pitchFamily="18" charset="0"/>
              </a:rPr>
              <a:t>(4. Perde: “Les Sauvages”)</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1000"/>
              </a:spcAft>
            </a:pPr>
            <a:r>
              <a:rPr lang="tr-TR" smtClean="0">
                <a:effectLst/>
                <a:latin typeface="Calibri" panose="020F0502020204030204" pitchFamily="34" charset="0"/>
                <a:ea typeface="Calibri" panose="020F0502020204030204" pitchFamily="34" charset="0"/>
                <a:cs typeface="Times New Roman" panose="02020603050405020304" pitchFamily="18" charset="0"/>
              </a:rPr>
              <a:t> </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609002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821124"/>
            <a:ext cx="6096000" cy="3215752"/>
          </a:xfrm>
          <a:prstGeom prst="rect">
            <a:avLst/>
          </a:prstGeom>
        </p:spPr>
        <p:txBody>
          <a:bodyPr>
            <a:spAutoFit/>
          </a:bodyPr>
          <a:lstStyle/>
          <a:p>
            <a:pPr>
              <a:lnSpc>
                <a:spcPct val="115000"/>
              </a:lnSpc>
              <a:spcAft>
                <a:spcPts val="1000"/>
              </a:spcAft>
            </a:pPr>
            <a:r>
              <a:rPr lang="tr-TR" b="1" u="sng" smtClean="0">
                <a:effectLst/>
                <a:latin typeface="Times New Roman" panose="02020603050405020304" pitchFamily="18" charset="0"/>
                <a:ea typeface="Calibri" panose="020F0502020204030204" pitchFamily="34" charset="0"/>
                <a:cs typeface="Times New Roman" panose="02020603050405020304" pitchFamily="18" charset="0"/>
              </a:rPr>
              <a:t>Tan Dun (1957-  )</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Çinli çağdaş besteci ve şef.</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Pekin’de Merkezi Müzik Konservatuarı ve New York’ta Columbia Üniversitesi’nde eğitim gördü.</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Operalar, orkestra eserleri ve film müzikleri besteledi.</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Müziğinde Çin kültürünü Batı modernizmi ile birlikte yansıtmaya çalıştığı görülür. Eserlerinde renkli ve sürprizli bir orkestra kullanımı söz konusudur.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b="1" i="1" smtClean="0">
                <a:effectLst/>
                <a:latin typeface="Times New Roman" panose="02020603050405020304" pitchFamily="18" charset="0"/>
                <a:ea typeface="Calibri" panose="020F0502020204030204" pitchFamily="34" charset="0"/>
                <a:cs typeface="Times New Roman" panose="02020603050405020304" pitchFamily="18" charset="0"/>
              </a:rPr>
              <a:t>-Zheng ve Yaylı Orkestra için Konçerto</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0946097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964</Words>
  <Application>Microsoft Office PowerPoint</Application>
  <PresentationFormat>Geniş ekran</PresentationFormat>
  <Paragraphs>150</Paragraphs>
  <Slides>14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Arial</vt:lpstr>
      <vt:lpstr>Calibri</vt:lpstr>
      <vt:lpstr>Calibri Light</vt:lpstr>
      <vt:lpstr>Symbol</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Mert</dc:creator>
  <cp:lastModifiedBy>Mert</cp:lastModifiedBy>
  <cp:revision>5</cp:revision>
  <dcterms:created xsi:type="dcterms:W3CDTF">2020-05-07T15:49:03Z</dcterms:created>
  <dcterms:modified xsi:type="dcterms:W3CDTF">2020-05-07T16:36:33Z</dcterms:modified>
</cp:coreProperties>
</file>