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5" r:id="rId5"/>
    <p:sldId id="258" r:id="rId6"/>
    <p:sldId id="259" r:id="rId7"/>
    <p:sldId id="260" r:id="rId8"/>
    <p:sldId id="261" r:id="rId9"/>
    <p:sldId id="262" r:id="rId10"/>
    <p:sldId id="263" r:id="rId11"/>
    <p:sldId id="264" r:id="rId12"/>
    <p:sldId id="266" r:id="rId13"/>
    <p:sldId id="267" r:id="rId14"/>
    <p:sldId id="26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92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32F4081-0AB4-410D-A74B-1728E2E31B55}"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2641585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2F4081-0AB4-410D-A74B-1728E2E31B55}"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1520549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2F4081-0AB4-410D-A74B-1728E2E31B55}"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121726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2F4081-0AB4-410D-A74B-1728E2E31B55}"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243864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32F4081-0AB4-410D-A74B-1728E2E31B55}"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315770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32F4081-0AB4-410D-A74B-1728E2E31B55}" type="datetimeFigureOut">
              <a:rPr lang="tr-TR" smtClean="0"/>
              <a:t>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411355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32F4081-0AB4-410D-A74B-1728E2E31B55}" type="datetimeFigureOut">
              <a:rPr lang="tr-TR" smtClean="0"/>
              <a:t>7.05.2020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284503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32F4081-0AB4-410D-A74B-1728E2E31B55}" type="datetimeFigureOut">
              <a:rPr lang="tr-TR" smtClean="0"/>
              <a:t>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213490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32F4081-0AB4-410D-A74B-1728E2E31B55}" type="datetimeFigureOut">
              <a:rPr lang="tr-TR" smtClean="0"/>
              <a:t>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129497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2F4081-0AB4-410D-A74B-1728E2E31B55}" type="datetimeFigureOut">
              <a:rPr lang="tr-TR" smtClean="0"/>
              <a:t>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44392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2F4081-0AB4-410D-A74B-1728E2E31B55}" type="datetimeFigureOut">
              <a:rPr lang="tr-TR" smtClean="0"/>
              <a:t>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CBDA1A-33ED-47B5-900C-D30D86EE0E37}" type="slidenum">
              <a:rPr lang="tr-TR" smtClean="0"/>
              <a:t>‹#›</a:t>
            </a:fld>
            <a:endParaRPr lang="tr-TR"/>
          </a:p>
        </p:txBody>
      </p:sp>
    </p:spTree>
    <p:extLst>
      <p:ext uri="{BB962C8B-B14F-4D97-AF65-F5344CB8AC3E}">
        <p14:creationId xmlns:p14="http://schemas.microsoft.com/office/powerpoint/2010/main" val="79525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F4081-0AB4-410D-A74B-1728E2E31B55}" type="datetimeFigureOut">
              <a:rPr lang="tr-TR" smtClean="0"/>
              <a:t>7.05.2020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BDA1A-33ED-47B5-900C-D30D86EE0E37}" type="slidenum">
              <a:rPr lang="tr-TR" smtClean="0"/>
              <a:t>‹#›</a:t>
            </a:fld>
            <a:endParaRPr lang="tr-TR"/>
          </a:p>
        </p:txBody>
      </p:sp>
    </p:spTree>
    <p:extLst>
      <p:ext uri="{BB962C8B-B14F-4D97-AF65-F5344CB8AC3E}">
        <p14:creationId xmlns:p14="http://schemas.microsoft.com/office/powerpoint/2010/main" val="630896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245535"/>
            <a:ext cx="6096000" cy="2366930"/>
          </a:xfrm>
          <a:prstGeom prst="rect">
            <a:avLst/>
          </a:prstGeom>
        </p:spPr>
        <p:txBody>
          <a:bodyPr>
            <a:spAutoFit/>
          </a:bodyPr>
          <a:lstStyle/>
          <a:p>
            <a:pPr algn="ctr">
              <a:lnSpc>
                <a:spcPct val="106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ANKARA ÜNİVERSİTESİ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DEVLET KONSERVATUVARI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MÜZİK BÖLÜMÜ</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BESTECİLİK (KOMPOZİSYON)</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ANASANAT DALI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6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KOMPOZİSYON SEMİNERİ - KOM 106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4627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833418"/>
            <a:ext cx="6096000" cy="5191165"/>
          </a:xfrm>
          <a:prstGeom prst="rect">
            <a:avLst/>
          </a:prstGeom>
        </p:spPr>
        <p:txBody>
          <a:bodyPr>
            <a:spAutoFit/>
          </a:bodyPr>
          <a:lstStyle/>
          <a:p>
            <a:pPr indent="228600">
              <a:lnSpc>
                <a:spcPct val="115000"/>
              </a:lnSpc>
              <a:spcAft>
                <a:spcPts val="1000"/>
              </a:spcAft>
            </a:pPr>
            <a:r>
              <a:rPr lang="tr-TR" sz="2000" b="1" u="sng" smtClean="0">
                <a:effectLst/>
                <a:latin typeface="Times New Roman" panose="02020603050405020304" pitchFamily="18" charset="0"/>
                <a:ea typeface="Calibri" panose="020F0502020204030204" pitchFamily="34" charset="0"/>
                <a:cs typeface="Times New Roman" panose="02020603050405020304" pitchFamily="18" charset="0"/>
              </a:rPr>
              <a:t>William Walton (1902-1983)</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İngiliz besteci. Daha çok orkestra eserleri ile tanınır.</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Oxford’ta eğitim gördü (mezun olmadı).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Sitwell kardeşlerle yaşadı.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“Façade” (1923) ve “Porstmouth Point” (1926) ile tanındı.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Çok sayıda film ve oyun müziği yazdı.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II. Dünya Savaşı’ndan sonra İtalya’da (Ischia Adası) yaşadı.</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tr-TR" smtClean="0">
                <a:effectLst/>
                <a:latin typeface="Times New Roman" panose="02020603050405020304" pitchFamily="18" charset="0"/>
                <a:ea typeface="Times New Roman" panose="02020603050405020304" pitchFamily="18" charset="0"/>
              </a:rPr>
              <a:t>Önceleri “modernist” olarak nitelenmekle birlikte, daha çok neo-klasik, neo-romantik çizgide, büyük yenilikler içermeyen bir müzik dilinde yazdı.</a:t>
            </a:r>
            <a:endParaRPr lang="tr-TR" sz="1600" smtClean="0">
              <a:effectLst/>
              <a:latin typeface="Times New Roman" panose="02020603050405020304" pitchFamily="18" charset="0"/>
              <a:ea typeface="Times New Roman" panose="02020603050405020304" pitchFamily="18" charset="0"/>
            </a:endParaRPr>
          </a:p>
          <a:p>
            <a:pPr marL="457200" algn="just"/>
            <a:r>
              <a:rPr lang="tr-TR" b="1" smtClean="0">
                <a:effectLst/>
                <a:latin typeface="Times New Roman" panose="02020603050405020304" pitchFamily="18" charset="0"/>
                <a:ea typeface="Times New Roman" panose="02020603050405020304" pitchFamily="18" charset="0"/>
              </a:rPr>
              <a:t>Başlıca Yapıtları:</a:t>
            </a:r>
            <a:r>
              <a:rPr lang="tr-TR" smtClean="0">
                <a:effectLst/>
                <a:latin typeface="Times New Roman" panose="02020603050405020304" pitchFamily="18" charset="0"/>
                <a:ea typeface="Times New Roman" panose="02020603050405020304" pitchFamily="18" charset="0"/>
              </a:rPr>
              <a:t> 2 Senfoni, 2 Opera (Trolius &amp; Cressida, The Bear), Viyola Konçertosu (1929), “Belshazzar’s Feast” (1931 /oratoryo), Keman Konçertosu (1939), Viyolonsel Konçertosu (1956), koral ve vokal eserler,…</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Calibri" panose="020F0502020204030204" pitchFamily="34" charset="0"/>
              <a:buChar char="-"/>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Viyola Konçertosu</a:t>
            </a:r>
            <a:endParaRPr lang="tr-TR" sz="1600" smtClean="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buFont typeface="+mj-lt"/>
              <a:buAutoNum type="arabicPeriod"/>
            </a:pPr>
            <a:r>
              <a:rPr lang="tr-TR" sz="1600" b="1" i="1" smtClean="0">
                <a:effectLst/>
                <a:latin typeface="Times New Roman" panose="02020603050405020304" pitchFamily="18" charset="0"/>
                <a:ea typeface="Times New Roman" panose="02020603050405020304" pitchFamily="18" charset="0"/>
              </a:rPr>
              <a:t>Andante comodo</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tr-TR" sz="1600" b="1" i="1" smtClean="0">
                <a:effectLst/>
                <a:latin typeface="Times New Roman" panose="02020603050405020304" pitchFamily="18" charset="0"/>
                <a:ea typeface="Times New Roman" panose="02020603050405020304" pitchFamily="18" charset="0"/>
              </a:rPr>
              <a:t>Vivo, con molto preciso</a:t>
            </a:r>
            <a:endParaRPr lang="tr-TR" sz="1600" smtClean="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tr-TR" sz="1600" b="1" i="1" smtClean="0">
                <a:effectLst/>
                <a:latin typeface="Times New Roman" panose="02020603050405020304" pitchFamily="18" charset="0"/>
                <a:ea typeface="Times New Roman" panose="02020603050405020304" pitchFamily="18" charset="0"/>
              </a:rPr>
              <a:t>Allegro moderato</a:t>
            </a:r>
            <a:endParaRPr lang="tr-TR"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3289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343301"/>
            <a:ext cx="6096000" cy="4171398"/>
          </a:xfrm>
          <a:prstGeom prst="rect">
            <a:avLst/>
          </a:prstGeom>
        </p:spPr>
        <p:txBody>
          <a:bodyPr>
            <a:spAutoFit/>
          </a:bodyPr>
          <a:lstStyle/>
          <a:p>
            <a:pPr>
              <a:lnSpc>
                <a:spcPct val="115000"/>
              </a:lnSpc>
              <a:spcAft>
                <a:spcPts val="1000"/>
              </a:spcAft>
            </a:pPr>
            <a:r>
              <a:rPr lang="tr-TR" b="1" u="sng" smtClean="0">
                <a:effectLst/>
                <a:latin typeface="Calibri" panose="020F0502020204030204" pitchFamily="34" charset="0"/>
                <a:ea typeface="Calibri" panose="020F0502020204030204" pitchFamily="34" charset="0"/>
                <a:cs typeface="Times New Roman" panose="02020603050405020304" pitchFamily="18" charset="0"/>
              </a:rPr>
              <a:t>Zoltán Kodály (1882-1967)</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Macar besteci, eğitimci ve etnomüzikolog.</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Halk müziğinden ve Debussy’nin serbest armoni anlayışından etkilendi.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Halk müziği derlemeleri yaptı (Bartók ile dost).</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Müzik eğitimi alanında etkinlik gösterdi. – Enstrümandansa koroya önem verdi.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“Kodály Metodu”</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En ünlü eserleri: “Psalmus Hungaricus” (tenor, koro ve orkestra için), “Háry János” (opera – orkestra süti).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Ayrıca çok sayıda koro eseri yazdı.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b="1" i="1" smtClean="0">
                <a:effectLst/>
                <a:latin typeface="Calibri" panose="020F0502020204030204" pitchFamily="34" charset="0"/>
                <a:ea typeface="Calibri" panose="020F0502020204030204" pitchFamily="34" charset="0"/>
                <a:cs typeface="Times New Roman" panose="02020603050405020304" pitchFamily="18" charset="0"/>
              </a:rPr>
              <a:t>-Háry János – Orkestra Süiti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2885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85244"/>
            <a:ext cx="6096000" cy="3087512"/>
          </a:xfrm>
          <a:prstGeom prst="rect">
            <a:avLst/>
          </a:prstGeom>
        </p:spPr>
        <p:txBody>
          <a:bodyPr>
            <a:spAutoFit/>
          </a:bodyPr>
          <a:lstStyle/>
          <a:p>
            <a:pPr indent="228600">
              <a:lnSpc>
                <a:spcPct val="115000"/>
              </a:lnSpc>
              <a:spcAft>
                <a:spcPts val="1000"/>
              </a:spcAft>
            </a:pPr>
            <a:r>
              <a:rPr lang="tr-TR" b="1" u="sng">
                <a:latin typeface="Times New Roman" panose="02020603050405020304" pitchFamily="18" charset="0"/>
                <a:ea typeface="Calibri" panose="020F0502020204030204" pitchFamily="34" charset="0"/>
                <a:cs typeface="Times New Roman" panose="02020603050405020304" pitchFamily="18" charset="0"/>
              </a:rPr>
              <a:t>Ivor Gurney (1890-1937)</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İngiliz besteci ve şair.</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Daha çok şarkıları ile tanınır.</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Royal College of Music’te okudu.</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1. Dünya Savaşı’na katıldı.</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Gittikçe ruh sağlığını kaybederek, Londra’da bir akıl hastanesinde öldü.</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Geç-romantizmden ve İngiliz rönesans ve halk müziklerinden etkilendi.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300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102209"/>
            <a:ext cx="6096000" cy="4653582"/>
          </a:xfrm>
          <a:prstGeom prst="rect">
            <a:avLst/>
          </a:prstGeom>
        </p:spPr>
        <p:txBody>
          <a:bodyPr>
            <a:spAutoFit/>
          </a:bodyPr>
          <a:lstStyle/>
          <a:p>
            <a:pPr algn="ctr">
              <a:lnSpc>
                <a:spcPct val="115000"/>
              </a:lnSpc>
              <a:spcAft>
                <a:spcPts val="1000"/>
              </a:spcAft>
            </a:pPr>
            <a:r>
              <a:rPr lang="tr-TR" sz="2000" b="1" u="sng">
                <a:latin typeface="Calibri" panose="020F0502020204030204" pitchFamily="34" charset="0"/>
                <a:ea typeface="Calibri" panose="020F0502020204030204" pitchFamily="34" charset="0"/>
                <a:cs typeface="Times New Roman" panose="02020603050405020304" pitchFamily="18" charset="0"/>
              </a:rPr>
              <a:t>Aleotoric Music – “chance music” &amp; indeterminacy</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“Zen Budizmi”; sesleri deneyimlemek: J. Cage</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Müzik, sanat, hayat arasındaki sınırlar belirsizleşir.</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Bestecinin duygularına, malzemenin geliştirilmesine, tasarlanmış yapılara yer verilmez.</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John Cage (1912-1992) : Music for Changes (1951), I Ching (1951), 4’33’’ (1952), Fontana Mix (1958).</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Morton Feldman (1926-1987): Projections (1950/1951).</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Earl Brown (1926-2002): December 1952 (1952).</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Karlheinz Stockhausen (1928-2007): Klavierstück XI (1956), Zyklus for Percussion (1959).</a:t>
            </a:r>
            <a:endParaRPr lang="tr-TR" sz="14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b="1" i="1">
                <a:latin typeface="Calibri" panose="020F0502020204030204" pitchFamily="34" charset="0"/>
                <a:ea typeface="Calibri" panose="020F0502020204030204" pitchFamily="34" charset="0"/>
                <a:cs typeface="Times New Roman" panose="02020603050405020304" pitchFamily="18" charset="0"/>
              </a:rPr>
              <a:t>-Earl Brown – December 1952.</a:t>
            </a:r>
            <a:endParaRPr lang="tr-TR" sz="14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b="1" i="1">
                <a:latin typeface="Calibri" panose="020F0502020204030204" pitchFamily="34" charset="0"/>
                <a:ea typeface="Calibri" panose="020F0502020204030204" pitchFamily="34" charset="0"/>
                <a:cs typeface="Times New Roman" panose="02020603050405020304" pitchFamily="18" charset="0"/>
              </a:rPr>
              <a:t>- Karlheinz Stockhausen - Klavierstück XI.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2548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03427"/>
            <a:ext cx="6096000" cy="3251146"/>
          </a:xfrm>
          <a:prstGeom prst="rect">
            <a:avLst/>
          </a:prstGeom>
        </p:spPr>
        <p:txBody>
          <a:bodyPr>
            <a:spAutoFit/>
          </a:bodyPr>
          <a:lstStyle/>
          <a:p>
            <a:pPr algn="ctr">
              <a:lnSpc>
                <a:spcPct val="115000"/>
              </a:lnSpc>
              <a:spcAft>
                <a:spcPts val="1000"/>
              </a:spcAft>
            </a:pPr>
            <a:r>
              <a:rPr lang="tr-TR" sz="2000" b="1" u="sng">
                <a:latin typeface="Calibri" panose="020F0502020204030204" pitchFamily="34" charset="0"/>
                <a:ea typeface="Calibri" panose="020F0502020204030204" pitchFamily="34" charset="0"/>
                <a:cs typeface="Times New Roman" panose="02020603050405020304" pitchFamily="18" charset="0"/>
              </a:rPr>
              <a:t>The New Virtuosity</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Müzik serial değil, ama sesler ve tekstür benziyor.</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Karmaşık ritmik yapılar.</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Enstrümanların teknik ve ifade olanakları zorlanır.</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Luciano Berio (1925-2003): Sequenzas (1958-2002).</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Eliot Carter (1908-2012): Cello sonatı (1948), Yaylı Kuartet No.2 (1959), Con Legerezza Pensosa (1990).</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a:latin typeface="Calibri" panose="020F0502020204030204" pitchFamily="34" charset="0"/>
                <a:ea typeface="Calibri" panose="020F0502020204030204" pitchFamily="34" charset="0"/>
                <a:cs typeface="Times New Roman" panose="02020603050405020304" pitchFamily="18" charset="0"/>
              </a:rPr>
              <a:t> </a:t>
            </a:r>
            <a:endParaRPr lang="tr-TR" sz="140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b="1" i="1">
                <a:latin typeface="Calibri" panose="020F0502020204030204" pitchFamily="34" charset="0"/>
                <a:ea typeface="Calibri" panose="020F0502020204030204" pitchFamily="34" charset="0"/>
                <a:cs typeface="Times New Roman" panose="02020603050405020304" pitchFamily="18" charset="0"/>
              </a:rPr>
              <a:t>-Eliot Carter - Con Legerezza Pensosa.</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8013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674400"/>
            <a:ext cx="6096000" cy="5509200"/>
          </a:xfrm>
          <a:prstGeom prst="rect">
            <a:avLst/>
          </a:prstGeom>
        </p:spPr>
        <p:txBody>
          <a:bodyPr>
            <a:spAutoFit/>
          </a:bodyPr>
          <a:lstStyle/>
          <a:p>
            <a:pPr algn="just">
              <a:spcAft>
                <a:spcPts val="0"/>
              </a:spcAft>
            </a:pPr>
            <a:r>
              <a:rPr lang="tr-TR" sz="2000" b="1" u="sng" smtClean="0">
                <a:effectLst/>
                <a:latin typeface="Times New Roman" panose="02020603050405020304" pitchFamily="18" charset="0"/>
                <a:ea typeface="Times New Roman" panose="02020603050405020304" pitchFamily="18" charset="0"/>
              </a:rPr>
              <a:t>Empresyonizm (İzlenimcilik</a:t>
            </a:r>
            <a:r>
              <a:rPr lang="tr-TR" sz="2000" b="1" smtClean="0">
                <a:effectLst/>
                <a:latin typeface="Times New Roman" panose="02020603050405020304" pitchFamily="18" charset="0"/>
                <a:ea typeface="Times New Roman" panose="02020603050405020304" pitchFamily="18" charset="0"/>
              </a:rPr>
              <a:t>)</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2000" b="1" smtClean="0">
                <a:effectLst/>
                <a:latin typeface="Times New Roman" panose="02020603050405020304" pitchFamily="18" charset="0"/>
                <a:ea typeface="Times New Roman" panose="02020603050405020304" pitchFamily="18" charset="0"/>
              </a:rPr>
              <a:t> </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400" smtClean="0">
                <a:effectLst/>
                <a:latin typeface="Times New Roman" panose="02020603050405020304" pitchFamily="18" charset="0"/>
                <a:ea typeface="Times New Roman" panose="02020603050405020304" pitchFamily="18" charset="0"/>
              </a:rPr>
              <a:t>19. yüzyıl sonları ve 20. yüzyıl başlarında, özellikle Fransa’da etkili olan sanat akımı. Önce resim, sonra da müzik alanında etkili olmuştur. İzlenimciler, bir önceki dönemin romantik ve gerçekçi konularından uzaklaşarak, bir düşünce ya da görüntünün insanda uyandırdığı izlenimleri yansıtmayı amaçlamışlardır.</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400" smtClean="0">
                <a:effectLst/>
                <a:latin typeface="Times New Roman" panose="02020603050405020304" pitchFamily="18" charset="0"/>
                <a:ea typeface="Times New Roman" panose="02020603050405020304" pitchFamily="18" charset="0"/>
              </a:rPr>
              <a:t> </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400" smtClean="0">
                <a:effectLst/>
                <a:latin typeface="Times New Roman" panose="02020603050405020304" pitchFamily="18" charset="0"/>
                <a:ea typeface="Times New Roman" panose="02020603050405020304" pitchFamily="18" charset="0"/>
              </a:rPr>
              <a:t>-İzlenimci ressamlar (Monet, Manet, Degas, Pissarro, Sisley, Renoir), doğadan izlenimlerini doğrudan aktardılar ve renge önem verdiler.</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400" smtClean="0">
                <a:effectLst/>
                <a:latin typeface="Times New Roman" panose="02020603050405020304" pitchFamily="18" charset="0"/>
                <a:ea typeface="Times New Roman" panose="02020603050405020304" pitchFamily="18" charset="0"/>
              </a:rPr>
              <a:t> </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400" smtClean="0">
                <a:effectLst/>
                <a:latin typeface="Times New Roman" panose="02020603050405020304" pitchFamily="18" charset="0"/>
                <a:ea typeface="Times New Roman" panose="02020603050405020304" pitchFamily="18" charset="0"/>
              </a:rPr>
              <a:t>-Empresyonizmin müzikteki başlıca temsilcisi Claude Debussy’dir (1862-1918). Bu akım içinde değerlendirelen başlıca eserleri: “Pelléas ve Mélisande” (opera), “Deniz”, “Bir Faun’un Öğledensonrasına Prelüd” ve “Bulutlar”.</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400" smtClean="0">
                <a:effectLst/>
                <a:latin typeface="Times New Roman" panose="02020603050405020304" pitchFamily="18" charset="0"/>
                <a:ea typeface="Times New Roman" panose="02020603050405020304" pitchFamily="18" charset="0"/>
              </a:rPr>
              <a:t> </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400" smtClean="0">
                <a:effectLst/>
                <a:latin typeface="Times New Roman" panose="02020603050405020304" pitchFamily="18" charset="0"/>
                <a:ea typeface="Times New Roman" panose="02020603050405020304" pitchFamily="18" charset="0"/>
              </a:rPr>
              <a:t>-Empresyonist anlayışta eser veren diğer önemli besteciler: Maurice Ravel, Frederick Delius, Ottorino Respighi.</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400" smtClean="0">
                <a:effectLst/>
                <a:latin typeface="Times New Roman" panose="02020603050405020304" pitchFamily="18" charset="0"/>
                <a:ea typeface="Times New Roman" panose="02020603050405020304" pitchFamily="18" charset="0"/>
              </a:rPr>
              <a:t> </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600" b="1" u="sng" smtClean="0">
                <a:effectLst/>
                <a:latin typeface="Times New Roman" panose="02020603050405020304" pitchFamily="18" charset="0"/>
                <a:ea typeface="Times New Roman" panose="02020603050405020304" pitchFamily="18" charset="0"/>
              </a:rPr>
              <a:t>Empresyonist Müziğin Başlıca Özellikleri:</a:t>
            </a:r>
            <a:endParaRPr lang="tr-TR" sz="1200" smtClean="0">
              <a:effectLst/>
              <a:latin typeface="Times New Roman" panose="02020603050405020304" pitchFamily="18" charset="0"/>
              <a:ea typeface="Times New Roman" panose="02020603050405020304" pitchFamily="18" charset="0"/>
            </a:endParaRPr>
          </a:p>
          <a:p>
            <a:pPr algn="just">
              <a:spcAft>
                <a:spcPts val="0"/>
              </a:spcAft>
            </a:pPr>
            <a:r>
              <a:rPr lang="tr-TR" sz="1600" b="1" u="none" strike="noStrike" smtClean="0">
                <a:effectLst/>
                <a:latin typeface="Times New Roman" panose="02020603050405020304" pitchFamily="18" charset="0"/>
                <a:ea typeface="Times New Roman" panose="02020603050405020304" pitchFamily="18" charset="0"/>
              </a:rPr>
              <a:t> </a:t>
            </a:r>
            <a:endParaRPr lang="tr-TR" sz="1200" smtClean="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tr-TR" sz="1400" smtClean="0">
                <a:effectLst/>
                <a:latin typeface="Times New Roman" panose="02020603050405020304" pitchFamily="18" charset="0"/>
                <a:ea typeface="Times New Roman" panose="02020603050405020304" pitchFamily="18" charset="0"/>
              </a:rPr>
              <a:t>Antik (Orta Çağ) ve Egzotik (pentatonik, tam-ton) modların kullanımı.</a:t>
            </a:r>
            <a:endParaRPr lang="tr-TR" sz="1200" smtClean="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tr-TR" sz="1400" smtClean="0">
                <a:effectLst/>
                <a:latin typeface="Times New Roman" panose="02020603050405020304" pitchFamily="18" charset="0"/>
                <a:ea typeface="Times New Roman" panose="02020603050405020304" pitchFamily="18" charset="0"/>
              </a:rPr>
              <a:t>Klasik armoni kurallarının dışına çıkılması.</a:t>
            </a:r>
            <a:endParaRPr lang="tr-TR" sz="1200" smtClean="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tr-TR" sz="1400" smtClean="0">
                <a:effectLst/>
                <a:latin typeface="Times New Roman" panose="02020603050405020304" pitchFamily="18" charset="0"/>
                <a:ea typeface="Times New Roman" panose="02020603050405020304" pitchFamily="18" charset="0"/>
              </a:rPr>
              <a:t>7’li ve 9’lu akorların serbest kullanımı.</a:t>
            </a:r>
            <a:endParaRPr lang="tr-TR" sz="1200" smtClean="0">
              <a:effectLst/>
              <a:latin typeface="Times New Roman" panose="02020603050405020304" pitchFamily="18" charset="0"/>
              <a:ea typeface="Times New Roman" panose="02020603050405020304" pitchFamily="18" charset="0"/>
            </a:endParaRPr>
          </a:p>
          <a:p>
            <a:pPr marL="342900" lvl="0" indent="-342900" algn="just">
              <a:spcAft>
                <a:spcPts val="0"/>
              </a:spcAft>
              <a:buFont typeface="Times New Roman" panose="02020603050405020304" pitchFamily="18" charset="0"/>
              <a:buChar char="-"/>
              <a:tabLst>
                <a:tab pos="457200" algn="l"/>
              </a:tabLst>
            </a:pPr>
            <a:r>
              <a:rPr lang="tr-TR" sz="1400" smtClean="0">
                <a:effectLst/>
                <a:latin typeface="Times New Roman" panose="02020603050405020304" pitchFamily="18" charset="0"/>
                <a:ea typeface="Times New Roman" panose="02020603050405020304" pitchFamily="18" charset="0"/>
              </a:rPr>
              <a:t>Renksel (enstrümanları karakteristik özelliklerini belli ederek kullanan) orkestrasyon.</a:t>
            </a:r>
            <a:endParaRPr lang="tr-TR"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246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235579"/>
            <a:ext cx="6096000" cy="4386842"/>
          </a:xfrm>
          <a:prstGeom prst="rect">
            <a:avLst/>
          </a:prstGeom>
        </p:spPr>
        <p:txBody>
          <a:bodyPr>
            <a:spAutoFit/>
          </a:bodyPr>
          <a:lstStyle/>
          <a:p>
            <a:pPr indent="228600">
              <a:lnSpc>
                <a:spcPct val="115000"/>
              </a:lnSpc>
              <a:spcAft>
                <a:spcPts val="1000"/>
              </a:spcAft>
            </a:pPr>
            <a:r>
              <a:rPr lang="tr-TR" sz="2000" b="1" u="sng">
                <a:latin typeface="Times New Roman" panose="02020603050405020304" pitchFamily="18" charset="0"/>
                <a:ea typeface="Calibri" panose="020F0502020204030204" pitchFamily="34" charset="0"/>
                <a:cs typeface="Times New Roman" panose="02020603050405020304" pitchFamily="18" charset="0"/>
              </a:rPr>
              <a:t>Boris Blacher (1903-1975)</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tr-TR">
                <a:latin typeface="Times New Roman" panose="02020603050405020304" pitchFamily="18" charset="0"/>
                <a:ea typeface="Times New Roman" panose="02020603050405020304" pitchFamily="18" charset="0"/>
              </a:rPr>
              <a:t>Alman besteci.</a:t>
            </a:r>
            <a:endParaRPr lang="tr-TR" sz="160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tr-TR">
                <a:latin typeface="Times New Roman" panose="02020603050405020304" pitchFamily="18" charset="0"/>
                <a:ea typeface="Times New Roman" panose="02020603050405020304" pitchFamily="18" charset="0"/>
              </a:rPr>
              <a:t>Çocukluğu ve ilk-gençliği Ç,n’de ve Rusya’da geçti.</a:t>
            </a:r>
            <a:endParaRPr lang="tr-TR" sz="160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tr-TR">
                <a:latin typeface="Times New Roman" panose="02020603050405020304" pitchFamily="18" charset="0"/>
                <a:ea typeface="Times New Roman" panose="02020603050405020304" pitchFamily="18" charset="0"/>
              </a:rPr>
              <a:t>1922’de Berlin’e gitti. Öğrencilik ve hocalık yılları Nazizmin yükselişi ile kesintiye uğradı.</a:t>
            </a:r>
            <a:endParaRPr lang="tr-TR" sz="160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tr-TR">
                <a:latin typeface="Times New Roman" panose="02020603050405020304" pitchFamily="18" charset="0"/>
                <a:ea typeface="Times New Roman" panose="02020603050405020304" pitchFamily="18" charset="0"/>
              </a:rPr>
              <a:t>2. Dünya Savaşı’ndan sonra Berlin Müzik Akademisi’nde hocalık ve yöneticilik yaptıç</a:t>
            </a:r>
            <a:endParaRPr lang="tr-TR" sz="160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tr-TR">
                <a:latin typeface="Times New Roman" panose="02020603050405020304" pitchFamily="18" charset="0"/>
                <a:ea typeface="Times New Roman" panose="02020603050405020304" pitchFamily="18" charset="0"/>
              </a:rPr>
              <a:t>Hem geleneksel formları, hem de modern teknikleri kullandı.</a:t>
            </a:r>
            <a:endParaRPr lang="tr-TR" sz="1600">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tr-TR">
                <a:latin typeface="Times New Roman" panose="02020603050405020304" pitchFamily="18" charset="0"/>
                <a:ea typeface="Times New Roman" panose="02020603050405020304" pitchFamily="18" charset="0"/>
              </a:rPr>
              <a:t>“Orkestra için Konçertant Müzik” (1937), 12-ton tekniğini kullandığı balesi “Lysistrata” (1950), ve “Romeo ve Julia” (1943) operalarıyla tanındı.</a:t>
            </a:r>
            <a:endParaRPr lang="tr-TR" sz="1600">
              <a:latin typeface="Times New Roman" panose="02020603050405020304" pitchFamily="18" charset="0"/>
              <a:ea typeface="Times New Roman" panose="02020603050405020304" pitchFamily="18" charset="0"/>
            </a:endParaRPr>
          </a:p>
          <a:p>
            <a:pPr indent="449580">
              <a:lnSpc>
                <a:spcPct val="115000"/>
              </a:lnSpc>
              <a:spcAft>
                <a:spcPts val="1000"/>
              </a:spcAft>
            </a:pPr>
            <a:r>
              <a:rPr lang="tr-TR" b="1" i="1">
                <a:latin typeface="Calibri" panose="020F0502020204030204" pitchFamily="34" charset="0"/>
                <a:ea typeface="Calibri" panose="020F0502020204030204" pitchFamily="34" charset="0"/>
                <a:cs typeface="Times New Roman" panose="02020603050405020304" pitchFamily="18" charset="0"/>
              </a:rPr>
              <a:t> </a:t>
            </a:r>
            <a:endParaRPr lang="tr-TR" sz="1400">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1000"/>
              </a:spcAft>
            </a:pPr>
            <a:r>
              <a:rPr lang="tr-TR" b="1" i="1">
                <a:latin typeface="Calibri" panose="020F0502020204030204" pitchFamily="34" charset="0"/>
                <a:ea typeface="Calibri" panose="020F0502020204030204" pitchFamily="34" charset="0"/>
                <a:cs typeface="Times New Roman" panose="02020603050405020304" pitchFamily="18" charset="0"/>
              </a:rPr>
              <a:t>-Paganini’nin Bir Teması Üstüne Varyasyonlar (1947)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961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692884"/>
            <a:ext cx="6096000" cy="3472233"/>
          </a:xfrm>
          <a:prstGeom prst="rect">
            <a:avLst/>
          </a:prstGeom>
        </p:spPr>
        <p:txBody>
          <a:bodyPr>
            <a:spAutoFit/>
          </a:bodyPr>
          <a:lstStyle/>
          <a:p>
            <a:pPr>
              <a:lnSpc>
                <a:spcPct val="115000"/>
              </a:lnSpc>
              <a:spcAft>
                <a:spcPts val="1000"/>
              </a:spcAft>
            </a:pPr>
            <a:r>
              <a:rPr lang="tr-TR" b="1" u="sng">
                <a:latin typeface="Times New Roman" panose="02020603050405020304" pitchFamily="18" charset="0"/>
                <a:ea typeface="Calibri" panose="020F0502020204030204" pitchFamily="34" charset="0"/>
                <a:cs typeface="Times New Roman" panose="02020603050405020304" pitchFamily="18" charset="0"/>
              </a:rPr>
              <a:t>Mark Anthony Turnage (b. 1960)</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Çağdaş İngiliz besteci.</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Royal College of Music’te eğitim gördü.</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Caz’dan –özellikle de Miles Davis’ten- etkilendi.</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Popüler ve çağdaş müzik öğelerini birleştird.</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a:latin typeface="Times New Roman" panose="02020603050405020304" pitchFamily="18" charset="0"/>
                <a:ea typeface="Calibri" panose="020F0502020204030204" pitchFamily="34" charset="0"/>
                <a:cs typeface="Times New Roman" panose="02020603050405020304" pitchFamily="18" charset="0"/>
              </a:rPr>
              <a:t>“Post-modernizm”.</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a:latin typeface="Times New Roman" panose="02020603050405020304" pitchFamily="18" charset="0"/>
                <a:ea typeface="Calibri" panose="020F0502020204030204" pitchFamily="34" charset="0"/>
                <a:cs typeface="Times New Roman" panose="02020603050405020304" pitchFamily="18" charset="0"/>
              </a:rPr>
              <a:t> </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a:latin typeface="Times New Roman" panose="02020603050405020304" pitchFamily="18" charset="0"/>
                <a:ea typeface="Calibri" panose="020F0502020204030204" pitchFamily="34" charset="0"/>
                <a:cs typeface="Times New Roman" panose="02020603050405020304" pitchFamily="18" charset="0"/>
              </a:rPr>
              <a:t>-“Three Screaming Popes” (1988-1989)</a:t>
            </a:r>
            <a:endParaRPr lang="tr-TR" sz="120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b="1" i="1">
                <a:latin typeface="Times New Roman" panose="02020603050405020304" pitchFamily="18" charset="0"/>
                <a:ea typeface="Calibri" panose="020F0502020204030204" pitchFamily="34" charset="0"/>
                <a:cs typeface="Times New Roman" panose="02020603050405020304" pitchFamily="18" charset="0"/>
              </a:rPr>
              <a:t>-“Anne Nicole” (2001)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0580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08709402"/>
              </p:ext>
            </p:extLst>
          </p:nvPr>
        </p:nvGraphicFramePr>
        <p:xfrm>
          <a:off x="3171190" y="3892034"/>
          <a:ext cx="5849620" cy="2621307"/>
        </p:xfrm>
        <a:graphic>
          <a:graphicData uri="http://schemas.openxmlformats.org/drawingml/2006/table">
            <a:tbl>
              <a:tblPr firstRow="1" firstCol="1" bandRow="1"/>
              <a:tblGrid>
                <a:gridCol w="1949450"/>
                <a:gridCol w="1950085"/>
                <a:gridCol w="1950085"/>
              </a:tblGrid>
              <a:tr h="327663">
                <a:tc>
                  <a:txBody>
                    <a:bodyPr/>
                    <a:lstStyle/>
                    <a:p>
                      <a:pPr>
                        <a:lnSpc>
                          <a:spcPct val="115000"/>
                        </a:lnSpc>
                        <a:spcBef>
                          <a:spcPts val="1200"/>
                        </a:spcBef>
                        <a:spcAft>
                          <a:spcPts val="0"/>
                        </a:spcAft>
                      </a:pPr>
                      <a:r>
                        <a:rPr lang="tr-TR" sz="1400">
                          <a:effectLst/>
                          <a:latin typeface="Calibri" panose="020F0502020204030204" pitchFamily="34" charset="0"/>
                          <a:ea typeface="Calibri" panose="020F0502020204030204" pitchFamily="34" charset="0"/>
                          <a:cs typeface="Times New Roman" panose="02020603050405020304" pitchFamily="18" charset="0"/>
                        </a:rPr>
                        <a:t>Romantizm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tr-TR" sz="1400">
                          <a:effectLst/>
                          <a:latin typeface="Calibri" panose="020F0502020204030204" pitchFamily="34" charset="0"/>
                          <a:ea typeface="Calibri" panose="020F0502020204030204" pitchFamily="34" charset="0"/>
                          <a:cs typeface="Times New Roman" panose="02020603050405020304" pitchFamily="18" charset="0"/>
                        </a:rPr>
                        <a:t>Modernite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tr-TR" sz="1400">
                          <a:effectLst/>
                          <a:latin typeface="Calibri" panose="020F0502020204030204" pitchFamily="34" charset="0"/>
                          <a:ea typeface="Calibri" panose="020F0502020204030204" pitchFamily="34" charset="0"/>
                          <a:cs typeface="Times New Roman" panose="02020603050405020304" pitchFamily="18" charset="0"/>
                        </a:rPr>
                        <a:t>Neo-Klasisizm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644">
                <a:tc>
                  <a:txBody>
                    <a:bodyPr/>
                    <a:lstStyle/>
                    <a:p>
                      <a:pPr>
                        <a:lnSpc>
                          <a:spcPct val="115000"/>
                        </a:lnSpc>
                        <a:spcBef>
                          <a:spcPts val="1200"/>
                        </a:spcBef>
                        <a:spcAft>
                          <a:spcPts val="0"/>
                        </a:spcAft>
                      </a:pPr>
                      <a:r>
                        <a:rPr lang="tr-TR" sz="1400">
                          <a:effectLst/>
                          <a:latin typeface="Calibri" panose="020F0502020204030204" pitchFamily="34" charset="0"/>
                          <a:ea typeface="Calibri" panose="020F0502020204030204" pitchFamily="34" charset="0"/>
                          <a:cs typeface="Times New Roman" panose="02020603050405020304" pitchFamily="18" charset="0"/>
                        </a:rPr>
                        <a:t>Coşku, irrasyonalite, milliyetçilik, serbest formlar, programlı müzik,…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tr-TR" sz="1400">
                          <a:effectLst/>
                          <a:latin typeface="Calibri" panose="020F0502020204030204" pitchFamily="34" charset="0"/>
                          <a:ea typeface="Calibri" panose="020F0502020204030204" pitchFamily="34" charset="0"/>
                          <a:cs typeface="Times New Roman" panose="02020603050405020304" pitchFamily="18" charset="0"/>
                        </a:rPr>
                        <a:t>Atonalite, 12 ton tek., serbest formlar, dissonant armoni, deneysel </a:t>
                      </a:r>
                      <a:r>
                        <a:rPr lang="tr-TR" sz="1400" smtClean="0">
                          <a:effectLst/>
                          <a:latin typeface="Calibri" panose="020F0502020204030204" pitchFamily="34" charset="0"/>
                          <a:ea typeface="Calibri" panose="020F0502020204030204" pitchFamily="34" charset="0"/>
                          <a:cs typeface="Times New Roman" panose="02020603050405020304" pitchFamily="18" charset="0"/>
                        </a:rPr>
                        <a:t>tekstürle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tr-TR" sz="1400">
                          <a:effectLst/>
                          <a:latin typeface="Calibri" panose="020F0502020204030204" pitchFamily="34" charset="0"/>
                          <a:ea typeface="Calibri" panose="020F0502020204030204" pitchFamily="34" charset="0"/>
                          <a:cs typeface="Times New Roman" panose="02020603050405020304" pitchFamily="18" charset="0"/>
                        </a:rPr>
                        <a:t>18. yy. müz.’ne ilgi, denge, objektivite, akılcılık, absolut müz., tonalite merkezli müz., genişletilimiş tonalite, klasik formlar, 18. yy. etkili tekstür,…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3551653" y="557146"/>
            <a:ext cx="4619406" cy="2877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Neo-Klasisizm:</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Dar anlamda:</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1910’lar ----- 1950’ler</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1.Dünya Savaşı (1914-1918) –-----2.Dünya Savaşı (1939-1945)</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İki savaş arası dönem: 1920’ler</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-Igor Stravinsky (1919-1951 arası)</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-Paul Hindemith</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-Maurice Ravel (geç dönemi)</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-Sergey Prokofyev</a:t>
            </a: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-Dimitri Şostakoviç (bazı eserleri)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1" i="1"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 Prokofyev:</a:t>
            </a:r>
            <a:endParaRPr kumimoji="0" lang="tr-TR" altLang="tr-TR" sz="1100" b="1" i="1"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1" i="1"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1.Senfoni “Klasik” (1916,1917)</a:t>
            </a:r>
            <a:endParaRPr kumimoji="0" lang="tr-TR" altLang="tr-TR" sz="1800" b="1" i="1"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5126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7551"/>
            <a:ext cx="6096000" cy="6842899"/>
          </a:xfrm>
          <a:prstGeom prst="rect">
            <a:avLst/>
          </a:prstGeom>
        </p:spPr>
        <p:txBody>
          <a:bodyPr>
            <a:spAutoFit/>
          </a:bodyPr>
          <a:lstStyle/>
          <a:p>
            <a:pPr>
              <a:lnSpc>
                <a:spcPct val="115000"/>
              </a:lnSpc>
              <a:spcAft>
                <a:spcPts val="1000"/>
              </a:spcAft>
            </a:pPr>
            <a:r>
              <a:rPr lang="tr-TR" sz="1400" b="1" u="sng" smtClean="0">
                <a:effectLst/>
                <a:latin typeface="Times New Roman" panose="02020603050405020304" pitchFamily="18" charset="0"/>
                <a:ea typeface="Calibri" panose="020F0502020204030204" pitchFamily="34" charset="0"/>
                <a:cs typeface="Times New Roman" panose="02020603050405020304" pitchFamily="18" charset="0"/>
              </a:rPr>
              <a:t>Olivier Messiaen (1908-1992)</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u="none" strike="noStrike"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-Fransız besteci ve organist.</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-Paris Kon. – eğitim gördü – Marcél Dupré, Paul Dukas</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-2. Dünya Savaşı- esir düştü</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-Kilisede Organist</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-Paris Kon. – hocalık – Boulez, Stockhausen</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-“Technique de mon langage musical” (1944)</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-Katolik Liturjisi, Antik Yunan ve Hint ritimleri, kuş sesleri, Cava ve Bali müz., “palindromic” ritimler, sınırlı transpozeli modlar, vs…</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-Karmaşık ritmik yapı, zengin ve renkli armonik yapı.</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smtClean="0">
                <a:effectLst/>
                <a:latin typeface="Times New Roman" panose="02020603050405020304" pitchFamily="18" charset="0"/>
                <a:ea typeface="Calibri" panose="020F0502020204030204" pitchFamily="34" charset="0"/>
                <a:cs typeface="Times New Roman" panose="02020603050405020304" pitchFamily="18" charset="0"/>
              </a:rPr>
              <a:t>Başlıca Eserleri:</a:t>
            </a: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 “Vingt Regards sur l’Enfant Jésus” (1944; Çocuk İsa’ya 20 Bakış), Turangalia-Senfonisi (1948), “La Transfiguration de Notre Seigneur Jésus-Christ” ( 1969; orkestra ve koro için), “Kuşların Uyanışı” (1953), “Egzotik Kuşlar” (1956), “Kuşların Kataloğu” (1959), “St François d’Assise” (opera; 1983), vs…</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b="1" smtClean="0">
                <a:effectLst/>
                <a:latin typeface="Times New Roman" panose="02020603050405020304" pitchFamily="18" charset="0"/>
                <a:ea typeface="Calibri" panose="020F0502020204030204" pitchFamily="34" charset="0"/>
                <a:cs typeface="Times New Roman" panose="02020603050405020304" pitchFamily="18" charset="0"/>
              </a:rPr>
              <a:t>“Quatour pour la fin du temps”</a:t>
            </a:r>
            <a:r>
              <a:rPr lang="tr-TR" sz="1400" smtClean="0">
                <a:effectLst/>
                <a:latin typeface="Times New Roman" panose="02020603050405020304" pitchFamily="18" charset="0"/>
                <a:ea typeface="Calibri" panose="020F0502020204030204" pitchFamily="34" charset="0"/>
                <a:cs typeface="Times New Roman" panose="02020603050405020304" pitchFamily="18" charset="0"/>
              </a:rPr>
              <a:t> (Zamanın Sonu için Kuartet) – 1941</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i="1" smtClean="0">
                <a:effectLst/>
                <a:latin typeface="Times New Roman" panose="02020603050405020304" pitchFamily="18" charset="0"/>
                <a:ea typeface="Calibri" panose="020F0502020204030204" pitchFamily="34" charset="0"/>
                <a:cs typeface="Times New Roman" panose="02020603050405020304" pitchFamily="18" charset="0"/>
              </a:rPr>
              <a:t>Keman, klarinet, viyolonsel ve piyano için.</a:t>
            </a:r>
            <a:endParaRPr lang="tr-TR" sz="11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sz="1400" i="1" smtClean="0">
                <a:effectLst/>
                <a:latin typeface="Times New Roman" panose="02020603050405020304" pitchFamily="18" charset="0"/>
                <a:ea typeface="Calibri" panose="020F0502020204030204" pitchFamily="34" charset="0"/>
                <a:cs typeface="Times New Roman" panose="02020603050405020304" pitchFamily="18" charset="0"/>
              </a:rPr>
              <a:t>(8 bölüm)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7918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529232"/>
            <a:ext cx="6096000" cy="5799536"/>
          </a:xfrm>
          <a:prstGeom prst="rect">
            <a:avLst/>
          </a:prstGeom>
        </p:spPr>
        <p:txBody>
          <a:bodyPr>
            <a:spAutoFit/>
          </a:bodyPr>
          <a:lstStyle/>
          <a:p>
            <a:pPr marL="7620" indent="449580">
              <a:lnSpc>
                <a:spcPct val="115000"/>
              </a:lnSpc>
              <a:spcAft>
                <a:spcPts val="1000"/>
              </a:spcAft>
            </a:pPr>
            <a:r>
              <a:rPr lang="tr-TR" sz="2000" b="1" u="sng" smtClean="0">
                <a:effectLst/>
                <a:latin typeface="Times New Roman" panose="02020603050405020304" pitchFamily="18" charset="0"/>
                <a:ea typeface="Calibri" panose="020F0502020204030204" pitchFamily="34" charset="0"/>
                <a:cs typeface="Times New Roman" panose="02020603050405020304" pitchFamily="18" charset="0"/>
              </a:rPr>
              <a:t>Paul Hindemith (1895-1963)</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Alman besteci, teorisyen, şef, kemancı ve viyolacı.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Profesyonel hayatının ilk kısmında kemancı ve viyolacı olarak etkinlik gösterdi.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Gebrauchsmusik </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(Kullanım Müziği) kavramını savundu.</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Naziler tarafından baskıya uğradı.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Ankara Konservatuarı’nın kuruluşunda önemli rol oynadı (1935-1937).</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Daha sonra Amerika’ya giderek Yale Üni.’de ders verdi.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12 ton müziğine karşı çıktı; tonal sistemi genişletme amacını taşıdı.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Başlıca eserleri: </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Das Marienleben</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şarkı dizisi, </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Mathis der Maler</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(opera / senfoni), Carl Maria von Weber’in temaları üstüne Senfonik Metamorfozlar, keman, viyola, viyolonsel, klarinet, piyano konçertoları, </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Kammermusik</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eserleri, piyano için </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Ludus Tonalis</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                       “Mathis der Maler”</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(senfoni)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514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434078"/>
            <a:ext cx="6096000" cy="5989845"/>
          </a:xfrm>
          <a:prstGeom prst="rect">
            <a:avLst/>
          </a:prstGeom>
        </p:spPr>
        <p:txBody>
          <a:bodyPr>
            <a:spAutoFit/>
          </a:bodyPr>
          <a:lstStyle/>
          <a:p>
            <a:pPr>
              <a:lnSpc>
                <a:spcPct val="115000"/>
              </a:lnSpc>
              <a:spcAft>
                <a:spcPts val="1000"/>
              </a:spcAft>
            </a:pPr>
            <a:r>
              <a:rPr lang="tr-TR" sz="2000" b="1" u="sng" smtClean="0">
                <a:effectLst/>
                <a:latin typeface="Calibri" panose="020F0502020204030204" pitchFamily="34" charset="0"/>
                <a:ea typeface="Calibri" panose="020F0502020204030204" pitchFamily="34" charset="0"/>
                <a:cs typeface="Times New Roman" panose="02020603050405020304" pitchFamily="18" charset="0"/>
              </a:rPr>
              <a:t>Jean-Philippe Rameau (1683-1764)</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Geç Barok Dönem Fransız besteci, organist ve teorisyen.</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Dijon’da doğdu.</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Clermont, Avignon, Dijon ve Lyon’da organist olarak çalıştı.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“Traité de l’harmonie” (1722) ile armoni öğreniminin temellerini attı: Fundemental bas, tonik, subdominant, dominant, vs..</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Calibri" panose="020F0502020204030204" pitchFamily="34" charset="0"/>
                <a:ea typeface="Calibri" panose="020F0502020204030204" pitchFamily="34" charset="0"/>
                <a:cs typeface="Times New Roman" panose="02020603050405020304" pitchFamily="18" charset="0"/>
              </a:rPr>
              <a:t>Ancak ileri yaşlarında Paris’e gidince tanındı.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tr-TR" smtClean="0">
                <a:effectLst/>
                <a:latin typeface="Calibri" panose="020F0502020204030204" pitchFamily="34"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tr-TR" smtClean="0">
                <a:effectLst/>
                <a:latin typeface="Calibri" panose="020F0502020204030204" pitchFamily="34" charset="0"/>
                <a:ea typeface="Calibri" panose="020F0502020204030204" pitchFamily="34" charset="0"/>
                <a:cs typeface="Times New Roman" panose="02020603050405020304" pitchFamily="18" charset="0"/>
              </a:rPr>
              <a:t>Başlıca Eserleri: 4 Tragédie en musique (Hippolyte et Aricie, Castor et Pollux), 6 opera (diğer operalar), baleler ve opera-baleler , klavsen parçaları, kantatlar ve motetler.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tr-TR" smtClean="0">
                <a:effectLst/>
                <a:latin typeface="Calibri" panose="020F0502020204030204" pitchFamily="34"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tr-TR" b="1" u="sng" smtClean="0">
                <a:effectLst/>
                <a:latin typeface="Calibri" panose="020F0502020204030204" pitchFamily="34" charset="0"/>
                <a:ea typeface="Calibri" panose="020F0502020204030204" pitchFamily="34" charset="0"/>
                <a:cs typeface="Times New Roman" panose="02020603050405020304" pitchFamily="18" charset="0"/>
              </a:rPr>
              <a:t>“Les Indes Galantes” (1735)</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tr-TR" smtClean="0">
                <a:effectLst/>
                <a:latin typeface="Calibri" panose="020F0502020204030204" pitchFamily="34" charset="0"/>
                <a:ea typeface="Calibri" panose="020F0502020204030204" pitchFamily="34" charset="0"/>
                <a:cs typeface="Times New Roman" panose="02020603050405020304" pitchFamily="18" charset="0"/>
              </a:rPr>
              <a:t>4 perdelik opera-bale: Her perde ayrı bir egzotik öyküyü ele alır.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tr-TR" smtClean="0">
                <a:effectLst/>
                <a:latin typeface="Calibri" panose="020F0502020204030204" pitchFamily="34" charset="0"/>
                <a:ea typeface="Calibri" panose="020F0502020204030204" pitchFamily="34" charset="0"/>
                <a:cs typeface="Times New Roman" panose="02020603050405020304" pitchFamily="18" charset="0"/>
              </a:rPr>
              <a:t>(4. Perde: “Les Sauvages”)</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r>
              <a:rPr lang="tr-TR" smtClean="0">
                <a:effectLst/>
                <a:latin typeface="Calibri" panose="020F0502020204030204" pitchFamily="34" charset="0"/>
                <a:ea typeface="Calibri" panose="020F0502020204030204" pitchFamily="34" charset="0"/>
                <a:cs typeface="Times New Roman" panose="02020603050405020304" pitchFamily="18" charset="0"/>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0900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21124"/>
            <a:ext cx="6096000" cy="3215752"/>
          </a:xfrm>
          <a:prstGeom prst="rect">
            <a:avLst/>
          </a:prstGeom>
        </p:spPr>
        <p:txBody>
          <a:bodyPr>
            <a:spAutoFit/>
          </a:bodyPr>
          <a:lstStyle/>
          <a:p>
            <a:pPr>
              <a:lnSpc>
                <a:spcPct val="115000"/>
              </a:lnSpc>
              <a:spcAft>
                <a:spcPts val="1000"/>
              </a:spcAft>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Tan Dun (1957-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Çinli çağdaş besteci ve şef.</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Pekin’de Merkezi Müzik Konservatuarı ve New York’ta Columbia Üniversitesi’nde eğitim gördü.</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Operalar, orkestra eserleri ve film müzikleri besteledi.</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Müziğinde Çin kültürünü Batı modernizmi ile birlikte yansıtmaya çalıştığı görülür. Eserlerinde renkli ve sürprizli bir orkestra kullanımı söz konusudur.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-Zheng ve Yaylı Orkestra için Konçerto</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4609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964</Words>
  <Application>Microsoft Office PowerPoint</Application>
  <PresentationFormat>Geniş ekran</PresentationFormat>
  <Paragraphs>150</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Mert</dc:creator>
  <cp:lastModifiedBy>Mert</cp:lastModifiedBy>
  <cp:revision>5</cp:revision>
  <dcterms:created xsi:type="dcterms:W3CDTF">2020-05-07T15:49:03Z</dcterms:created>
  <dcterms:modified xsi:type="dcterms:W3CDTF">2020-05-07T16:36:33Z</dcterms:modified>
</cp:coreProperties>
</file>