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26" r:id="rId1"/>
  </p:sldMasterIdLst>
  <p:notesMasterIdLst>
    <p:notesMasterId r:id="rId32"/>
  </p:notesMasterIdLst>
  <p:sldIdLst>
    <p:sldId id="256" r:id="rId2"/>
    <p:sldId id="283" r:id="rId3"/>
    <p:sldId id="278" r:id="rId4"/>
    <p:sldId id="287" r:id="rId5"/>
    <p:sldId id="288" r:id="rId6"/>
    <p:sldId id="290" r:id="rId7"/>
    <p:sldId id="289" r:id="rId8"/>
    <p:sldId id="258" r:id="rId9"/>
    <p:sldId id="260" r:id="rId10"/>
    <p:sldId id="291" r:id="rId11"/>
    <p:sldId id="261" r:id="rId12"/>
    <p:sldId id="263" r:id="rId13"/>
    <p:sldId id="264" r:id="rId14"/>
    <p:sldId id="267" r:id="rId15"/>
    <p:sldId id="265" r:id="rId16"/>
    <p:sldId id="268" r:id="rId17"/>
    <p:sldId id="269" r:id="rId18"/>
    <p:sldId id="270" r:id="rId19"/>
    <p:sldId id="272" r:id="rId20"/>
    <p:sldId id="273" r:id="rId21"/>
    <p:sldId id="274" r:id="rId22"/>
    <p:sldId id="275" r:id="rId23"/>
    <p:sldId id="276" r:id="rId24"/>
    <p:sldId id="277" r:id="rId25"/>
    <p:sldId id="280" r:id="rId26"/>
    <p:sldId id="281" r:id="rId27"/>
    <p:sldId id="282" r:id="rId28"/>
    <p:sldId id="293" r:id="rId29"/>
    <p:sldId id="294" r:id="rId30"/>
    <p:sldId id="29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43"/>
    <p:restoredTop sz="94662"/>
  </p:normalViewPr>
  <p:slideViewPr>
    <p:cSldViewPr snapToGrid="0" snapToObjects="1">
      <p:cViewPr varScale="1">
        <p:scale>
          <a:sx n="80" d="100"/>
          <a:sy n="80" d="100"/>
        </p:scale>
        <p:origin x="7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FBCA4-290D-D44E-91F4-CF4BBFD66B56}" type="datetimeFigureOut">
              <a:rPr lang="en-US" smtClean="0"/>
              <a:t>11/6/17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725856-D6C8-BC46-BE64-52D9BAC11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726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11/6/17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9110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11/6/17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04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11/6/17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264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11/6/17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736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11/6/17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4998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11/6/17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8350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11/6/17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7571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11/6/17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171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11/6/17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699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0DF5E60-9974-AC48-9591-99C2BB44B7CF}" type="datetimeFigureOut">
              <a:rPr lang="en-US" smtClean="0"/>
              <a:pPr/>
              <a:t>11/6/17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889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11/6/17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338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11/6/17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5674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7" r:id="rId1"/>
    <p:sldLayoutId id="2147484028" r:id="rId2"/>
    <p:sldLayoutId id="2147484029" r:id="rId3"/>
    <p:sldLayoutId id="2147484030" r:id="rId4"/>
    <p:sldLayoutId id="2147484031" r:id="rId5"/>
    <p:sldLayoutId id="2147484032" r:id="rId6"/>
    <p:sldLayoutId id="2147484033" r:id="rId7"/>
    <p:sldLayoutId id="2147484034" r:id="rId8"/>
    <p:sldLayoutId id="2147484035" r:id="rId9"/>
    <p:sldLayoutId id="2147484036" r:id="rId10"/>
    <p:sldLayoutId id="2147484037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LIVER DISEASE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096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713" y="1845734"/>
            <a:ext cx="11316101" cy="4023360"/>
          </a:xfrm>
        </p:spPr>
        <p:txBody>
          <a:bodyPr/>
          <a:lstStyle/>
          <a:p>
            <a:pPr algn="just">
              <a:buFont typeface="Wingdings" charset="2"/>
              <a:buChar char="q"/>
            </a:pPr>
            <a:r>
              <a:rPr lang="en-US" sz="2400" dirty="0" smtClean="0"/>
              <a:t> The </a:t>
            </a:r>
            <a:r>
              <a:rPr lang="en-US" sz="2400" dirty="0"/>
              <a:t>clinician should pay attention to subtle waxing and waning GI signs (</a:t>
            </a:r>
            <a:r>
              <a:rPr lang="en-US" sz="2400" dirty="0" err="1"/>
              <a:t>eg</a:t>
            </a:r>
            <a:r>
              <a:rPr lang="en-US" sz="2400" dirty="0"/>
              <a:t>, decreased appetite, vomiting, diarrhea</a:t>
            </a:r>
            <a:r>
              <a:rPr lang="en-US" sz="2400" dirty="0" smtClean="0"/>
              <a:t>).</a:t>
            </a:r>
          </a:p>
          <a:p>
            <a:pPr algn="just">
              <a:buFont typeface="Wingdings" charset="2"/>
              <a:buChar char="q"/>
            </a:pPr>
            <a:endParaRPr lang="en-US" sz="2400" dirty="0"/>
          </a:p>
          <a:p>
            <a:pPr lvl="1" algn="just">
              <a:buFont typeface="Wingdings" charset="2"/>
              <a:buChar char="Ø"/>
            </a:pPr>
            <a:r>
              <a:rPr lang="en-US" sz="2200" dirty="0" smtClean="0"/>
              <a:t>Additional </a:t>
            </a:r>
            <a:r>
              <a:rPr lang="en-US" sz="2200" dirty="0"/>
              <a:t>signs that may be suggestive of liver disease (although still not specific) include jaundice, ascites, and neurologic signs caused by hepatic encephalopathy (HE</a:t>
            </a:r>
            <a:r>
              <a:rPr lang="en-US" sz="2200" dirty="0" smtClean="0"/>
              <a:t>).</a:t>
            </a:r>
          </a:p>
          <a:p>
            <a:pPr lvl="1" algn="just">
              <a:buFont typeface="Wingdings" charset="2"/>
              <a:buChar char="Ø"/>
            </a:pPr>
            <a:endParaRPr lang="en-US" sz="2200" dirty="0"/>
          </a:p>
          <a:p>
            <a:pPr lvl="1" algn="just">
              <a:buFont typeface="Wingdings" charset="2"/>
              <a:buChar char="Ø"/>
            </a:pPr>
            <a:r>
              <a:rPr lang="en-US" sz="2200" dirty="0" smtClean="0"/>
              <a:t>Clinical </a:t>
            </a:r>
            <a:r>
              <a:rPr lang="en-US" sz="2200" dirty="0"/>
              <a:t>signs of HE are often intermittent and include behavioral changes, </a:t>
            </a:r>
            <a:r>
              <a:rPr lang="en-US" sz="2200" dirty="0" err="1"/>
              <a:t>hypersalivation</a:t>
            </a:r>
            <a:r>
              <a:rPr lang="en-US" sz="2200" dirty="0"/>
              <a:t>, head pressing, circling, ataxia, temporary blindness, seizures, and/or coma.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745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64011"/>
            <a:ext cx="9821732" cy="1380831"/>
          </a:xfrm>
        </p:spPr>
        <p:txBody>
          <a:bodyPr>
            <a:normAutofit/>
          </a:bodyPr>
          <a:lstStyle/>
          <a:p>
            <a:r>
              <a:rPr lang="en-US" b="1"/>
              <a:t>Physical Examination  </a:t>
            </a:r>
            <a:br>
              <a:rPr lang="en-US" b="1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99" y="1780674"/>
            <a:ext cx="11614484" cy="4684294"/>
          </a:xfrm>
        </p:spPr>
        <p:txBody>
          <a:bodyPr>
            <a:noAutofit/>
          </a:bodyPr>
          <a:lstStyle/>
          <a:p>
            <a:pPr algn="just">
              <a:buFont typeface="Courier New" charset="0"/>
              <a:buChar char="o"/>
            </a:pPr>
            <a:r>
              <a:rPr lang="en-US" sz="2400" dirty="0" smtClean="0"/>
              <a:t>Findings </a:t>
            </a:r>
            <a:r>
              <a:rPr lang="en-US" sz="2400" dirty="0"/>
              <a:t>are typically unremarkable. A decrease in body condition score may be </a:t>
            </a:r>
            <a:r>
              <a:rPr lang="en-US" sz="2400" dirty="0" smtClean="0"/>
              <a:t>noted. In </a:t>
            </a:r>
            <a:r>
              <a:rPr lang="en-US" sz="2400" dirty="0"/>
              <a:t>dogs, liver size will be normal-to-enlarged with acute disease, normal-to-small with chronic </a:t>
            </a:r>
            <a:r>
              <a:rPr lang="en-US" sz="2400" dirty="0" smtClean="0"/>
              <a:t>disease.</a:t>
            </a:r>
            <a:endParaRPr lang="en-US" sz="2400" dirty="0"/>
          </a:p>
          <a:p>
            <a:pPr algn="just">
              <a:buFont typeface="Courier New" charset="0"/>
              <a:buChar char="o"/>
            </a:pPr>
            <a:r>
              <a:rPr lang="en-US" sz="2400" dirty="0" smtClean="0"/>
              <a:t>In </a:t>
            </a:r>
            <a:r>
              <a:rPr lang="en-US" sz="2400" dirty="0"/>
              <a:t>cats, liver size will be normal-to-enlarged in acute and chronic disease.</a:t>
            </a:r>
          </a:p>
          <a:p>
            <a:pPr lvl="1" algn="just"/>
            <a:r>
              <a:rPr lang="en-US" sz="2200" dirty="0"/>
              <a:t>Palpable hepatomegaly may be appreciated in dogs and cats with an enlarged </a:t>
            </a:r>
            <a:r>
              <a:rPr lang="en-US" sz="2200" dirty="0" smtClean="0"/>
              <a:t>liver</a:t>
            </a:r>
            <a:endParaRPr lang="en-US" sz="2400" dirty="0" smtClean="0"/>
          </a:p>
          <a:p>
            <a:pPr algn="just">
              <a:buFont typeface="Courier New" charset="0"/>
              <a:buChar char="o"/>
            </a:pPr>
            <a:r>
              <a:rPr lang="en-US" sz="2400" dirty="0" smtClean="0"/>
              <a:t> Jaundice </a:t>
            </a:r>
            <a:r>
              <a:rPr lang="en-US" sz="2400" dirty="0"/>
              <a:t>occurs in approximately 20% of dogs and 30%-40% of cats with hepatobiliary disease, and it often occurs late in the disease </a:t>
            </a:r>
            <a:r>
              <a:rPr lang="en-US" sz="2400" dirty="0" smtClean="0"/>
              <a:t>process.</a:t>
            </a:r>
            <a:endParaRPr lang="en-US" sz="2400" baseline="30000" dirty="0" smtClean="0"/>
          </a:p>
          <a:p>
            <a:pPr algn="just">
              <a:buFont typeface="Courier New" charset="0"/>
              <a:buChar char="o"/>
            </a:pPr>
            <a:r>
              <a:rPr lang="en-US" sz="2400" dirty="0" smtClean="0"/>
              <a:t>Ascites </a:t>
            </a:r>
            <a:r>
              <a:rPr lang="en-US" sz="2400" dirty="0"/>
              <a:t>may be present; it is more commonly associated with chronic disease.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49521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 Laboratory Testing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Courier New" charset="0"/>
              <a:buChar char="o"/>
            </a:pPr>
            <a:r>
              <a:rPr lang="en-US" sz="2400" dirty="0"/>
              <a:t>Blood tests to assess liver enzymes and liver function are usually the simplest next steps in the investigation of patients with suspected liver disease. </a:t>
            </a:r>
            <a:endParaRPr lang="en-US" sz="2400" dirty="0" smtClean="0"/>
          </a:p>
          <a:p>
            <a:pPr algn="just"/>
            <a:endParaRPr lang="en-US" sz="2400" dirty="0"/>
          </a:p>
          <a:p>
            <a:pPr algn="just">
              <a:buFont typeface="Courier New" charset="0"/>
              <a:buChar char="o"/>
            </a:pPr>
            <a:r>
              <a:rPr lang="en-US" sz="2400" dirty="0"/>
              <a:t>Definitive diagnosis cannot be based on results of blood tests alone; these results should form part of the overall investigation. 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302686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Chemistry Panels 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q"/>
            </a:pPr>
            <a:r>
              <a:rPr lang="en-US" sz="2400" dirty="0"/>
              <a:t>Liver enzyme activity should be measured in all patients with suspected liver disease, but these allow no evaluation of hepatic function</a:t>
            </a:r>
            <a:r>
              <a:rPr lang="en-US" sz="2400" dirty="0" smtClean="0"/>
              <a:t>.</a:t>
            </a:r>
          </a:p>
          <a:p>
            <a:pPr>
              <a:buFont typeface="Wingdings" charset="2"/>
              <a:buChar char="q"/>
            </a:pPr>
            <a:endParaRPr lang="en-US" sz="2400" dirty="0"/>
          </a:p>
          <a:p>
            <a:pPr>
              <a:buFont typeface="Wingdings" charset="2"/>
              <a:buChar char="q"/>
            </a:pPr>
            <a:r>
              <a:rPr lang="en-US" sz="2400" dirty="0"/>
              <a:t>In general, liver enzymes </a:t>
            </a:r>
            <a:r>
              <a:rPr lang="en-US" sz="2400" dirty="0" smtClean="0"/>
              <a:t> </a:t>
            </a:r>
            <a:r>
              <a:rPr lang="en-US" sz="2400" dirty="0"/>
              <a:t>are sensitive indicators of liver disease or injury but are not </a:t>
            </a:r>
            <a:r>
              <a:rPr lang="en-US" sz="2400" dirty="0" smtClean="0"/>
              <a:t>specific.</a:t>
            </a:r>
            <a:endParaRPr lang="en-US" sz="2400" baseline="30000" dirty="0"/>
          </a:p>
          <a:p>
            <a:endParaRPr lang="en-US" sz="2400" dirty="0"/>
          </a:p>
          <a:p>
            <a:pPr lvl="1"/>
            <a:r>
              <a:rPr lang="en-US" sz="2400" dirty="0"/>
              <a:t>Non-specificity derives from the susceptibility of the liver to secondary or reactive disorders and the ability of certain hormones or drugs (</a:t>
            </a:r>
            <a:r>
              <a:rPr lang="en-US" sz="2400" dirty="0" err="1"/>
              <a:t>eg</a:t>
            </a:r>
            <a:r>
              <a:rPr lang="en-US" sz="2400" dirty="0"/>
              <a:t>, corticosteroids) to induce synthesis and release of some liver enzymes.</a:t>
            </a:r>
          </a:p>
        </p:txBody>
      </p:sp>
    </p:spTree>
    <p:extLst>
      <p:ext uri="{BB962C8B-B14F-4D97-AF65-F5344CB8AC3E}">
        <p14:creationId xmlns:p14="http://schemas.microsoft.com/office/powerpoint/2010/main" val="1472909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33082" y="2149642"/>
            <a:ext cx="11349318" cy="2175470"/>
          </a:xfrm>
        </p:spPr>
        <p:txBody>
          <a:bodyPr>
            <a:normAutofit/>
          </a:bodyPr>
          <a:lstStyle/>
          <a:p>
            <a:r>
              <a:rPr lang="en-US" sz="7200" b="1" dirty="0"/>
              <a:t>Commonly Measured Liver Enzymes &amp; Interpretation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331108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081" y="0"/>
            <a:ext cx="11958919" cy="1845734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951" y="1845734"/>
            <a:ext cx="11080376" cy="4023360"/>
          </a:xfrm>
        </p:spPr>
        <p:txBody>
          <a:bodyPr/>
          <a:lstStyle/>
          <a:p>
            <a:pPr>
              <a:buFont typeface="Wingdings" charset="2"/>
              <a:buChar char="Ø"/>
            </a:pPr>
            <a:r>
              <a:rPr lang="en-US" dirty="0"/>
              <a:t>Induced enzyme released from </a:t>
            </a:r>
            <a:r>
              <a:rPr lang="en-US" dirty="0" err="1"/>
              <a:t>canalicular</a:t>
            </a:r>
            <a:r>
              <a:rPr lang="en-US" dirty="0"/>
              <a:t> parts of the biliary tract. Elevation suggests cholestasis</a:t>
            </a:r>
            <a:r>
              <a:rPr lang="en-US" dirty="0" smtClean="0"/>
              <a:t>.</a:t>
            </a:r>
          </a:p>
          <a:p>
            <a:pPr>
              <a:buFont typeface="Wingdings" charset="2"/>
              <a:buChar char="Ø"/>
            </a:pPr>
            <a:endParaRPr lang="en-US" dirty="0"/>
          </a:p>
          <a:p>
            <a:pPr>
              <a:buFont typeface="Wingdings" charset="2"/>
              <a:buChar char="Ø"/>
            </a:pPr>
            <a:r>
              <a:rPr lang="en-US" dirty="0" smtClean="0"/>
              <a:t>Elevated </a:t>
            </a:r>
            <a:r>
              <a:rPr lang="en-US" dirty="0"/>
              <a:t>in young growing animals and in adult dogs with severe active bone lesions</a:t>
            </a:r>
            <a:r>
              <a:rPr lang="en-US" dirty="0" smtClean="0"/>
              <a:t>.</a:t>
            </a:r>
          </a:p>
          <a:p>
            <a:pPr>
              <a:buFont typeface="Wingdings" charset="2"/>
              <a:buChar char="Ø"/>
            </a:pPr>
            <a:endParaRPr lang="en-US" dirty="0"/>
          </a:p>
          <a:p>
            <a:pPr>
              <a:buFont typeface="Wingdings" charset="2"/>
              <a:buChar char="Ø"/>
            </a:pPr>
            <a:r>
              <a:rPr lang="en-US" dirty="0"/>
              <a:t>Elevated in dogs (but not cats) with endogenous and exogenous corticosteroid and phenobarbital administration</a:t>
            </a:r>
            <a:r>
              <a:rPr lang="en-US" dirty="0" smtClean="0"/>
              <a:t>.</a:t>
            </a:r>
          </a:p>
          <a:p>
            <a:pPr>
              <a:buFont typeface="Wingdings" charset="2"/>
              <a:buChar char="Ø"/>
            </a:pPr>
            <a:endParaRPr lang="en-US" dirty="0"/>
          </a:p>
          <a:p>
            <a:pPr>
              <a:buFont typeface="Wingdings" charset="2"/>
              <a:buChar char="Ø"/>
            </a:pPr>
            <a:r>
              <a:rPr lang="en-US" dirty="0"/>
              <a:t>Half-life is approximately 70 hours in dogs and 6 hours in cats; any elevation in a cat is likely to be</a:t>
            </a:r>
            <a:br>
              <a:rPr lang="en-US" dirty="0"/>
            </a:br>
            <a:r>
              <a:rPr lang="en-US" dirty="0"/>
              <a:t>clinically relevant.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Alkaline phosphatase (ALP)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06515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Gamma-</a:t>
            </a:r>
            <a:r>
              <a:rPr lang="en-US" dirty="0" err="1"/>
              <a:t>glutamyl</a:t>
            </a:r>
            <a:r>
              <a:rPr lang="en-US" dirty="0"/>
              <a:t> </a:t>
            </a:r>
            <a:r>
              <a:rPr lang="en-US" dirty="0" err="1"/>
              <a:t>transferase</a:t>
            </a:r>
            <a:r>
              <a:rPr lang="en-US" dirty="0"/>
              <a:t> (GGT)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177" y="1845734"/>
            <a:ext cx="11300059" cy="4023360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Char char="Ø"/>
            </a:pPr>
            <a:r>
              <a:rPr lang="en-US" sz="2400" dirty="0"/>
              <a:t>A membrane-bound enzyme located distally in the biliary tree and induced by cholestasis</a:t>
            </a:r>
            <a:r>
              <a:rPr lang="en-US" sz="2400" dirty="0" smtClean="0"/>
              <a:t>.</a:t>
            </a:r>
          </a:p>
          <a:p>
            <a:pPr>
              <a:buFont typeface="Wingdings" charset="2"/>
              <a:buChar char="Ø"/>
            </a:pPr>
            <a:endParaRPr lang="en-US" sz="2400" dirty="0"/>
          </a:p>
          <a:p>
            <a:pPr>
              <a:buFont typeface="Wingdings" charset="2"/>
              <a:buChar char="Ø"/>
            </a:pPr>
            <a:r>
              <a:rPr lang="en-US" sz="2400" dirty="0"/>
              <a:t>GGT also shows corticosteroid induction; unlike ALP, it has no bone isoenzyme and shows less induction with phenobarbital administration</a:t>
            </a:r>
            <a:r>
              <a:rPr lang="en-US" sz="2400" dirty="0" smtClean="0"/>
              <a:t>.</a:t>
            </a:r>
          </a:p>
          <a:p>
            <a:pPr>
              <a:buFont typeface="Wingdings" charset="2"/>
              <a:buChar char="Ø"/>
            </a:pPr>
            <a:endParaRPr lang="en-US" sz="2400" dirty="0"/>
          </a:p>
          <a:p>
            <a:pPr>
              <a:buFont typeface="Wingdings" charset="2"/>
              <a:buChar char="Ø"/>
            </a:pPr>
            <a:r>
              <a:rPr lang="en-US" sz="2400" dirty="0"/>
              <a:t>In dogs, GGT is more specific for liver disease than ALP, but it shows much less </a:t>
            </a:r>
            <a:r>
              <a:rPr lang="en-US" sz="2400" dirty="0" smtClean="0"/>
              <a:t>sensitivity.</a:t>
            </a:r>
          </a:p>
          <a:p>
            <a:pPr>
              <a:buFont typeface="Wingdings" charset="2"/>
              <a:buChar char="Ø"/>
            </a:pPr>
            <a:endParaRPr lang="en-US" sz="2400" dirty="0"/>
          </a:p>
          <a:p>
            <a:pPr>
              <a:buFont typeface="Wingdings" charset="2"/>
              <a:buChar char="Ø"/>
            </a:pPr>
            <a:r>
              <a:rPr lang="en-US" sz="2400" dirty="0"/>
              <a:t>In cats, GGT is more sensitive but less specific than ALP for </a:t>
            </a:r>
            <a:r>
              <a:rPr lang="en-US" sz="2400" dirty="0" err="1"/>
              <a:t>hepatobiliary</a:t>
            </a:r>
            <a:r>
              <a:rPr lang="en-US" sz="2400" dirty="0"/>
              <a:t> disease.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217276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Alanine aminotransferase (ALT)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305" y="1845734"/>
            <a:ext cx="11293642" cy="4023360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Released </a:t>
            </a:r>
            <a:r>
              <a:rPr lang="en-US" sz="2400" dirty="0"/>
              <a:t>because of increased hepatocyte membrane permeability or following hepatocellular necrosis.</a:t>
            </a:r>
          </a:p>
          <a:p>
            <a:pPr>
              <a:buFont typeface="Wingdings" charset="2"/>
              <a:buChar char="Ø"/>
            </a:pPr>
            <a:r>
              <a:rPr lang="en-US" sz="2400" dirty="0"/>
              <a:t>Liver-specific.</a:t>
            </a:r>
          </a:p>
          <a:p>
            <a:pPr>
              <a:buFont typeface="Wingdings" charset="2"/>
              <a:buChar char="Ø"/>
            </a:pPr>
            <a:r>
              <a:rPr lang="en-US" sz="2400" dirty="0"/>
              <a:t>Half-life of approximately 2.5 days in dogs and several hours in cats; any elevation in a cat is likely to be clinically relevant.</a:t>
            </a:r>
          </a:p>
          <a:p>
            <a:pPr>
              <a:buFont typeface="Wingdings" charset="2"/>
              <a:buChar char="Ø"/>
            </a:pPr>
            <a:r>
              <a:rPr lang="en-US" sz="2400" dirty="0"/>
              <a:t>Also increased in a dose-dependent manner by corticosteroids and anticonvulsant drugs.</a:t>
            </a:r>
          </a:p>
          <a:p>
            <a:pPr>
              <a:buFont typeface="Wingdings" charset="2"/>
              <a:buChar char="Ø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341215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394977"/>
            <a:ext cx="10058400" cy="1450757"/>
          </a:xfrm>
        </p:spPr>
        <p:txBody>
          <a:bodyPr/>
          <a:lstStyle/>
          <a:p>
            <a:r>
              <a:rPr lang="en-US" b="1" dirty="0"/>
              <a:t>Aspartate aminotransferase (AST)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0021" y="1845734"/>
            <a:ext cx="10972800" cy="4023360"/>
          </a:xfrm>
        </p:spPr>
        <p:txBody>
          <a:bodyPr>
            <a:normAutofit lnSpcReduction="10000"/>
          </a:bodyPr>
          <a:lstStyle/>
          <a:p>
            <a:endParaRPr lang="en-US" sz="2800" dirty="0" smtClean="0"/>
          </a:p>
          <a:p>
            <a:pPr>
              <a:buFont typeface="Wingdings" charset="2"/>
              <a:buChar char="Ø"/>
            </a:pPr>
            <a:r>
              <a:rPr lang="en-US" sz="2800" dirty="0" smtClean="0"/>
              <a:t>Hepatocellular </a:t>
            </a:r>
            <a:r>
              <a:rPr lang="en-US" sz="2800" dirty="0"/>
              <a:t>enzyme; increased activity represents increased leakage from cells</a:t>
            </a:r>
            <a:r>
              <a:rPr lang="en-US" sz="2800" dirty="0" smtClean="0"/>
              <a:t>.</a:t>
            </a:r>
          </a:p>
          <a:p>
            <a:pPr>
              <a:buFont typeface="Wingdings" charset="2"/>
              <a:buChar char="Ø"/>
            </a:pPr>
            <a:endParaRPr lang="en-US" sz="2800" dirty="0"/>
          </a:p>
          <a:p>
            <a:pPr>
              <a:buFont typeface="Wingdings" charset="2"/>
              <a:buChar char="Ø"/>
            </a:pPr>
            <a:r>
              <a:rPr lang="en-US" sz="2800" dirty="0"/>
              <a:t>Not liver specific; also released in patients with skeletal muscle damage</a:t>
            </a:r>
            <a:r>
              <a:rPr lang="en-US" sz="2800" dirty="0" smtClean="0"/>
              <a:t>.</a:t>
            </a:r>
          </a:p>
          <a:p>
            <a:pPr>
              <a:buFont typeface="Wingdings" charset="2"/>
              <a:buChar char="Ø"/>
            </a:pPr>
            <a:endParaRPr lang="en-US" sz="2800" dirty="0"/>
          </a:p>
          <a:p>
            <a:pPr>
              <a:buFont typeface="Wingdings" charset="2"/>
              <a:buChar char="Ø"/>
            </a:pPr>
            <a:r>
              <a:rPr lang="en-US" sz="2800" dirty="0"/>
              <a:t>In acute liver injury, elevations of AST mirror those of ALT, although the overall values tend not to be as high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4560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376518" y="376518"/>
            <a:ext cx="11152094" cy="5737411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smtClean="0"/>
              <a:t>Albumin</a:t>
            </a:r>
          </a:p>
          <a:p>
            <a:pPr lvl="1"/>
            <a:r>
              <a:rPr lang="en-US" sz="2400" dirty="0" smtClean="0"/>
              <a:t>Albumin is produced in the liver; </a:t>
            </a:r>
            <a:r>
              <a:rPr lang="en-US" sz="2400" dirty="0" err="1" smtClean="0"/>
              <a:t>hypoalbuminemia</a:t>
            </a:r>
            <a:r>
              <a:rPr lang="en-US" sz="2400" dirty="0" smtClean="0"/>
              <a:t> is only seen when there is &gt;75% reduction in functional hepatic mass.</a:t>
            </a:r>
          </a:p>
          <a:p>
            <a:r>
              <a:rPr lang="en-US" sz="2400" b="1" dirty="0" smtClean="0"/>
              <a:t>Glucose</a:t>
            </a:r>
          </a:p>
          <a:p>
            <a:pPr lvl="1"/>
            <a:r>
              <a:rPr lang="en-US" sz="2400" dirty="0" smtClean="0"/>
              <a:t>Hypoglycemia occurs most commonly in acute fulminant hepatic failure, in small-breed dogs with </a:t>
            </a:r>
            <a:r>
              <a:rPr lang="en-US" sz="2400" dirty="0" err="1" smtClean="0"/>
              <a:t>portosystemic</a:t>
            </a:r>
            <a:r>
              <a:rPr lang="en-US" sz="2400" dirty="0" smtClean="0"/>
              <a:t> shunts, or in end-stage liver failure</a:t>
            </a:r>
          </a:p>
          <a:p>
            <a:r>
              <a:rPr lang="en-US" sz="2400" b="1" dirty="0" smtClean="0"/>
              <a:t>Cholesterol</a:t>
            </a:r>
          </a:p>
          <a:p>
            <a:pPr lvl="1"/>
            <a:r>
              <a:rPr lang="en-US" sz="2400" dirty="0" smtClean="0"/>
              <a:t>Cholesterol can be normal, increased, or decreased in liver disease and is a relatively insensitive marker of liver function</a:t>
            </a:r>
          </a:p>
          <a:p>
            <a:r>
              <a:rPr lang="en-US" sz="2400" b="1" dirty="0"/>
              <a:t>Blood urea nitrogen (BUN)</a:t>
            </a:r>
          </a:p>
          <a:p>
            <a:pPr lvl="1"/>
            <a:r>
              <a:rPr lang="en-US" sz="2400" dirty="0"/>
              <a:t>BUN is decreased when there is &gt;75% reduction in functional hepatic </a:t>
            </a:r>
            <a:r>
              <a:rPr lang="en-US" sz="2400" dirty="0" smtClean="0"/>
              <a:t>mass.</a:t>
            </a:r>
            <a:endParaRPr lang="en-US" sz="2400" dirty="0"/>
          </a:p>
          <a:p>
            <a:pPr lvl="1"/>
            <a:r>
              <a:rPr lang="en-US" sz="2400" dirty="0"/>
              <a:t>It is also commonly decreased in animals with congenital </a:t>
            </a:r>
            <a:r>
              <a:rPr lang="en-US" sz="2400" dirty="0" err="1"/>
              <a:t>portosystemic</a:t>
            </a:r>
            <a:r>
              <a:rPr lang="en-US" sz="2400" dirty="0"/>
              <a:t> shunt (PSS).</a:t>
            </a:r>
          </a:p>
          <a:p>
            <a:pPr lvl="1"/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46489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394977"/>
            <a:ext cx="10058400" cy="1450757"/>
          </a:xfrm>
        </p:spPr>
        <p:txBody>
          <a:bodyPr/>
          <a:lstStyle/>
          <a:p>
            <a:pPr algn="ctr"/>
            <a:r>
              <a:rPr lang="en-US" b="1" dirty="0"/>
              <a:t>Major </a:t>
            </a:r>
            <a:r>
              <a:rPr lang="en-US" b="1" dirty="0" smtClean="0"/>
              <a:t>hepatobiliary functions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7423" y="1845734"/>
            <a:ext cx="5797617" cy="4522982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PROTEIN METABOLISM</a:t>
            </a:r>
          </a:p>
          <a:p>
            <a:r>
              <a:rPr lang="en-US" dirty="0" smtClean="0"/>
              <a:t>Protein </a:t>
            </a:r>
            <a:r>
              <a:rPr lang="en-US" dirty="0"/>
              <a:t>synthesis, regulation of amino acids </a:t>
            </a:r>
            <a:endParaRPr lang="en-US" dirty="0" smtClean="0"/>
          </a:p>
          <a:p>
            <a:r>
              <a:rPr lang="en-US" dirty="0" smtClean="0"/>
              <a:t>Ammonia </a:t>
            </a:r>
            <a:r>
              <a:rPr lang="en-US" dirty="0" err="1"/>
              <a:t>synthesisand</a:t>
            </a:r>
            <a:r>
              <a:rPr lang="en-US" dirty="0"/>
              <a:t> </a:t>
            </a:r>
            <a:r>
              <a:rPr lang="en-US" dirty="0" smtClean="0"/>
              <a:t>detoxification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CARBOHYDRATEMETABOLISM</a:t>
            </a:r>
            <a:r>
              <a:rPr lang="en-US" dirty="0" smtClean="0"/>
              <a:t> </a:t>
            </a:r>
          </a:p>
          <a:p>
            <a:r>
              <a:rPr lang="en-US" dirty="0" smtClean="0"/>
              <a:t>Blood glucose regulation</a:t>
            </a:r>
          </a:p>
          <a:p>
            <a:r>
              <a:rPr lang="en-US" dirty="0" smtClean="0"/>
              <a:t>Maintenance </a:t>
            </a:r>
            <a:r>
              <a:rPr lang="en-US" dirty="0"/>
              <a:t>of glycogen reserve </a:t>
            </a:r>
            <a:endParaRPr lang="en-US" dirty="0" smtClean="0"/>
          </a:p>
          <a:p>
            <a:r>
              <a:rPr lang="en-US" dirty="0" smtClean="0"/>
              <a:t>Regulation of intermediary carbohydrate  metabolism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VITAMINACTIVATION</a:t>
            </a:r>
            <a:r>
              <a:rPr lang="en-US" b="1" dirty="0"/>
              <a:t>, STORAGE AND ELIMINATION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b="1" dirty="0" smtClean="0"/>
              <a:t>STORAGEOFMINERALS(IRON,COPPER,ZINC,MANGANESE</a:t>
            </a:r>
            <a:r>
              <a:rPr lang="en-US" b="1" dirty="0"/>
              <a:t>)</a:t>
            </a:r>
            <a:r>
              <a:rPr lang="en-US" dirty="0"/>
              <a:t> </a:t>
            </a:r>
            <a:endParaRPr lang="en-US" dirty="0"/>
          </a:p>
          <a:p>
            <a:r>
              <a:rPr lang="en-US" b="1" dirty="0" smtClean="0"/>
              <a:t>INACTIVATIONOFENDOCRINEHORMONES </a:t>
            </a:r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19" y="1845734"/>
            <a:ext cx="5797618" cy="4522981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LIPIDMETABOLISM</a:t>
            </a:r>
            <a:r>
              <a:rPr lang="en-US" dirty="0"/>
              <a:t> </a:t>
            </a:r>
          </a:p>
          <a:p>
            <a:r>
              <a:rPr lang="en-US" dirty="0" smtClean="0"/>
              <a:t>Synthesis of </a:t>
            </a:r>
            <a:r>
              <a:rPr lang="en-US" dirty="0" err="1" smtClean="0"/>
              <a:t>cholesterol,phosphoipids</a:t>
            </a:r>
            <a:r>
              <a:rPr lang="en-US" dirty="0" smtClean="0"/>
              <a:t> and </a:t>
            </a:r>
            <a:endParaRPr lang="en-US" dirty="0"/>
          </a:p>
          <a:p>
            <a:r>
              <a:rPr lang="en-US" dirty="0" smtClean="0"/>
              <a:t>lipoproteins; fatty acid oxidation </a:t>
            </a:r>
            <a:endParaRPr lang="en-US" dirty="0"/>
          </a:p>
          <a:p>
            <a:r>
              <a:rPr lang="en-US" dirty="0"/>
              <a:t>Bile acid synthesis and </a:t>
            </a:r>
            <a:r>
              <a:rPr lang="en-US" dirty="0" smtClean="0"/>
              <a:t>regulation</a:t>
            </a:r>
          </a:p>
          <a:p>
            <a:r>
              <a:rPr lang="en-US" b="1" dirty="0" smtClean="0"/>
              <a:t>BIOTRANSFORMATIONANDEXCRETION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Bilirubin</a:t>
            </a:r>
            <a:r>
              <a:rPr lang="en-US" dirty="0"/>
              <a:t>, ammonia, steroid hormones </a:t>
            </a:r>
            <a:r>
              <a:rPr lang="en-US" dirty="0" err="1"/>
              <a:t>Drugs,copper</a:t>
            </a:r>
            <a:r>
              <a:rPr lang="en-US" dirty="0"/>
              <a:t>, </a:t>
            </a:r>
            <a:r>
              <a:rPr lang="en-US" dirty="0" smtClean="0"/>
              <a:t>cholesterol</a:t>
            </a:r>
          </a:p>
          <a:p>
            <a:r>
              <a:rPr lang="en-US" b="1" dirty="0" smtClean="0"/>
              <a:t>IMMUNOLOGICAL FUNCTIONS</a:t>
            </a:r>
          </a:p>
          <a:p>
            <a:r>
              <a:rPr lang="en-US" dirty="0" smtClean="0"/>
              <a:t>Antigen </a:t>
            </a:r>
            <a:r>
              <a:rPr lang="en-US" dirty="0"/>
              <a:t>trapping by </a:t>
            </a:r>
            <a:r>
              <a:rPr lang="en-US" dirty="0" err="1"/>
              <a:t>Kupffer's</a:t>
            </a:r>
            <a:r>
              <a:rPr lang="en-US" dirty="0"/>
              <a:t> cells </a:t>
            </a:r>
            <a:endParaRPr lang="en-US" dirty="0" smtClean="0"/>
          </a:p>
          <a:p>
            <a:r>
              <a:rPr lang="en-US" dirty="0" smtClean="0"/>
              <a:t>Synthesis of complement</a:t>
            </a:r>
            <a:r>
              <a:rPr lang="en-US" dirty="0"/>
              <a:t>, interleukin</a:t>
            </a:r>
            <a:br>
              <a:rPr lang="en-US" dirty="0"/>
            </a:b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7358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4094" y="448235"/>
            <a:ext cx="1099073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400" b="1" dirty="0">
                <a:solidFill>
                  <a:srgbClr val="222222"/>
                </a:solidFill>
              </a:rPr>
              <a:t>Bilirubin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2400" dirty="0">
                <a:solidFill>
                  <a:srgbClr val="222222"/>
                </a:solidFill>
              </a:rPr>
              <a:t>Hepatic </a:t>
            </a:r>
            <a:r>
              <a:rPr lang="en-US" sz="2400" dirty="0" err="1">
                <a:solidFill>
                  <a:srgbClr val="222222"/>
                </a:solidFill>
              </a:rPr>
              <a:t>hyperbilirubinemia</a:t>
            </a:r>
            <a:r>
              <a:rPr lang="en-US" sz="2400" dirty="0">
                <a:solidFill>
                  <a:srgbClr val="222222"/>
                </a:solidFill>
              </a:rPr>
              <a:t> is associated with impaired hepatic uptake, conjugation, or excretion into bile.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2400" dirty="0">
                <a:solidFill>
                  <a:srgbClr val="222222"/>
                </a:solidFill>
              </a:rPr>
              <a:t>It occurs when severe intrahepatic cholestasis develops and when there is more than a 75% reduction in functional hepatic mass</a:t>
            </a:r>
            <a:r>
              <a:rPr lang="en-US" sz="2400" dirty="0" smtClean="0">
                <a:solidFill>
                  <a:srgbClr val="222222"/>
                </a:solidFill>
              </a:rPr>
              <a:t>.</a:t>
            </a:r>
            <a:endParaRPr lang="en-US" sz="2400" baseline="30000" dirty="0" smtClean="0">
              <a:solidFill>
                <a:srgbClr val="222222"/>
              </a:solidFill>
            </a:endParaRPr>
          </a:p>
          <a:p>
            <a:endParaRPr lang="en-US" sz="2400" b="1" baseline="30000" dirty="0">
              <a:solidFill>
                <a:srgbClr val="222222"/>
              </a:solidFill>
            </a:endParaRPr>
          </a:p>
          <a:p>
            <a:endParaRPr lang="en-US" sz="2400" b="1" baseline="30000" dirty="0" smtClean="0">
              <a:solidFill>
                <a:srgbClr val="222222"/>
              </a:solidFill>
            </a:endParaRPr>
          </a:p>
          <a:p>
            <a:endParaRPr lang="en-US" sz="2400" b="1" baseline="30000" dirty="0">
              <a:solidFill>
                <a:srgbClr val="222222"/>
              </a:solidFill>
            </a:endParaRPr>
          </a:p>
          <a:p>
            <a:endParaRPr lang="en-US" sz="2400" b="1" baseline="30000" dirty="0" smtClean="0">
              <a:solidFill>
                <a:srgbClr val="222222"/>
              </a:solidFill>
            </a:endParaRPr>
          </a:p>
          <a:p>
            <a:r>
              <a:rPr lang="en-US" sz="2400" b="1" dirty="0" smtClean="0"/>
              <a:t>Total </a:t>
            </a:r>
            <a:r>
              <a:rPr lang="en-US" sz="2400" b="1" dirty="0"/>
              <a:t>bile acids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sz="2400" dirty="0"/>
              <a:t>Baseline (fasting) and 2-hour postprandial samples should be collected.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sz="2400" dirty="0"/>
              <a:t>Levels will be elevated in bile stasis, reduced hepatic function, and in animals with congenital or acquired PSS.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sz="2400" dirty="0"/>
              <a:t>They should not be measured in patients with </a:t>
            </a:r>
            <a:r>
              <a:rPr lang="en-US" sz="2400" dirty="0" err="1"/>
              <a:t>hyperbilirubinemia</a:t>
            </a:r>
            <a:r>
              <a:rPr lang="en-US" sz="2400" dirty="0"/>
              <a:t>.</a:t>
            </a:r>
          </a:p>
          <a:p>
            <a:pPr lvl="1"/>
            <a:endParaRPr lang="en-US" sz="2400" dirty="0" smtClean="0">
              <a:solidFill>
                <a:srgbClr val="2222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7416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4753" y="806824"/>
            <a:ext cx="1027355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400" b="1" dirty="0">
                <a:solidFill>
                  <a:srgbClr val="222222"/>
                </a:solidFill>
              </a:rPr>
              <a:t>Ammonia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2400" dirty="0" err="1">
                <a:solidFill>
                  <a:srgbClr val="222222"/>
                </a:solidFill>
              </a:rPr>
              <a:t>Hyperammonemia</a:t>
            </a:r>
            <a:r>
              <a:rPr lang="en-US" sz="2400" dirty="0">
                <a:solidFill>
                  <a:srgbClr val="222222"/>
                </a:solidFill>
              </a:rPr>
              <a:t> occurs with congenital or acquired PSS and when there is &gt;75% reduction in functional hepatic mass</a:t>
            </a:r>
            <a:r>
              <a:rPr lang="en-US" sz="2400" dirty="0" smtClean="0">
                <a:solidFill>
                  <a:srgbClr val="222222"/>
                </a:solidFill>
              </a:rPr>
              <a:t>.</a:t>
            </a:r>
          </a:p>
          <a:p>
            <a:pPr marL="742950" lvl="1" indent="-285750">
              <a:buFont typeface="Arial" charset="0"/>
              <a:buChar char="•"/>
            </a:pPr>
            <a:endParaRPr lang="en-US" sz="2400" dirty="0">
              <a:solidFill>
                <a:srgbClr val="222222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2400" b="1" dirty="0">
                <a:solidFill>
                  <a:srgbClr val="222222"/>
                </a:solidFill>
              </a:rPr>
              <a:t>Clotting times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2400" dirty="0">
                <a:solidFill>
                  <a:srgbClr val="222222"/>
                </a:solidFill>
              </a:rPr>
              <a:t>Elevated prothrombin time (PT) and partial </a:t>
            </a:r>
            <a:r>
              <a:rPr lang="en-US" sz="2400" dirty="0" err="1">
                <a:solidFill>
                  <a:srgbClr val="222222"/>
                </a:solidFill>
              </a:rPr>
              <a:t>thromboplastin</a:t>
            </a:r>
            <a:r>
              <a:rPr lang="en-US" sz="2400" dirty="0">
                <a:solidFill>
                  <a:srgbClr val="222222"/>
                </a:solidFill>
              </a:rPr>
              <a:t> time (PTT) are seen when there is more than a 75% reduction in functional hepatic mass</a:t>
            </a:r>
            <a:r>
              <a:rPr lang="en-US" sz="2400" dirty="0" smtClean="0">
                <a:solidFill>
                  <a:srgbClr val="222222"/>
                </a:solidFill>
              </a:rPr>
              <a:t>.</a:t>
            </a:r>
            <a:r>
              <a:rPr lang="en-US" sz="2400" dirty="0">
                <a:solidFill>
                  <a:srgbClr val="222222"/>
                </a:solidFill>
              </a:rPr>
              <a:t> </a:t>
            </a:r>
            <a:endParaRPr lang="en-US" sz="2400" b="0" i="0" dirty="0">
              <a:solidFill>
                <a:srgbClr val="22222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92679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8941" y="430306"/>
            <a:ext cx="119230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>
                <a:solidFill>
                  <a:srgbClr val="222222"/>
                </a:solidFill>
              </a:rPr>
              <a:t>Hematology</a:t>
            </a:r>
          </a:p>
          <a:p>
            <a:pPr algn="just">
              <a:lnSpc>
                <a:spcPct val="150000"/>
              </a:lnSpc>
              <a:buFont typeface="Arial" charset="0"/>
              <a:buChar char="•"/>
            </a:pPr>
            <a:r>
              <a:rPr lang="en-US" sz="2400" b="1" dirty="0">
                <a:solidFill>
                  <a:srgbClr val="FF0000"/>
                </a:solidFill>
              </a:rPr>
              <a:t>Mild non-regenerative normocytic normochromic anemia </a:t>
            </a:r>
            <a:r>
              <a:rPr lang="en-US" sz="2400" dirty="0">
                <a:solidFill>
                  <a:srgbClr val="222222"/>
                </a:solidFill>
              </a:rPr>
              <a:t>is frequently identified in these patients.</a:t>
            </a:r>
          </a:p>
          <a:p>
            <a:pPr algn="just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</a:rPr>
              <a:t>Microcytic and hypochromic anemia </a:t>
            </a:r>
            <a:r>
              <a:rPr lang="en-US" sz="2400" dirty="0">
                <a:solidFill>
                  <a:srgbClr val="222222"/>
                </a:solidFill>
              </a:rPr>
              <a:t>may be present in patients with </a:t>
            </a:r>
            <a:r>
              <a:rPr lang="en-US" sz="2400" dirty="0">
                <a:solidFill>
                  <a:srgbClr val="FF0000"/>
                </a:solidFill>
              </a:rPr>
              <a:t>congenital PSS.</a:t>
            </a:r>
          </a:p>
          <a:p>
            <a:pPr algn="just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222222"/>
                </a:solidFill>
              </a:rPr>
              <a:t>Regenerative anemia may be present with GI bleeding.</a:t>
            </a:r>
          </a:p>
          <a:p>
            <a:pPr algn="just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222222"/>
                </a:solidFill>
              </a:rPr>
              <a:t>Morphologic changes in erythrocytes, namely </a:t>
            </a:r>
            <a:r>
              <a:rPr lang="en-US" sz="2400" dirty="0" err="1">
                <a:solidFill>
                  <a:srgbClr val="222222"/>
                </a:solidFill>
              </a:rPr>
              <a:t>acanthocytes</a:t>
            </a:r>
            <a:r>
              <a:rPr lang="en-US" sz="2400" dirty="0">
                <a:solidFill>
                  <a:srgbClr val="222222"/>
                </a:solidFill>
              </a:rPr>
              <a:t> and/or target cells (</a:t>
            </a:r>
            <a:r>
              <a:rPr lang="en-US" sz="2400" dirty="0" err="1">
                <a:solidFill>
                  <a:srgbClr val="222222"/>
                </a:solidFill>
              </a:rPr>
              <a:t>ie</a:t>
            </a:r>
            <a:r>
              <a:rPr lang="en-US" sz="2400" dirty="0">
                <a:solidFill>
                  <a:srgbClr val="222222"/>
                </a:solidFill>
              </a:rPr>
              <a:t>, </a:t>
            </a:r>
            <a:r>
              <a:rPr lang="en-US" sz="2400" dirty="0" err="1">
                <a:solidFill>
                  <a:srgbClr val="222222"/>
                </a:solidFill>
              </a:rPr>
              <a:t>codocytes</a:t>
            </a:r>
            <a:r>
              <a:rPr lang="en-US" sz="2400" dirty="0">
                <a:solidFill>
                  <a:srgbClr val="222222"/>
                </a:solidFill>
              </a:rPr>
              <a:t>) may develop.</a:t>
            </a:r>
          </a:p>
          <a:p>
            <a:pPr algn="just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222222"/>
                </a:solidFill>
              </a:rPr>
              <a:t>Thrombocytopenia may occur from platelet sequestration or increased destruction.</a:t>
            </a:r>
          </a:p>
          <a:p>
            <a:pPr algn="just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222222"/>
                </a:solidFill>
              </a:rPr>
              <a:t>An inflammatory </a:t>
            </a:r>
            <a:r>
              <a:rPr lang="en-US" sz="2400" dirty="0" err="1">
                <a:solidFill>
                  <a:srgbClr val="222222"/>
                </a:solidFill>
              </a:rPr>
              <a:t>leukogram</a:t>
            </a:r>
            <a:r>
              <a:rPr lang="en-US" sz="2400" dirty="0">
                <a:solidFill>
                  <a:srgbClr val="222222"/>
                </a:solidFill>
              </a:rPr>
              <a:t> may be present with any inflammatory, infectious, or neoplastic hepatic process.</a:t>
            </a:r>
            <a:endParaRPr lang="en-US" sz="2400" b="0" i="0" dirty="0">
              <a:solidFill>
                <a:srgbClr val="22222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314755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6518" y="975862"/>
            <a:ext cx="1120588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222222"/>
                </a:solidFill>
              </a:rPr>
              <a:t>Urinalysis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222222"/>
                </a:solidFill>
              </a:rPr>
              <a:t>A low specific gravity (&lt;1.025) is common in chronic liver disease and congenital PSS.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sz="2400" dirty="0" err="1">
                <a:solidFill>
                  <a:srgbClr val="222222"/>
                </a:solidFill>
              </a:rPr>
              <a:t>Bilirubinuria</a:t>
            </a:r>
            <a:r>
              <a:rPr lang="en-US" sz="2400" dirty="0">
                <a:solidFill>
                  <a:srgbClr val="222222"/>
                </a:solidFill>
              </a:rPr>
              <a:t> is found in animals with </a:t>
            </a:r>
            <a:r>
              <a:rPr lang="en-US" sz="2400" dirty="0" err="1">
                <a:solidFill>
                  <a:srgbClr val="222222"/>
                </a:solidFill>
              </a:rPr>
              <a:t>hyperbilirubinemia</a:t>
            </a:r>
            <a:r>
              <a:rPr lang="en-US" sz="2400" dirty="0">
                <a:solidFill>
                  <a:srgbClr val="222222"/>
                </a:solidFill>
              </a:rPr>
              <a:t>; it is nonspecific in dogs, but a specific indicator of liver disease in cats.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sz="2400" dirty="0" err="1">
                <a:solidFill>
                  <a:srgbClr val="222222"/>
                </a:solidFill>
              </a:rPr>
              <a:t>Urobilinogen</a:t>
            </a:r>
            <a:r>
              <a:rPr lang="en-US" sz="2400" dirty="0">
                <a:solidFill>
                  <a:srgbClr val="222222"/>
                </a:solidFill>
              </a:rPr>
              <a:t> is normally found in urine, but increased amounts are associated with </a:t>
            </a:r>
            <a:r>
              <a:rPr lang="en-US" sz="2400" dirty="0" err="1">
                <a:solidFill>
                  <a:srgbClr val="222222"/>
                </a:solidFill>
              </a:rPr>
              <a:t>hyperbilirubinemia</a:t>
            </a:r>
            <a:r>
              <a:rPr lang="en-US" sz="2400" dirty="0">
                <a:solidFill>
                  <a:srgbClr val="222222"/>
                </a:solidFill>
              </a:rPr>
              <a:t>.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sz="2400" dirty="0" err="1">
                <a:solidFill>
                  <a:srgbClr val="222222"/>
                </a:solidFill>
              </a:rPr>
              <a:t>Urate</a:t>
            </a:r>
            <a:r>
              <a:rPr lang="en-US" sz="2400" dirty="0">
                <a:solidFill>
                  <a:srgbClr val="222222"/>
                </a:solidFill>
              </a:rPr>
              <a:t> or ammonium </a:t>
            </a:r>
            <a:r>
              <a:rPr lang="en-US" sz="2400" dirty="0" err="1">
                <a:solidFill>
                  <a:srgbClr val="222222"/>
                </a:solidFill>
              </a:rPr>
              <a:t>biurate</a:t>
            </a:r>
            <a:r>
              <a:rPr lang="en-US" sz="2400" dirty="0">
                <a:solidFill>
                  <a:srgbClr val="222222"/>
                </a:solidFill>
              </a:rPr>
              <a:t> crystals may be seen in patients with hepatic disease—particularly congenital PSS.</a:t>
            </a:r>
            <a:endParaRPr lang="en-US" sz="2400" b="0" i="0" dirty="0">
              <a:solidFill>
                <a:srgbClr val="22222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627540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2729" y="693929"/>
            <a:ext cx="1186927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222222"/>
                </a:solidFill>
              </a:rPr>
              <a:t>Imaging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222222"/>
                </a:solidFill>
              </a:rPr>
              <a:t>Diagnostic imaging is an important part of the investigation of an animal with suspected liver disease.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222222"/>
                </a:solidFill>
              </a:rPr>
              <a:t>Imaging sometimes allows identification of a specific cause (</a:t>
            </a:r>
            <a:r>
              <a:rPr lang="en-US" sz="2400" dirty="0" err="1">
                <a:solidFill>
                  <a:srgbClr val="222222"/>
                </a:solidFill>
              </a:rPr>
              <a:t>eg</a:t>
            </a:r>
            <a:r>
              <a:rPr lang="en-US" sz="2400" dirty="0">
                <a:solidFill>
                  <a:srgbClr val="222222"/>
                </a:solidFill>
              </a:rPr>
              <a:t>, congenital PSS), but it typically just adds more to the overall clinical picture. </a:t>
            </a:r>
          </a:p>
          <a:p>
            <a:pPr marL="742950" lvl="1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222222"/>
                </a:solidFill>
              </a:rPr>
              <a:t>Imaging may also identify the presence of any </a:t>
            </a:r>
            <a:r>
              <a:rPr lang="en-US" sz="2400" dirty="0" err="1">
                <a:solidFill>
                  <a:srgbClr val="222222"/>
                </a:solidFill>
              </a:rPr>
              <a:t>extrahepatic</a:t>
            </a:r>
            <a:r>
              <a:rPr lang="en-US" sz="2400" dirty="0">
                <a:solidFill>
                  <a:srgbClr val="222222"/>
                </a:solidFill>
              </a:rPr>
              <a:t> condition.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222222"/>
                </a:solidFill>
              </a:rPr>
              <a:t>Abdominal radiography can be used to assess liver size, position, and shape, and it can evaluate for the presence of additional abdominal pathology. </a:t>
            </a:r>
            <a:endParaRPr lang="en-US" sz="2400" b="0" i="0" dirty="0">
              <a:solidFill>
                <a:srgbClr val="22222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48405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Medical therapy should be tailored to the underlying disease process. S-</a:t>
            </a:r>
            <a:r>
              <a:rPr lang="en-US" dirty="0" err="1"/>
              <a:t>adenosylmethionine</a:t>
            </a:r>
            <a:r>
              <a:rPr lang="en-US" dirty="0"/>
              <a:t> has been shown to be beneficial for many liver diseases, primarily because of its antioxidant effect</a:t>
            </a:r>
            <a:r>
              <a:rPr lang="en-US" dirty="0" smtClean="0"/>
              <a:t>.</a:t>
            </a:r>
            <a:r>
              <a:rPr lang="en-US" dirty="0"/>
              <a:t>  It should be given at a dose of 17 to 20 mg/kg PO Q 24 H for 3 weeks and then decreased to every other day. 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Silibinin</a:t>
            </a:r>
            <a:r>
              <a:rPr lang="en-US" dirty="0"/>
              <a:t> (milk thistle) has become widely available in recent years, but it may not provide a consistent benefit in cases other than </a:t>
            </a:r>
            <a:r>
              <a:rPr lang="en-US" i="1" dirty="0"/>
              <a:t>Amanita</a:t>
            </a:r>
            <a:r>
              <a:rPr lang="en-US" dirty="0"/>
              <a:t> mushroom toxicity. The dosage ranges from 7 to 15 mg/kg per </a:t>
            </a:r>
            <a:r>
              <a:rPr lang="en-US" dirty="0" smtClean="0"/>
              <a:t>day</a:t>
            </a:r>
          </a:p>
          <a:p>
            <a:endParaRPr lang="en-US" dirty="0"/>
          </a:p>
          <a:p>
            <a:r>
              <a:rPr lang="en-US" dirty="0" err="1"/>
              <a:t>Ursodeoxycholic</a:t>
            </a:r>
            <a:r>
              <a:rPr lang="en-US" dirty="0"/>
              <a:t> acid (</a:t>
            </a:r>
            <a:r>
              <a:rPr lang="en-US" dirty="0" err="1"/>
              <a:t>ursodiol</a:t>
            </a:r>
            <a:r>
              <a:rPr lang="en-US" dirty="0"/>
              <a:t>) is beneficial in patients with inflammatory </a:t>
            </a:r>
            <a:r>
              <a:rPr lang="en-US" dirty="0" err="1"/>
              <a:t>hepatopathies</a:t>
            </a:r>
            <a:r>
              <a:rPr lang="en-US" dirty="0"/>
              <a:t> or in conditions with elevated bile acid concentrations. The dose is 5 to 15 mg/kg orally Q 12 H.</a:t>
            </a:r>
          </a:p>
        </p:txBody>
      </p:sp>
    </p:spTree>
    <p:extLst>
      <p:ext uri="{BB962C8B-B14F-4D97-AF65-F5344CB8AC3E}">
        <p14:creationId xmlns:p14="http://schemas.microsoft.com/office/powerpoint/2010/main" val="18640636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Hepatic encephalopathy is a common sequela to chronic liver disease and is characterized by blindness, aggression, stupor, staring into space, and ataxia. </a:t>
            </a:r>
            <a:endParaRPr lang="en-US" dirty="0" smtClean="0"/>
          </a:p>
          <a:p>
            <a:r>
              <a:rPr lang="en-US" dirty="0" smtClean="0"/>
              <a:t>More </a:t>
            </a:r>
            <a:r>
              <a:rPr lang="en-US" dirty="0"/>
              <a:t>severe manifestations include seizures, dementia, and coma. </a:t>
            </a:r>
            <a:endParaRPr lang="en-US" dirty="0" smtClean="0"/>
          </a:p>
          <a:p>
            <a:r>
              <a:rPr lang="en-US" dirty="0" smtClean="0"/>
              <a:t>Management </a:t>
            </a:r>
            <a:r>
              <a:rPr lang="en-US" dirty="0"/>
              <a:t>of hepatic encephalopathy is vital for the patient's long-term survival and entails a protein-restricted diet (Hill's l/d  or Royal </a:t>
            </a:r>
            <a:r>
              <a:rPr lang="en-US" dirty="0" err="1"/>
              <a:t>Canin</a:t>
            </a:r>
            <a:r>
              <a:rPr lang="en-US" dirty="0"/>
              <a:t> Hepatic </a:t>
            </a:r>
            <a:r>
              <a:rPr lang="en-US" dirty="0" smtClean="0"/>
              <a:t>Support), </a:t>
            </a:r>
          </a:p>
          <a:p>
            <a:r>
              <a:rPr lang="en-US" dirty="0" smtClean="0"/>
              <a:t>small </a:t>
            </a:r>
            <a:r>
              <a:rPr lang="en-US" dirty="0"/>
              <a:t>frequent meals, lactulose (0.5 to 1.0 ml/kg PO Q 12 H), and metronidazole (7 to 10 mg/kg PO Q 12 H).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dose of lactulose should be adjusted to achieve soft stools, but care should be taken not to induce diarrhea. Metronidazole can be compounded into 30- to 60-mg capsules for small patients.</a:t>
            </a:r>
          </a:p>
        </p:txBody>
      </p:sp>
    </p:spTree>
    <p:extLst>
      <p:ext uri="{BB962C8B-B14F-4D97-AF65-F5344CB8AC3E}">
        <p14:creationId xmlns:p14="http://schemas.microsoft.com/office/powerpoint/2010/main" val="19028024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/>
              <a:t>Despite severe hepatic injury, a patient can survive for months to years if given proper supportive care. Special attention should be paid to blood glucose concentrations, coagulation profiles, nutritional support, and management of hepatic encephalopathy.</a:t>
            </a:r>
          </a:p>
        </p:txBody>
      </p:sp>
    </p:spTree>
    <p:extLst>
      <p:ext uri="{BB962C8B-B14F-4D97-AF65-F5344CB8AC3E}">
        <p14:creationId xmlns:p14="http://schemas.microsoft.com/office/powerpoint/2010/main" val="20815890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1574442"/>
            <a:ext cx="9742747" cy="278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2033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0"/>
            <a:ext cx="10978147" cy="6738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323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/>
              <a:t>Acute </a:t>
            </a:r>
            <a:r>
              <a:rPr lang="en-US" i="1" dirty="0"/>
              <a:t>hepatic</a:t>
            </a:r>
            <a:r>
              <a:rPr lang="en-US" dirty="0"/>
              <a:t> failure is a condition characterized by the sudden loss of 70 percent or more of the liver's function due to sudden, massive, hepatic </a:t>
            </a:r>
            <a:r>
              <a:rPr lang="en-US" i="1" dirty="0"/>
              <a:t>necrosis</a:t>
            </a:r>
            <a:r>
              <a:rPr lang="en-US" dirty="0"/>
              <a:t> (tissue death in the liver)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Chronic </a:t>
            </a:r>
            <a:r>
              <a:rPr lang="en-US" dirty="0"/>
              <a:t>liver disease is defined as any </a:t>
            </a:r>
            <a:r>
              <a:rPr lang="en-US" dirty="0" err="1"/>
              <a:t>hepatopathy</a:t>
            </a:r>
            <a:r>
              <a:rPr lang="en-US" dirty="0"/>
              <a:t> that has been present for more than 6 to 8 weeks. </a:t>
            </a:r>
          </a:p>
        </p:txBody>
      </p:sp>
    </p:spTree>
    <p:extLst>
      <p:ext uri="{BB962C8B-B14F-4D97-AF65-F5344CB8AC3E}">
        <p14:creationId xmlns:p14="http://schemas.microsoft.com/office/powerpoint/2010/main" val="2715444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00" y="1714500"/>
            <a:ext cx="11557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308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4"/>
          <p:cNvSpPr txBox="1">
            <a:spLocks/>
          </p:cNvSpPr>
          <p:nvPr/>
        </p:nvSpPr>
        <p:spPr>
          <a:xfrm>
            <a:off x="112295" y="1507958"/>
            <a:ext cx="6105625" cy="4780547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2600" dirty="0" smtClean="0"/>
              <a:t>* </a:t>
            </a:r>
            <a:r>
              <a:rPr lang="en-US" sz="2600" b="1" dirty="0" smtClean="0"/>
              <a:t>DRUGS AND ANAESTHETICS </a:t>
            </a:r>
          </a:p>
          <a:p>
            <a:r>
              <a:rPr lang="en-US" sz="2600" dirty="0" smtClean="0"/>
              <a:t>Analgesics(</a:t>
            </a:r>
            <a:r>
              <a:rPr lang="en-US" sz="2600" dirty="0" err="1" smtClean="0"/>
              <a:t>paracetamol,phenylbutazone</a:t>
            </a:r>
            <a:r>
              <a:rPr lang="en-US" sz="2600" dirty="0" smtClean="0"/>
              <a:t>) </a:t>
            </a:r>
          </a:p>
          <a:p>
            <a:r>
              <a:rPr lang="en-US" sz="2600" dirty="0" err="1" smtClean="0"/>
              <a:t>Anthelmintics</a:t>
            </a:r>
            <a:r>
              <a:rPr lang="en-US" sz="2600" dirty="0" smtClean="0"/>
              <a:t>(</a:t>
            </a:r>
            <a:r>
              <a:rPr lang="en-US" sz="2600" dirty="0" err="1" smtClean="0"/>
              <a:t>mebendazole,oxibendazole</a:t>
            </a:r>
            <a:r>
              <a:rPr lang="en-US" sz="2600" dirty="0" smtClean="0"/>
              <a:t>) </a:t>
            </a:r>
          </a:p>
          <a:p>
            <a:r>
              <a:rPr lang="en-US" sz="2600" dirty="0" smtClean="0"/>
              <a:t>Ketoconazole </a:t>
            </a:r>
          </a:p>
          <a:p>
            <a:r>
              <a:rPr lang="en-US" sz="2600" dirty="0" err="1" smtClean="0"/>
              <a:t>Sulphonamides</a:t>
            </a:r>
            <a:r>
              <a:rPr lang="en-US" sz="2600" dirty="0" smtClean="0"/>
              <a:t>(</a:t>
            </a:r>
            <a:r>
              <a:rPr lang="en-US" sz="2600" dirty="0" err="1" smtClean="0"/>
              <a:t>sulphadiazine</a:t>
            </a:r>
            <a:r>
              <a:rPr lang="en-US" sz="2600" dirty="0" smtClean="0"/>
              <a:t>/trimethoprim) </a:t>
            </a:r>
          </a:p>
          <a:p>
            <a:r>
              <a:rPr lang="en-US" sz="2600" dirty="0" err="1" smtClean="0"/>
              <a:t>Thiacetarsamide</a:t>
            </a:r>
            <a:endParaRPr lang="en-US" sz="2600" dirty="0" smtClean="0"/>
          </a:p>
          <a:p>
            <a:r>
              <a:rPr lang="en-US" sz="2600" dirty="0" err="1" smtClean="0"/>
              <a:t>Halothane,methoxyflurane</a:t>
            </a:r>
            <a:endParaRPr lang="en-US" sz="2600" dirty="0" smtClean="0"/>
          </a:p>
          <a:p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2600" b="1" dirty="0" smtClean="0"/>
              <a:t>* CHEMICALS </a:t>
            </a:r>
          </a:p>
          <a:p>
            <a:r>
              <a:rPr lang="en-US" sz="2600" dirty="0" err="1" smtClean="0"/>
              <a:t>Heavymetals</a:t>
            </a:r>
            <a:r>
              <a:rPr lang="en-US" sz="2600" dirty="0" smtClean="0"/>
              <a:t>(</a:t>
            </a:r>
            <a:r>
              <a:rPr lang="en-US" sz="2600" dirty="0" err="1" smtClean="0"/>
              <a:t>copper,iron,lead,mercury</a:t>
            </a:r>
            <a:r>
              <a:rPr lang="en-US" sz="2600" dirty="0" smtClean="0"/>
              <a:t>) </a:t>
            </a:r>
          </a:p>
          <a:p>
            <a:r>
              <a:rPr lang="en-US" sz="2600" dirty="0" err="1" smtClean="0"/>
              <a:t>Industrialchemicals</a:t>
            </a:r>
            <a:r>
              <a:rPr lang="en-US" sz="2600" dirty="0" smtClean="0"/>
              <a:t>(</a:t>
            </a:r>
            <a:r>
              <a:rPr lang="en-US" sz="2600" dirty="0" err="1" smtClean="0"/>
              <a:t>chlorinatedbiphenyls</a:t>
            </a:r>
            <a:r>
              <a:rPr lang="en-US" sz="2600" dirty="0" smtClean="0"/>
              <a:t>, </a:t>
            </a:r>
            <a:r>
              <a:rPr lang="en-US" sz="2600" dirty="0" err="1" smtClean="0"/>
              <a:t>naphthalenes</a:t>
            </a:r>
            <a:r>
              <a:rPr lang="en-US" sz="2600" dirty="0" smtClean="0"/>
              <a:t>)</a:t>
            </a:r>
            <a:br>
              <a:rPr lang="en-US" sz="2600" dirty="0" smtClean="0"/>
            </a:br>
            <a:endParaRPr lang="en-US" sz="2600" dirty="0" smtClean="0"/>
          </a:p>
          <a:p>
            <a:endParaRPr lang="en-US" dirty="0"/>
          </a:p>
        </p:txBody>
      </p:sp>
      <p:sp>
        <p:nvSpPr>
          <p:cNvPr id="3" name="Content Placeholder 5"/>
          <p:cNvSpPr txBox="1">
            <a:spLocks/>
          </p:cNvSpPr>
          <p:nvPr/>
        </p:nvSpPr>
        <p:spPr>
          <a:xfrm>
            <a:off x="6217920" y="1507958"/>
            <a:ext cx="5637196" cy="4361137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* </a:t>
            </a:r>
            <a:r>
              <a:rPr lang="en-US" b="1" dirty="0" smtClean="0"/>
              <a:t>BIOLOGICAL TOXINS </a:t>
            </a:r>
          </a:p>
          <a:p>
            <a:r>
              <a:rPr lang="en-US" dirty="0" err="1" smtClean="0"/>
              <a:t>Algatoxins</a:t>
            </a:r>
            <a:r>
              <a:rPr lang="en-US" dirty="0" smtClean="0"/>
              <a:t>(blue-</a:t>
            </a:r>
            <a:r>
              <a:rPr lang="en-US" dirty="0" err="1" smtClean="0"/>
              <a:t>greenalgae</a:t>
            </a:r>
            <a:r>
              <a:rPr lang="en-US" dirty="0" smtClean="0"/>
              <a:t>[</a:t>
            </a:r>
            <a:r>
              <a:rPr lang="en-US" dirty="0" err="1" smtClean="0"/>
              <a:t>Rutlandwater</a:t>
            </a:r>
            <a:r>
              <a:rPr lang="en-US" dirty="0" smtClean="0"/>
              <a:t>])</a:t>
            </a:r>
          </a:p>
          <a:p>
            <a:r>
              <a:rPr lang="en-US" dirty="0" smtClean="0"/>
              <a:t>Mycotoxins(aflatoxins)</a:t>
            </a:r>
            <a:endParaRPr lang="en-US" dirty="0"/>
          </a:p>
          <a:p>
            <a:r>
              <a:rPr lang="en-US" dirty="0" err="1" smtClean="0"/>
              <a:t>Bacterialendotoxin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1097280" y="286603"/>
            <a:ext cx="10058400" cy="83634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/>
              <a:t>Causes of acute liver disease 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449180" y="932542"/>
            <a:ext cx="114059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HEPATOTOXINS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287598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4"/>
          <p:cNvSpPr txBox="1">
            <a:spLocks/>
          </p:cNvSpPr>
          <p:nvPr/>
        </p:nvSpPr>
        <p:spPr>
          <a:xfrm>
            <a:off x="5975684" y="994611"/>
            <a:ext cx="5710989" cy="5213271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SYSTEMIC OR METABOLIC DISORDERS</a:t>
            </a:r>
          </a:p>
          <a:p>
            <a:r>
              <a:rPr lang="en-US" dirty="0" err="1" smtClean="0"/>
              <a:t>Acutepancreatitis</a:t>
            </a:r>
            <a:r>
              <a:rPr lang="en-US" dirty="0" smtClean="0"/>
              <a:t> </a:t>
            </a:r>
          </a:p>
          <a:p>
            <a:r>
              <a:rPr lang="en-US" dirty="0" smtClean="0"/>
              <a:t>Acute </a:t>
            </a:r>
            <a:r>
              <a:rPr lang="en-US" dirty="0" err="1" smtClean="0"/>
              <a:t>haemolytic</a:t>
            </a:r>
            <a:r>
              <a:rPr lang="en-US" dirty="0" smtClean="0"/>
              <a:t> </a:t>
            </a:r>
            <a:r>
              <a:rPr lang="en-US" dirty="0" err="1" smtClean="0"/>
              <a:t>anaemia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b="1" dirty="0" smtClean="0"/>
              <a:t>TRAUMATIC OR HYPOXIC INJURY </a:t>
            </a:r>
          </a:p>
          <a:p>
            <a:r>
              <a:rPr lang="en-US" dirty="0" smtClean="0"/>
              <a:t>Abdominal trauma</a:t>
            </a:r>
          </a:p>
          <a:p>
            <a:r>
              <a:rPr lang="en-US" dirty="0" smtClean="0"/>
              <a:t>Liver </a:t>
            </a:r>
            <a:r>
              <a:rPr lang="en-US" dirty="0"/>
              <a:t>lobe entrapment in diaphragmatic </a:t>
            </a:r>
            <a:r>
              <a:rPr lang="en-US" dirty="0" smtClean="0"/>
              <a:t>hernia</a:t>
            </a:r>
          </a:p>
          <a:p>
            <a:r>
              <a:rPr lang="en-US" dirty="0" smtClean="0"/>
              <a:t>Liver lobe torsion </a:t>
            </a:r>
          </a:p>
          <a:p>
            <a:r>
              <a:rPr lang="en-US" dirty="0" smtClean="0"/>
              <a:t>Severe hypotension or hypoxia 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48658"/>
            <a:ext cx="116866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INFECTIOUS</a:t>
            </a:r>
            <a:endParaRPr lang="en-US" sz="2800" b="1" dirty="0"/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264695" y="876676"/>
            <a:ext cx="5710989" cy="5981324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2600" dirty="0" smtClean="0"/>
              <a:t>* </a:t>
            </a:r>
            <a:r>
              <a:rPr lang="en-US" sz="5100" b="1" dirty="0" smtClean="0"/>
              <a:t>VIRAL</a:t>
            </a:r>
          </a:p>
          <a:p>
            <a:r>
              <a:rPr lang="en-US" sz="5100" dirty="0" smtClean="0"/>
              <a:t>Infectious canine hepatitis</a:t>
            </a:r>
            <a:endParaRPr lang="en-US" sz="5100" dirty="0"/>
          </a:p>
          <a:p>
            <a:r>
              <a:rPr lang="en-US" sz="5100" dirty="0" smtClean="0"/>
              <a:t>Herpesvirus</a:t>
            </a:r>
            <a:r>
              <a:rPr lang="en-US" sz="5100" dirty="0"/>
              <a:t/>
            </a:r>
            <a:br>
              <a:rPr lang="en-US" sz="5100" dirty="0"/>
            </a:br>
            <a:endParaRPr lang="en-US" sz="5100" dirty="0" smtClean="0"/>
          </a:p>
          <a:p>
            <a:r>
              <a:rPr lang="en-US" sz="5100" dirty="0" smtClean="0"/>
              <a:t/>
            </a:r>
            <a:br>
              <a:rPr lang="en-US" sz="5100" dirty="0" smtClean="0"/>
            </a:br>
            <a:r>
              <a:rPr lang="en-US" sz="5100" b="1" dirty="0" smtClean="0"/>
              <a:t>* BACTERIAL</a:t>
            </a:r>
          </a:p>
          <a:p>
            <a:r>
              <a:rPr lang="en-US" sz="5100" dirty="0" smtClean="0"/>
              <a:t>Leptospirosis </a:t>
            </a:r>
          </a:p>
          <a:p>
            <a:r>
              <a:rPr lang="en-US" sz="5100" dirty="0" err="1" smtClean="0"/>
              <a:t>Acutebacterialcholangiohepatitis</a:t>
            </a:r>
            <a:r>
              <a:rPr lang="en-US" sz="5100" dirty="0" smtClean="0"/>
              <a:t> </a:t>
            </a:r>
          </a:p>
          <a:p>
            <a:r>
              <a:rPr lang="en-US" sz="5100" dirty="0" err="1" smtClean="0"/>
              <a:t>Liverabscess</a:t>
            </a:r>
            <a:r>
              <a:rPr lang="en-US" sz="5100" dirty="0" smtClean="0"/>
              <a:t> </a:t>
            </a:r>
          </a:p>
          <a:p>
            <a:r>
              <a:rPr lang="en-US" sz="5100" dirty="0" smtClean="0"/>
              <a:t>Extrahepatic bacterial infection and sepsis</a:t>
            </a:r>
          </a:p>
          <a:p>
            <a:endParaRPr lang="en-US" sz="5100" dirty="0" smtClean="0"/>
          </a:p>
          <a:p>
            <a:r>
              <a:rPr lang="en-US" sz="5100" b="1" dirty="0"/>
              <a:t>* </a:t>
            </a:r>
            <a:r>
              <a:rPr lang="en-US" sz="5100" b="1" dirty="0" smtClean="0"/>
              <a:t>PROTOZOAL</a:t>
            </a:r>
          </a:p>
          <a:p>
            <a:r>
              <a:rPr lang="en-US" sz="5100" dirty="0"/>
              <a:t/>
            </a:r>
            <a:br>
              <a:rPr lang="en-US" sz="5100" dirty="0"/>
            </a:br>
            <a:r>
              <a:rPr lang="en-US" sz="5100" dirty="0"/>
              <a:t>Toxoplasmosis </a:t>
            </a:r>
            <a:endParaRPr lang="en-US" sz="5100" dirty="0"/>
          </a:p>
          <a:p>
            <a:r>
              <a:rPr lang="en-US" sz="2800" dirty="0" smtClean="0"/>
              <a:t> </a:t>
            </a:r>
            <a:endParaRPr lang="en-US" sz="2800" dirty="0"/>
          </a:p>
          <a:p>
            <a:r>
              <a:rPr lang="en-US" sz="2600" dirty="0" smtClean="0"/>
              <a:t/>
            </a:r>
            <a:br>
              <a:rPr lang="en-US" sz="2600" dirty="0" smtClean="0"/>
            </a:br>
            <a:endParaRPr lang="en-US" sz="2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180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4"/>
          <p:cNvSpPr txBox="1">
            <a:spLocks/>
          </p:cNvSpPr>
          <p:nvPr/>
        </p:nvSpPr>
        <p:spPr>
          <a:xfrm>
            <a:off x="112295" y="1296386"/>
            <a:ext cx="6105625" cy="4992120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2600" dirty="0" smtClean="0"/>
              <a:t>* </a:t>
            </a:r>
            <a:r>
              <a:rPr lang="en-US" b="1" dirty="0" smtClean="0"/>
              <a:t>CHRONIC HEPATITIS </a:t>
            </a:r>
            <a:endParaRPr lang="en-US" sz="2600" b="1" dirty="0" smtClean="0"/>
          </a:p>
          <a:p>
            <a:r>
              <a:rPr lang="en-US" b="1" dirty="0" err="1"/>
              <a:t>Hepaticcopperaccumulation</a:t>
            </a:r>
            <a:r>
              <a:rPr lang="en-US" b="1" dirty="0"/>
              <a:t>: </a:t>
            </a:r>
            <a:endParaRPr lang="en-US" b="1" dirty="0"/>
          </a:p>
          <a:p>
            <a:r>
              <a:rPr lang="en-US" dirty="0"/>
              <a:t>-</a:t>
            </a:r>
            <a:r>
              <a:rPr lang="en-US" dirty="0" smtClean="0"/>
              <a:t>Copper-</a:t>
            </a:r>
            <a:r>
              <a:rPr lang="en-US" dirty="0" err="1" smtClean="0"/>
              <a:t>storag</a:t>
            </a:r>
            <a:r>
              <a:rPr lang="en-US" dirty="0" smtClean="0"/>
              <a:t> </a:t>
            </a:r>
            <a:r>
              <a:rPr lang="en-US" dirty="0" err="1" smtClean="0"/>
              <a:t>ehepatitisin</a:t>
            </a:r>
            <a:r>
              <a:rPr lang="en-US" dirty="0" smtClean="0"/>
              <a:t> Bedlington terriers 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smtClean="0"/>
              <a:t>Copper-</a:t>
            </a:r>
            <a:r>
              <a:rPr lang="en-US" dirty="0" err="1" smtClean="0"/>
              <a:t>storagehepatitisin</a:t>
            </a:r>
            <a:r>
              <a:rPr lang="en-US" dirty="0" smtClean="0"/>
              <a:t> </a:t>
            </a:r>
            <a:r>
              <a:rPr lang="en-US" dirty="0" err="1" smtClean="0"/>
              <a:t>WestHighland</a:t>
            </a:r>
            <a:r>
              <a:rPr lang="en-US" dirty="0" smtClean="0"/>
              <a:t> </a:t>
            </a:r>
            <a:r>
              <a:rPr lang="en-US" dirty="0" err="1"/>
              <a:t>whiteterriers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-Copper-</a:t>
            </a:r>
            <a:r>
              <a:rPr lang="en-US" dirty="0" err="1"/>
              <a:t>associatedhepatitisindobermanns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-Copper-</a:t>
            </a:r>
            <a:r>
              <a:rPr lang="en-US" dirty="0" err="1"/>
              <a:t>associatedhepatitisinSkyeterriers</a:t>
            </a:r>
            <a:r>
              <a:rPr lang="en-US" dirty="0"/>
              <a:t> </a:t>
            </a:r>
            <a:endParaRPr lang="en-US" dirty="0"/>
          </a:p>
          <a:p>
            <a:r>
              <a:rPr lang="en-US" sz="2800" b="1" dirty="0"/>
              <a:t>Infectious: </a:t>
            </a:r>
            <a:endParaRPr lang="en-US" sz="2800" b="1" dirty="0"/>
          </a:p>
          <a:p>
            <a:r>
              <a:rPr lang="en-US" sz="2800" dirty="0"/>
              <a:t>-</a:t>
            </a:r>
            <a:r>
              <a:rPr lang="en-US" sz="2800" dirty="0" smtClean="0"/>
              <a:t>Leptospirosis-</a:t>
            </a:r>
            <a:r>
              <a:rPr lang="en-US" sz="2800" dirty="0" err="1" smtClean="0"/>
              <a:t>associatedchronichepatitis</a:t>
            </a:r>
            <a:endParaRPr lang="en-US" sz="2800" dirty="0" smtClean="0"/>
          </a:p>
          <a:p>
            <a:r>
              <a:rPr lang="en-US" sz="2800" dirty="0" smtClean="0"/>
              <a:t> </a:t>
            </a:r>
            <a:r>
              <a:rPr lang="en-US" sz="2800" dirty="0"/>
              <a:t>-</a:t>
            </a:r>
            <a:r>
              <a:rPr lang="en-US" sz="2800" dirty="0" err="1" smtClean="0"/>
              <a:t>Infectiouscaninehepatitisvirus</a:t>
            </a:r>
            <a:r>
              <a:rPr lang="en-US" sz="2800" dirty="0" smtClean="0"/>
              <a:t>-associated </a:t>
            </a:r>
            <a:r>
              <a:rPr lang="en-US" sz="2800" dirty="0" err="1" smtClean="0"/>
              <a:t>chronichepatitis</a:t>
            </a:r>
            <a:endParaRPr lang="en-US" sz="2800" dirty="0" smtClean="0"/>
          </a:p>
          <a:p>
            <a:r>
              <a:rPr lang="en-US" sz="2800" dirty="0" smtClean="0"/>
              <a:t>-</a:t>
            </a:r>
            <a:r>
              <a:rPr lang="en-US" sz="2800" dirty="0" err="1" smtClean="0"/>
              <a:t>Canineacidophilcelhepatitis</a:t>
            </a:r>
            <a:r>
              <a:rPr lang="en-US" sz="2800" dirty="0"/>
              <a:t>? </a:t>
            </a:r>
            <a:endParaRPr lang="en-US" sz="2800" dirty="0"/>
          </a:p>
          <a:p>
            <a:r>
              <a:rPr lang="en-US" sz="2600" dirty="0" smtClean="0"/>
              <a:t/>
            </a:r>
            <a:br>
              <a:rPr lang="en-US" sz="2600" dirty="0" smtClean="0"/>
            </a:br>
            <a:endParaRPr lang="en-US" sz="2600" dirty="0" smtClean="0"/>
          </a:p>
          <a:p>
            <a:endParaRPr lang="en-US" dirty="0"/>
          </a:p>
        </p:txBody>
      </p:sp>
      <p:sp>
        <p:nvSpPr>
          <p:cNvPr id="3" name="Content Placeholder 5"/>
          <p:cNvSpPr txBox="1">
            <a:spLocks/>
          </p:cNvSpPr>
          <p:nvPr/>
        </p:nvSpPr>
        <p:spPr>
          <a:xfrm>
            <a:off x="6217920" y="1507958"/>
            <a:ext cx="5637196" cy="4361137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Drug-induced: </a:t>
            </a:r>
            <a:r>
              <a:rPr lang="en-US" b="1" dirty="0"/>
              <a:t> 	</a:t>
            </a:r>
            <a:endParaRPr lang="en-US" b="1" dirty="0" smtClean="0"/>
          </a:p>
          <a:p>
            <a:pPr lvl="1"/>
            <a:r>
              <a:rPr lang="en-US" dirty="0" smtClean="0"/>
              <a:t>Anticonvulsants(</a:t>
            </a:r>
            <a:r>
              <a:rPr lang="en-US" dirty="0" err="1" smtClean="0"/>
              <a:t>primidone,phenytoin</a:t>
            </a:r>
            <a:r>
              <a:rPr lang="en-US" dirty="0"/>
              <a:t>) </a:t>
            </a:r>
            <a:endParaRPr lang="en-US" dirty="0" smtClean="0"/>
          </a:p>
          <a:p>
            <a:r>
              <a:rPr lang="en-US" b="1" dirty="0" smtClean="0"/>
              <a:t>Idiopathic</a:t>
            </a:r>
            <a:r>
              <a:rPr lang="en-US" b="1" dirty="0"/>
              <a:t>: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Lobular dissecting hepatitis </a:t>
            </a:r>
            <a:endParaRPr lang="en-US" dirty="0"/>
          </a:p>
          <a:p>
            <a:pPr lvl="1"/>
            <a:r>
              <a:rPr lang="en-US" dirty="0" smtClean="0"/>
              <a:t>Idiopathic chronic hepatitis </a:t>
            </a:r>
            <a:endParaRPr lang="en-US" dirty="0"/>
          </a:p>
          <a:p>
            <a:r>
              <a:rPr lang="en-US" dirty="0"/>
              <a:t>* </a:t>
            </a:r>
            <a:r>
              <a:rPr lang="en-US" b="1" dirty="0"/>
              <a:t> GRANULOMATOUSHEPATITIS </a:t>
            </a:r>
            <a:endParaRPr lang="en-US" b="1" dirty="0"/>
          </a:p>
          <a:p>
            <a:r>
              <a:rPr lang="en-US" b="1" dirty="0"/>
              <a:t>*  CIRRHOSIS </a:t>
            </a:r>
            <a:endParaRPr lang="en-US" b="1" dirty="0"/>
          </a:p>
          <a:p>
            <a:r>
              <a:rPr lang="en-US" b="1" dirty="0"/>
              <a:t>*  FIBROSIS 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112295" y="94099"/>
            <a:ext cx="11903242" cy="83634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/>
              <a:t>Causes of chronic liver disease 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449180" y="834720"/>
            <a:ext cx="114059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INFLAMMATORY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99129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9180" y="834720"/>
            <a:ext cx="114059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NON-INFLAMMATORY</a:t>
            </a:r>
            <a:endParaRPr lang="en-US" sz="2800" b="1" dirty="0"/>
          </a:p>
        </p:txBody>
      </p:sp>
      <p:sp>
        <p:nvSpPr>
          <p:cNvPr id="3" name="Content Placeholder 4"/>
          <p:cNvSpPr txBox="1">
            <a:spLocks/>
          </p:cNvSpPr>
          <p:nvPr/>
        </p:nvSpPr>
        <p:spPr>
          <a:xfrm>
            <a:off x="112296" y="1296386"/>
            <a:ext cx="5293894" cy="4992120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b="1" dirty="0" smtClean="0"/>
              <a:t>* CIRCULATORY</a:t>
            </a:r>
          </a:p>
          <a:p>
            <a:pPr lvl="1"/>
            <a:r>
              <a:rPr lang="en-US" sz="1800" dirty="0" smtClean="0"/>
              <a:t>Portosystemic shunts</a:t>
            </a:r>
            <a:endParaRPr lang="en-US" sz="1800" dirty="0"/>
          </a:p>
          <a:p>
            <a:pPr lvl="1"/>
            <a:r>
              <a:rPr lang="en-US" sz="2000" dirty="0" smtClean="0"/>
              <a:t>Microvascular dysplasia </a:t>
            </a:r>
          </a:p>
          <a:p>
            <a:pPr lvl="1"/>
            <a:r>
              <a:rPr lang="en-US" sz="2000" dirty="0" err="1" smtClean="0"/>
              <a:t>Arterio</a:t>
            </a:r>
            <a:r>
              <a:rPr lang="en-US" sz="2000" dirty="0" smtClean="0"/>
              <a:t> venous fistulas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* </a:t>
            </a:r>
            <a:r>
              <a:rPr lang="en-US" b="1" dirty="0" smtClean="0"/>
              <a:t>NODULARHYPERPLASIA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* </a:t>
            </a:r>
            <a:r>
              <a:rPr lang="en-US" b="1" dirty="0" smtClean="0"/>
              <a:t>STEROID-INDUCED HEPATOPATHY  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2600" dirty="0" smtClean="0"/>
              <a:t/>
            </a:r>
            <a:br>
              <a:rPr lang="en-US" sz="2600" dirty="0" smtClean="0"/>
            </a:br>
            <a:endParaRPr lang="en-US" sz="2600" dirty="0" smtClean="0"/>
          </a:p>
          <a:p>
            <a:endParaRPr lang="en-US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649453" y="1448786"/>
            <a:ext cx="5293894" cy="4992120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dirty="0"/>
              <a:t> * </a:t>
            </a:r>
            <a:r>
              <a:rPr lang="en-US" b="1" dirty="0"/>
              <a:t>HEPATIC LIPIDOSIS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Obesity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</a:t>
            </a:r>
            <a:r>
              <a:rPr lang="en-US" dirty="0" err="1" smtClean="0"/>
              <a:t>Diabetesmellitus</a:t>
            </a:r>
            <a:r>
              <a:rPr lang="en-US" dirty="0" smtClean="0"/>
              <a:t> 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* </a:t>
            </a:r>
            <a:r>
              <a:rPr lang="en-US" b="1" dirty="0" smtClean="0"/>
              <a:t>HEPATOCUTANEOUSSYNDROME </a:t>
            </a:r>
          </a:p>
          <a:p>
            <a:r>
              <a:rPr lang="en-US" b="1" dirty="0" smtClean="0"/>
              <a:t>* OTHER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Hepaticcysts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Amyloidosis </a:t>
            </a:r>
          </a:p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n-US" dirty="0" smtClean="0"/>
              <a:t>* </a:t>
            </a:r>
            <a:r>
              <a:rPr lang="en-US" b="1" dirty="0"/>
              <a:t>NEOPLASIA</a:t>
            </a:r>
            <a:r>
              <a:rPr lang="en-US" dirty="0"/>
              <a:t> </a:t>
            </a:r>
          </a:p>
          <a:p>
            <a:r>
              <a:rPr lang="en-US" sz="2600" dirty="0" smtClean="0"/>
              <a:t/>
            </a:r>
            <a:br>
              <a:rPr lang="en-US" sz="2600" dirty="0" smtClean="0"/>
            </a:br>
            <a:endParaRPr lang="en-US" sz="2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367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Profile 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753" y="1644566"/>
            <a:ext cx="11812444" cy="4425696"/>
          </a:xfrm>
        </p:spPr>
        <p:txBody>
          <a:bodyPr/>
          <a:lstStyle/>
          <a:p>
            <a:pPr algn="just">
              <a:buFont typeface="Arial" charset="0"/>
              <a:buChar char="•"/>
            </a:pPr>
            <a:r>
              <a:rPr lang="en-US" sz="2400" dirty="0">
                <a:solidFill>
                  <a:srgbClr val="222222"/>
                </a:solidFill>
              </a:rPr>
              <a:t>The liver has tremendous functional and structural reserve, and a significant loss of normal hepatic tissue can occur with minimal or no clinical signs</a:t>
            </a:r>
            <a:r>
              <a:rPr lang="en-US" sz="2400" dirty="0" smtClean="0">
                <a:solidFill>
                  <a:srgbClr val="222222"/>
                </a:solidFill>
              </a:rPr>
              <a:t>.</a:t>
            </a:r>
          </a:p>
          <a:p>
            <a:pPr algn="just">
              <a:buFont typeface="Arial" charset="0"/>
              <a:buChar char="•"/>
            </a:pPr>
            <a:endParaRPr lang="en-US" sz="2400" dirty="0">
              <a:solidFill>
                <a:srgbClr val="222222"/>
              </a:solidFill>
            </a:endParaRPr>
          </a:p>
          <a:p>
            <a:pPr algn="just">
              <a:buFont typeface="Arial" charset="0"/>
              <a:buChar char="•"/>
            </a:pPr>
            <a:r>
              <a:rPr lang="en-US" sz="2400" dirty="0">
                <a:solidFill>
                  <a:srgbClr val="222222"/>
                </a:solidFill>
              </a:rPr>
              <a:t>Because of the liver’s central role in metabolism, it may be secondarily affected by a disease process elsewhere (</a:t>
            </a:r>
            <a:r>
              <a:rPr lang="en-US" sz="2400" dirty="0" err="1">
                <a:solidFill>
                  <a:srgbClr val="222222"/>
                </a:solidFill>
              </a:rPr>
              <a:t>eg</a:t>
            </a:r>
            <a:r>
              <a:rPr lang="en-US" sz="2400" dirty="0">
                <a:solidFill>
                  <a:srgbClr val="222222"/>
                </a:solidFill>
              </a:rPr>
              <a:t>, </a:t>
            </a:r>
            <a:r>
              <a:rPr lang="en-US" sz="2400" dirty="0" err="1">
                <a:solidFill>
                  <a:srgbClr val="222222"/>
                </a:solidFill>
              </a:rPr>
              <a:t>hyperadrenocorticism</a:t>
            </a:r>
            <a:r>
              <a:rPr lang="en-US" sz="2400" dirty="0">
                <a:solidFill>
                  <a:srgbClr val="222222"/>
                </a:solidFill>
              </a:rPr>
              <a:t>, sepsis, hypoxia</a:t>
            </a:r>
            <a:r>
              <a:rPr lang="en-US" sz="2400" dirty="0" smtClean="0">
                <a:solidFill>
                  <a:srgbClr val="222222"/>
                </a:solidFill>
              </a:rPr>
              <a:t>).</a:t>
            </a:r>
          </a:p>
          <a:p>
            <a:pPr algn="just">
              <a:buFont typeface="Arial" charset="0"/>
              <a:buChar char="•"/>
            </a:pPr>
            <a:endParaRPr lang="en-US" sz="2400" dirty="0">
              <a:solidFill>
                <a:srgbClr val="222222"/>
              </a:solidFill>
            </a:endParaRPr>
          </a:p>
          <a:p>
            <a:pPr algn="just">
              <a:buFont typeface="Arial" charset="0"/>
              <a:buChar char="•"/>
            </a:pPr>
            <a:r>
              <a:rPr lang="en-US" sz="2400" dirty="0">
                <a:solidFill>
                  <a:srgbClr val="222222"/>
                </a:solidFill>
              </a:rPr>
              <a:t>Secondary </a:t>
            </a:r>
            <a:r>
              <a:rPr lang="en-US" sz="2400" dirty="0" err="1">
                <a:solidFill>
                  <a:srgbClr val="222222"/>
                </a:solidFill>
              </a:rPr>
              <a:t>hepatopathies</a:t>
            </a:r>
            <a:r>
              <a:rPr lang="en-US" sz="2400" dirty="0">
                <a:solidFill>
                  <a:srgbClr val="222222"/>
                </a:solidFill>
              </a:rPr>
              <a:t> often resolve when the underlying disease is appropriately treated; it is important to determine if an underlying disease process is present early.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258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History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223" y="2411124"/>
            <a:ext cx="11851341" cy="2914851"/>
          </a:xfrm>
        </p:spPr>
        <p:txBody>
          <a:bodyPr>
            <a:noAutofit/>
          </a:bodyPr>
          <a:lstStyle/>
          <a:p>
            <a:pPr algn="just">
              <a:buFont typeface="Wingdings" charset="2"/>
              <a:buChar char="q"/>
            </a:pPr>
            <a:r>
              <a:rPr lang="en-US" sz="2400"/>
              <a:t> </a:t>
            </a:r>
            <a:r>
              <a:rPr lang="en-US" sz="2400" smtClean="0"/>
              <a:t>The </a:t>
            </a:r>
            <a:r>
              <a:rPr lang="en-US" sz="2400" dirty="0"/>
              <a:t>onset of clinical signs is often insidious and usually only occurs once the reserve capacity of the liver has been </a:t>
            </a:r>
            <a:r>
              <a:rPr lang="en-US" sz="2400"/>
              <a:t>exceeded</a:t>
            </a:r>
            <a:r>
              <a:rPr lang="en-US" sz="2400" smtClean="0"/>
              <a:t>.</a:t>
            </a:r>
          </a:p>
          <a:p>
            <a:pPr algn="just">
              <a:buFont typeface="Wingdings" charset="2"/>
              <a:buChar char="q"/>
            </a:pPr>
            <a:endParaRPr lang="en-US" sz="2400" dirty="0"/>
          </a:p>
          <a:p>
            <a:pPr algn="just">
              <a:buFont typeface="Wingdings" charset="2"/>
              <a:buChar char="q"/>
            </a:pPr>
            <a:r>
              <a:rPr lang="en-US" sz="2400" dirty="0"/>
              <a:t>Clinical signs are often non-specific; most frequent signs include depression, lethargy, anorexia, weight loss, polyuria, and polydipsia.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2801392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1090</TotalTime>
  <Words>1360</Words>
  <Application>Microsoft Macintosh PowerPoint</Application>
  <PresentationFormat>Widescreen</PresentationFormat>
  <Paragraphs>217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Calibri</vt:lpstr>
      <vt:lpstr>Calibri Light</vt:lpstr>
      <vt:lpstr>Courier New</vt:lpstr>
      <vt:lpstr>Wingdings</vt:lpstr>
      <vt:lpstr>Arial</vt:lpstr>
      <vt:lpstr>Retrospect</vt:lpstr>
      <vt:lpstr>LIVER DISEASE</vt:lpstr>
      <vt:lpstr>Major hepatobiliary functions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Profile  </vt:lpstr>
      <vt:lpstr>History </vt:lpstr>
      <vt:lpstr>PowerPoint Presentation</vt:lpstr>
      <vt:lpstr>Physical Examination   </vt:lpstr>
      <vt:lpstr> Laboratory Testing </vt:lpstr>
      <vt:lpstr>Chemistry Panels  </vt:lpstr>
      <vt:lpstr>Commonly Measured Liver Enzymes &amp; Interpretation</vt:lpstr>
      <vt:lpstr>          </vt:lpstr>
      <vt:lpstr>Gamma-glutamyl transferase (GGT)</vt:lpstr>
      <vt:lpstr>Alanine aminotransferase (ALT)</vt:lpstr>
      <vt:lpstr>Aspartate aminotransferase (AST)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Therapy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idil bastan</dc:creator>
  <cp:lastModifiedBy>Microsoft Office User</cp:lastModifiedBy>
  <cp:revision>37</cp:revision>
  <dcterms:created xsi:type="dcterms:W3CDTF">2017-11-05T19:41:08Z</dcterms:created>
  <dcterms:modified xsi:type="dcterms:W3CDTF">2017-11-06T13:54:58Z</dcterms:modified>
</cp:coreProperties>
</file>