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63"/>
    <p:restoredTop sz="94656"/>
  </p:normalViewPr>
  <p:slideViewPr>
    <p:cSldViewPr snapToGrid="0" snapToObjects="1">
      <p:cViewPr varScale="1">
        <p:scale>
          <a:sx n="76" d="100"/>
          <a:sy n="76" d="100"/>
        </p:scale>
        <p:origin x="224" y="86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a:solidFill>
                  <a:schemeClr val="bg1">
                    <a:lumMod val="95000"/>
                    <a:lumOff val="5000"/>
                  </a:schemeClr>
                </a:solidFill>
              </a:rPr>
              <a:t> 5</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tr-TR" sz="2000" dirty="0" err="1">
                <a:solidFill>
                  <a:schemeClr val="bg1"/>
                </a:solidFill>
              </a:rPr>
              <a:t>Heidegger’s</a:t>
            </a:r>
            <a:r>
              <a:rPr lang="tr-TR" sz="2000" dirty="0">
                <a:solidFill>
                  <a:schemeClr val="bg1"/>
                </a:solidFill>
              </a:rPr>
              <a:t> </a:t>
            </a:r>
            <a:r>
              <a:rPr lang="tr-TR" sz="2000" dirty="0" err="1">
                <a:solidFill>
                  <a:schemeClr val="bg1"/>
                </a:solidFill>
              </a:rPr>
              <a:t>Transformation</a:t>
            </a:r>
            <a:r>
              <a:rPr lang="tr-TR" sz="2000" dirty="0">
                <a:solidFill>
                  <a:schemeClr val="bg1"/>
                </a:solidFill>
              </a:rPr>
              <a:t> of </a:t>
            </a:r>
            <a:r>
              <a:rPr lang="tr-TR" sz="2000" dirty="0" err="1">
                <a:solidFill>
                  <a:schemeClr val="bg1"/>
                </a:solidFill>
              </a:rPr>
              <a:t>Phenomenology</a:t>
            </a: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2113143"/>
          </a:xfrm>
          <a:prstGeom prst="rect">
            <a:avLst/>
          </a:prstGeom>
          <a:noFill/>
        </p:spPr>
        <p:txBody>
          <a:bodyPr wrap="square" rtlCol="0">
            <a:spAutoFit/>
          </a:bodyPr>
          <a:lstStyle/>
          <a:p>
            <a:pPr lvl="0" algn="just">
              <a:lnSpc>
                <a:spcPct val="115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Dasein: </a:t>
            </a:r>
          </a:p>
          <a:p>
            <a:pPr lvl="0" algn="just">
              <a:lnSpc>
                <a:spcPct val="115000"/>
              </a:lnSpc>
            </a:pPr>
            <a:endParaRPr lang="en-US" b="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From Consciousness to Existence (Ontology), Anxiety, Care and Time as Human Horizon</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D32A76C8-5B32-BF26-3ACD-A3DE8D40C96C}"/>
              </a:ext>
            </a:extLst>
          </p:cNvPr>
          <p:cNvSpPr txBox="1"/>
          <p:nvPr/>
        </p:nvSpPr>
        <p:spPr>
          <a:xfrm>
            <a:off x="2233138" y="3620278"/>
            <a:ext cx="9341147" cy="1731051"/>
          </a:xfrm>
          <a:prstGeom prst="rect">
            <a:avLst/>
          </a:prstGeom>
          <a:noFill/>
        </p:spPr>
        <p:txBody>
          <a:bodyPr wrap="none" rtlCol="0">
            <a:spAutoFit/>
          </a:bodyPr>
          <a:lstStyle/>
          <a:p>
            <a:pPr lvl="0" algn="just">
              <a:lnSpc>
                <a:spcPct val="115000"/>
              </a:lnSpc>
              <a:spcAft>
                <a:spcPts val="1000"/>
              </a:spcAft>
            </a:pP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Fundemental</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Ontology: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This means that, with the help of Husserl’s teaching, </a:t>
            </a:r>
          </a:p>
          <a:p>
            <a:pPr lvl="0" algn="just">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Heidegger was able to find in Aristotle’s teaching an authentic phenomenology while, </a:t>
            </a:r>
          </a:p>
          <a:p>
            <a:pPr lvl="0" algn="just">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with the help of Aristotle’s teaching, he discovered the possibility of transforming phenomenology </a:t>
            </a:r>
          </a:p>
          <a:p>
            <a:pPr lvl="0" algn="just">
              <a:lnSpc>
                <a:spcPct val="115000"/>
              </a:lnSpc>
              <a:spcAft>
                <a:spcPts val="10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into a field of ontological investigation.</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3641510"/>
          </a:xfrm>
          <a:prstGeom prst="rect">
            <a:avLst/>
          </a:prstGeom>
          <a:noFill/>
        </p:spPr>
        <p:txBody>
          <a:bodyPr wrap="square" rtlCol="0">
            <a:spAutoFit/>
          </a:bodyPr>
          <a:lstStyle/>
          <a:p>
            <a:pPr lvl="0" algn="just">
              <a:lnSpc>
                <a:spcPct val="115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Heidegger credited Husserl with three basic discoveries useful for articulating his own field of investigation.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1000"/>
              </a:spcAft>
              <a:buClr>
                <a:srgbClr val="000000"/>
              </a:buClr>
              <a:buSzPts val="1000"/>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first discovery is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intentionality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According to Husserl, intentionality is the very structure of consciousness in all its modes (perception, imagination, conceptualization, judgment, reasoning and so on). Heidegger makes clear that for him this structural relatedness is much more than a basic feature of consciousness. It is the fundamental character of the very life of each human being.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De facto,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or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factically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life of an existing human being is essentially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related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 Heidegger’s language of that time, this means that such relatedness is an ontological character of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factical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life’. Whereas Husserl’s discovery of intentionality was confined within the limits of a theory of consciousness, i.e., within the framework of a theory of knowledge, Heidegger’s peculiar retrieval of the discovery results very early in another philosophical project aiming at an ontology of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factical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life, or of facticity.</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sz="36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sz="3100" dirty="0" err="1">
                <a:effectLst/>
                <a:latin typeface="Calibri" panose="020F0502020204030204" pitchFamily="34" charset="0"/>
                <a:ea typeface="Calibri" panose="020F0502020204030204" pitchFamily="34" charset="0"/>
                <a:cs typeface="Times New Roman" panose="02020603050405020304" pitchFamily="18" charset="0"/>
              </a:rPr>
              <a:t>Fundemental</a:t>
            </a:r>
            <a:r>
              <a:rPr lang="en-US" sz="3100" dirty="0">
                <a:effectLst/>
                <a:latin typeface="Calibri" panose="020F0502020204030204" pitchFamily="34" charset="0"/>
                <a:ea typeface="Calibri" panose="020F0502020204030204" pitchFamily="34" charset="0"/>
                <a:cs typeface="Times New Roman" panose="02020603050405020304" pitchFamily="18" charset="0"/>
              </a:rPr>
              <a:t> Ontology</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pPr>
              <a:lnSpc>
                <a:spcPct val="115000"/>
              </a:lnSpc>
            </a:pP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This second shift is at the core of Heidegger’s reinterpretation of what he viewed as the second major discovery of Husserl, i.e., the doctrine of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categorial intuition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According to this doctrine, the meaning of human discourse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(Rede)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depends on a complex set of structures, forms and basic concepts which are all of an ideal nature. In spite of the fact that, precisely because they are ideal, these idealities are in a position of excess or surplus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vis-à-vis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any sensuous content given to sensible perception, they are none the less, claims Husserl in the sixth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Logical Investigation,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offered to an intuition or insight that is no longer sensible, but ideal: the so-called </a:t>
            </a:r>
            <a:r>
              <a:rPr lang="en-US" sz="1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categorial intuition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1752531"/>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effectLst/>
                <a:latin typeface="Times" pitchFamily="2" charset="0"/>
                <a:ea typeface="Calibri" panose="020F0502020204030204" pitchFamily="34" charset="0"/>
                <a:cs typeface="Times" pitchFamily="2" charset="0"/>
              </a:rPr>
              <a:t>Fundemental </a:t>
            </a:r>
          </a:p>
          <a:p>
            <a:pPr lvl="0" algn="just">
              <a:lnSpc>
                <a:spcPct val="115000"/>
              </a:lnSpc>
              <a:spcAft>
                <a:spcPts val="1000"/>
              </a:spcAft>
            </a:pPr>
            <a:r>
              <a:rPr lang="en-TR" sz="4400" dirty="0">
                <a:solidFill>
                  <a:schemeClr val="bg1"/>
                </a:solidFill>
                <a:effectLst/>
                <a:latin typeface="Times" pitchFamily="2" charset="0"/>
                <a:ea typeface="Calibri" panose="020F0502020204030204" pitchFamily="34" charset="0"/>
                <a:cs typeface="Times" pitchFamily="2" charset="0"/>
              </a:rPr>
              <a:t>Ontology</a:t>
            </a: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Who</a:t>
            </a:r>
            <a:r>
              <a:rPr lang="tr-TR" sz="2400" dirty="0">
                <a:solidFill>
                  <a:schemeClr val="bg1"/>
                </a:solidFill>
              </a:rPr>
              <a:t> is </a:t>
            </a:r>
            <a:r>
              <a:rPr lang="tr-TR" sz="2400" dirty="0" err="1">
                <a:solidFill>
                  <a:schemeClr val="bg1"/>
                </a:solidFill>
              </a:rPr>
              <a:t>Dasein</a:t>
            </a:r>
            <a:r>
              <a:rPr lang="tr-TR" sz="2400" dirty="0">
                <a:solidFill>
                  <a:schemeClr val="bg1"/>
                </a:solidFill>
              </a:rPr>
              <a:t>? </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654351" y="3429000"/>
            <a:ext cx="5381202" cy="3785652"/>
          </a:xfrm>
          <a:prstGeom prst="rect">
            <a:avLst/>
          </a:prstGeom>
        </p:spPr>
        <p:txBody>
          <a:bodyPr wrap="square">
            <a:spAutoFit/>
          </a:bodyPr>
          <a:lstStyle/>
          <a:p>
            <a:r>
              <a:rPr lang="tr-TR" sz="2400" dirty="0" err="1">
                <a:solidFill>
                  <a:schemeClr val="bg2">
                    <a:lumMod val="25000"/>
                  </a:schemeClr>
                </a:solidFill>
              </a:rPr>
              <a:t>Being</a:t>
            </a:r>
            <a:r>
              <a:rPr lang="tr-TR" sz="2400" dirty="0">
                <a:solidFill>
                  <a:schemeClr val="bg2">
                    <a:lumMod val="25000"/>
                  </a:schemeClr>
                </a:solidFill>
              </a:rPr>
              <a:t> </a:t>
            </a:r>
            <a:r>
              <a:rPr lang="tr-TR" sz="2400" dirty="0" err="1">
                <a:solidFill>
                  <a:schemeClr val="bg2">
                    <a:lumMod val="25000"/>
                  </a:schemeClr>
                </a:solidFill>
              </a:rPr>
              <a:t>determines</a:t>
            </a:r>
            <a:r>
              <a:rPr lang="tr-TR" sz="2400" dirty="0">
                <a:solidFill>
                  <a:schemeClr val="bg2">
                    <a:lumMod val="25000"/>
                  </a:schemeClr>
                </a:solidFill>
              </a:rPr>
              <a:t> </a:t>
            </a:r>
            <a:r>
              <a:rPr lang="tr-TR" sz="2400" dirty="0" err="1">
                <a:solidFill>
                  <a:schemeClr val="bg2">
                    <a:lumMod val="25000"/>
                  </a:schemeClr>
                </a:solidFill>
              </a:rPr>
              <a:t>entities</a:t>
            </a:r>
            <a:r>
              <a:rPr lang="tr-TR" sz="2400" dirty="0">
                <a:solidFill>
                  <a:schemeClr val="bg2">
                    <a:lumMod val="25000"/>
                  </a:schemeClr>
                </a:solidFill>
              </a:rPr>
              <a:t> as </a:t>
            </a:r>
            <a:r>
              <a:rPr lang="tr-TR" sz="2400" dirty="0" err="1">
                <a:solidFill>
                  <a:schemeClr val="bg2">
                    <a:lumMod val="25000"/>
                  </a:schemeClr>
                </a:solidFill>
              </a:rPr>
              <a:t>entities</a:t>
            </a:r>
            <a:r>
              <a:rPr lang="tr-TR" sz="2400" dirty="0">
                <a:solidFill>
                  <a:schemeClr val="bg2">
                    <a:lumMod val="25000"/>
                  </a:schemeClr>
                </a:solidFill>
              </a:rPr>
              <a:t>, </a:t>
            </a:r>
            <a:r>
              <a:rPr lang="tr-TR" sz="2400" dirty="0" err="1">
                <a:solidFill>
                  <a:schemeClr val="bg2">
                    <a:lumMod val="25000"/>
                  </a:schemeClr>
                </a:solidFill>
              </a:rPr>
              <a:t>that</a:t>
            </a:r>
            <a:r>
              <a:rPr lang="tr-TR" sz="2400" dirty="0">
                <a:solidFill>
                  <a:schemeClr val="bg2">
                    <a:lumMod val="25000"/>
                  </a:schemeClr>
                </a:solidFill>
              </a:rPr>
              <a:t> on </a:t>
            </a:r>
            <a:r>
              <a:rPr lang="tr-TR" sz="2400" dirty="0" err="1">
                <a:solidFill>
                  <a:schemeClr val="bg2">
                    <a:lumMod val="25000"/>
                  </a:schemeClr>
                </a:solidFill>
              </a:rPr>
              <a:t>the</a:t>
            </a:r>
            <a:r>
              <a:rPr lang="tr-TR" sz="2400" dirty="0">
                <a:solidFill>
                  <a:schemeClr val="bg2">
                    <a:lumMod val="25000"/>
                  </a:schemeClr>
                </a:solidFill>
              </a:rPr>
              <a:t> </a:t>
            </a:r>
            <a:r>
              <a:rPr lang="tr-TR" sz="2400" dirty="0" err="1">
                <a:solidFill>
                  <a:schemeClr val="bg2">
                    <a:lumMod val="25000"/>
                  </a:schemeClr>
                </a:solidFill>
              </a:rPr>
              <a:t>basis</a:t>
            </a:r>
            <a:r>
              <a:rPr lang="tr-TR" sz="2400" dirty="0">
                <a:solidFill>
                  <a:schemeClr val="bg2">
                    <a:lumMod val="25000"/>
                  </a:schemeClr>
                </a:solidFill>
              </a:rPr>
              <a:t> of </a:t>
            </a:r>
            <a:r>
              <a:rPr lang="tr-TR" sz="2400" dirty="0" err="1">
                <a:solidFill>
                  <a:schemeClr val="bg2">
                    <a:lumMod val="25000"/>
                  </a:schemeClr>
                </a:solidFill>
              </a:rPr>
              <a:t>which</a:t>
            </a:r>
            <a:r>
              <a:rPr lang="tr-TR" sz="2400" dirty="0">
                <a:solidFill>
                  <a:schemeClr val="bg2">
                    <a:lumMod val="25000"/>
                  </a:schemeClr>
                </a:solidFill>
              </a:rPr>
              <a:t> </a:t>
            </a:r>
            <a:r>
              <a:rPr lang="tr-TR" sz="2400" dirty="0" err="1">
                <a:solidFill>
                  <a:schemeClr val="bg2">
                    <a:lumMod val="25000"/>
                  </a:schemeClr>
                </a:solidFill>
              </a:rPr>
              <a:t>entities</a:t>
            </a:r>
            <a:r>
              <a:rPr lang="tr-TR" sz="2400" dirty="0">
                <a:solidFill>
                  <a:schemeClr val="bg2">
                    <a:lumMod val="25000"/>
                  </a:schemeClr>
                </a:solidFill>
              </a:rPr>
              <a:t> </a:t>
            </a:r>
            <a:r>
              <a:rPr lang="tr-TR" sz="2400" dirty="0" err="1">
                <a:solidFill>
                  <a:schemeClr val="bg2">
                    <a:lumMod val="25000"/>
                  </a:schemeClr>
                </a:solidFill>
              </a:rPr>
              <a:t>are</a:t>
            </a:r>
            <a:r>
              <a:rPr lang="tr-TR" sz="2400" dirty="0">
                <a:solidFill>
                  <a:schemeClr val="bg2">
                    <a:lumMod val="25000"/>
                  </a:schemeClr>
                </a:solidFill>
              </a:rPr>
              <a:t> </a:t>
            </a:r>
            <a:r>
              <a:rPr lang="tr-TR" sz="2400" dirty="0" err="1">
                <a:solidFill>
                  <a:schemeClr val="bg2">
                    <a:lumMod val="25000"/>
                  </a:schemeClr>
                </a:solidFill>
              </a:rPr>
              <a:t>always</a:t>
            </a:r>
            <a:r>
              <a:rPr lang="tr-TR" sz="2400" dirty="0">
                <a:solidFill>
                  <a:schemeClr val="bg2">
                    <a:lumMod val="25000"/>
                  </a:schemeClr>
                </a:solidFill>
              </a:rPr>
              <a:t> </a:t>
            </a:r>
            <a:r>
              <a:rPr lang="tr-TR" sz="2400" dirty="0" err="1">
                <a:solidFill>
                  <a:schemeClr val="bg2">
                    <a:lumMod val="25000"/>
                  </a:schemeClr>
                </a:solidFill>
              </a:rPr>
              <a:t>already</a:t>
            </a:r>
            <a:r>
              <a:rPr lang="tr-TR" sz="2400" dirty="0">
                <a:solidFill>
                  <a:schemeClr val="bg2">
                    <a:lumMod val="25000"/>
                  </a:schemeClr>
                </a:solidFill>
              </a:rPr>
              <a:t> </a:t>
            </a:r>
            <a:r>
              <a:rPr lang="tr-TR" sz="2400" dirty="0" err="1">
                <a:solidFill>
                  <a:schemeClr val="bg2">
                    <a:lumMod val="25000"/>
                  </a:schemeClr>
                </a:solidFill>
              </a:rPr>
              <a:t>understood</a:t>
            </a:r>
            <a:r>
              <a:rPr lang="tr-TR" sz="2400" dirty="0">
                <a:solidFill>
                  <a:schemeClr val="bg2">
                    <a:lumMod val="25000"/>
                  </a:schemeClr>
                </a:solidFill>
              </a:rPr>
              <a:t>. </a:t>
            </a:r>
            <a:r>
              <a:rPr lang="tr-TR" sz="2400" dirty="0" err="1">
                <a:solidFill>
                  <a:schemeClr val="bg2">
                    <a:lumMod val="25000"/>
                  </a:schemeClr>
                </a:solidFill>
              </a:rPr>
              <a:t>Entities</a:t>
            </a:r>
            <a:r>
              <a:rPr lang="tr-TR" sz="2400" dirty="0">
                <a:solidFill>
                  <a:schemeClr val="bg2">
                    <a:lumMod val="25000"/>
                  </a:schemeClr>
                </a:solidFill>
              </a:rPr>
              <a:t> </a:t>
            </a:r>
            <a:r>
              <a:rPr lang="tr-TR" sz="2400" dirty="0" err="1">
                <a:solidFill>
                  <a:schemeClr val="bg2">
                    <a:lumMod val="25000"/>
                  </a:schemeClr>
                </a:solidFill>
              </a:rPr>
              <a:t>with</a:t>
            </a:r>
            <a:r>
              <a:rPr lang="tr-TR" sz="2400" dirty="0">
                <a:solidFill>
                  <a:schemeClr val="bg2">
                    <a:lumMod val="25000"/>
                  </a:schemeClr>
                </a:solidFill>
              </a:rPr>
              <a:t> </a:t>
            </a:r>
            <a:r>
              <a:rPr lang="tr-TR" sz="2400" dirty="0" err="1">
                <a:solidFill>
                  <a:schemeClr val="bg2">
                    <a:lumMod val="25000"/>
                  </a:schemeClr>
                </a:solidFill>
              </a:rPr>
              <a:t>regard</a:t>
            </a:r>
            <a:r>
              <a:rPr lang="tr-TR" sz="2400" dirty="0">
                <a:solidFill>
                  <a:schemeClr val="bg2">
                    <a:lumMod val="25000"/>
                  </a:schemeClr>
                </a:solidFill>
              </a:rPr>
              <a:t> </a:t>
            </a:r>
            <a:r>
              <a:rPr lang="tr-TR" sz="2400" dirty="0" err="1">
                <a:solidFill>
                  <a:schemeClr val="bg2">
                    <a:lumMod val="25000"/>
                  </a:schemeClr>
                </a:solidFill>
              </a:rPr>
              <a:t>to</a:t>
            </a:r>
            <a:r>
              <a:rPr lang="tr-TR" sz="2400" dirty="0">
                <a:solidFill>
                  <a:schemeClr val="bg2">
                    <a:lumMod val="25000"/>
                  </a:schemeClr>
                </a:solidFill>
              </a:rPr>
              <a:t> </a:t>
            </a:r>
            <a:r>
              <a:rPr lang="tr-TR" sz="2400" dirty="0" err="1">
                <a:solidFill>
                  <a:schemeClr val="bg2">
                    <a:lumMod val="25000"/>
                  </a:schemeClr>
                </a:solidFill>
              </a:rPr>
              <a:t>their</a:t>
            </a:r>
            <a:r>
              <a:rPr lang="tr-TR" sz="2400" dirty="0">
                <a:solidFill>
                  <a:schemeClr val="bg2">
                    <a:lumMod val="25000"/>
                  </a:schemeClr>
                </a:solidFill>
              </a:rPr>
              <a:t> </a:t>
            </a:r>
            <a:r>
              <a:rPr lang="tr-TR" sz="2400" dirty="0" err="1">
                <a:solidFill>
                  <a:schemeClr val="bg2">
                    <a:lumMod val="25000"/>
                  </a:schemeClr>
                </a:solidFill>
              </a:rPr>
              <a:t>Being</a:t>
            </a:r>
            <a:r>
              <a:rPr lang="tr-TR" sz="2400" dirty="0">
                <a:solidFill>
                  <a:schemeClr val="bg2">
                    <a:lumMod val="25000"/>
                  </a:schemeClr>
                </a:solidFill>
              </a:rPr>
              <a:t>. </a:t>
            </a:r>
            <a:r>
              <a:rPr lang="tr-TR" sz="2400" dirty="0" err="1">
                <a:solidFill>
                  <a:schemeClr val="bg2">
                    <a:lumMod val="25000"/>
                  </a:schemeClr>
                </a:solidFill>
              </a:rPr>
              <a:t>The</a:t>
            </a:r>
            <a:r>
              <a:rPr lang="tr-TR" sz="2400" dirty="0">
                <a:solidFill>
                  <a:schemeClr val="bg2">
                    <a:lumMod val="25000"/>
                  </a:schemeClr>
                </a:solidFill>
              </a:rPr>
              <a:t> </a:t>
            </a:r>
            <a:r>
              <a:rPr lang="tr-TR" sz="2400" dirty="0" err="1">
                <a:solidFill>
                  <a:schemeClr val="bg2">
                    <a:lumMod val="25000"/>
                  </a:schemeClr>
                </a:solidFill>
              </a:rPr>
              <a:t>mode</a:t>
            </a:r>
            <a:r>
              <a:rPr lang="tr-TR" sz="2400" dirty="0">
                <a:solidFill>
                  <a:schemeClr val="bg2">
                    <a:lumMod val="25000"/>
                  </a:schemeClr>
                </a:solidFill>
              </a:rPr>
              <a:t> of </a:t>
            </a:r>
            <a:r>
              <a:rPr lang="tr-TR" sz="2400" dirty="0" err="1">
                <a:solidFill>
                  <a:schemeClr val="bg2">
                    <a:lumMod val="25000"/>
                  </a:schemeClr>
                </a:solidFill>
              </a:rPr>
              <a:t>accessing</a:t>
            </a:r>
            <a:r>
              <a:rPr lang="tr-TR" sz="2400" dirty="0">
                <a:solidFill>
                  <a:schemeClr val="bg2">
                    <a:lumMod val="25000"/>
                  </a:schemeClr>
                </a:solidFill>
              </a:rPr>
              <a:t> </a:t>
            </a:r>
            <a:r>
              <a:rPr lang="tr-TR" sz="2400" dirty="0" err="1">
                <a:solidFill>
                  <a:schemeClr val="bg2">
                    <a:lumMod val="25000"/>
                  </a:schemeClr>
                </a:solidFill>
              </a:rPr>
              <a:t>these</a:t>
            </a:r>
            <a:r>
              <a:rPr lang="tr-TR" sz="2400" dirty="0">
                <a:solidFill>
                  <a:schemeClr val="bg2">
                    <a:lumMod val="25000"/>
                  </a:schemeClr>
                </a:solidFill>
              </a:rPr>
              <a:t> </a:t>
            </a:r>
            <a:r>
              <a:rPr lang="tr-TR" sz="2400" dirty="0" err="1">
                <a:solidFill>
                  <a:schemeClr val="bg2">
                    <a:lumMod val="25000"/>
                  </a:schemeClr>
                </a:solidFill>
              </a:rPr>
              <a:t>entities</a:t>
            </a:r>
            <a:r>
              <a:rPr lang="tr-TR" sz="2400" dirty="0">
                <a:solidFill>
                  <a:schemeClr val="bg2">
                    <a:lumMod val="25000"/>
                  </a:schemeClr>
                </a:solidFill>
              </a:rPr>
              <a:t>, </a:t>
            </a:r>
            <a:r>
              <a:rPr lang="tr-TR" sz="2400" dirty="0" err="1">
                <a:solidFill>
                  <a:schemeClr val="bg2">
                    <a:lumMod val="25000"/>
                  </a:schemeClr>
                </a:solidFill>
              </a:rPr>
              <a:t>we</a:t>
            </a:r>
            <a:r>
              <a:rPr lang="tr-TR" sz="2400" dirty="0">
                <a:solidFill>
                  <a:schemeClr val="bg2">
                    <a:lumMod val="25000"/>
                  </a:schemeClr>
                </a:solidFill>
              </a:rPr>
              <a:t> </a:t>
            </a:r>
            <a:r>
              <a:rPr lang="tr-TR" sz="2400" dirty="0" err="1">
                <a:solidFill>
                  <a:schemeClr val="bg2">
                    <a:lumMod val="25000"/>
                  </a:schemeClr>
                </a:solidFill>
              </a:rPr>
              <a:t>must</a:t>
            </a:r>
            <a:r>
              <a:rPr lang="tr-TR" sz="2400" dirty="0">
                <a:solidFill>
                  <a:schemeClr val="bg2">
                    <a:lumMod val="25000"/>
                  </a:schemeClr>
                </a:solidFill>
              </a:rPr>
              <a:t> </a:t>
            </a:r>
            <a:r>
              <a:rPr lang="tr-TR" sz="2400" dirty="0" err="1">
                <a:solidFill>
                  <a:schemeClr val="bg2">
                    <a:lumMod val="25000"/>
                  </a:schemeClr>
                </a:solidFill>
              </a:rPr>
              <a:t>clarify</a:t>
            </a:r>
            <a:r>
              <a:rPr lang="tr-TR" sz="2400" dirty="0">
                <a:solidFill>
                  <a:schemeClr val="bg2">
                    <a:lumMod val="25000"/>
                  </a:schemeClr>
                </a:solidFill>
              </a:rPr>
              <a:t> </a:t>
            </a:r>
            <a:r>
              <a:rPr lang="tr-TR" sz="2400" dirty="0" err="1">
                <a:solidFill>
                  <a:schemeClr val="bg2">
                    <a:lumMod val="25000"/>
                  </a:schemeClr>
                </a:solidFill>
              </a:rPr>
              <a:t>their</a:t>
            </a:r>
            <a:r>
              <a:rPr lang="tr-TR" sz="2400" dirty="0">
                <a:solidFill>
                  <a:schemeClr val="bg2">
                    <a:lumMod val="25000"/>
                  </a:schemeClr>
                </a:solidFill>
              </a:rPr>
              <a:t> </a:t>
            </a:r>
            <a:r>
              <a:rPr lang="tr-TR" sz="2400" dirty="0" err="1">
                <a:solidFill>
                  <a:schemeClr val="bg2">
                    <a:lumMod val="25000"/>
                  </a:schemeClr>
                </a:solidFill>
              </a:rPr>
              <a:t>nature</a:t>
            </a:r>
            <a:r>
              <a:rPr lang="tr-TR" sz="2400" dirty="0">
                <a:solidFill>
                  <a:schemeClr val="bg2">
                    <a:lumMod val="25000"/>
                  </a:schemeClr>
                </a:solidFill>
              </a:rPr>
              <a:t> </a:t>
            </a:r>
            <a:r>
              <a:rPr lang="tr-TR" sz="2400" dirty="0" err="1">
                <a:solidFill>
                  <a:schemeClr val="bg2">
                    <a:lumMod val="25000"/>
                  </a:schemeClr>
                </a:solidFill>
              </a:rPr>
              <a:t>and</a:t>
            </a:r>
            <a:r>
              <a:rPr lang="tr-TR" sz="2400" dirty="0">
                <a:solidFill>
                  <a:schemeClr val="bg2">
                    <a:lumMod val="25000"/>
                  </a:schemeClr>
                </a:solidFill>
              </a:rPr>
              <a:t> </a:t>
            </a:r>
            <a:r>
              <a:rPr lang="tr-TR" sz="2400" dirty="0" err="1">
                <a:solidFill>
                  <a:schemeClr val="bg2">
                    <a:lumMod val="25000"/>
                  </a:schemeClr>
                </a:solidFill>
              </a:rPr>
              <a:t>structure</a:t>
            </a:r>
            <a:r>
              <a:rPr lang="tr-TR" sz="2400" dirty="0">
                <a:solidFill>
                  <a:schemeClr val="bg2">
                    <a:lumMod val="25000"/>
                  </a:schemeClr>
                </a:solidFill>
              </a:rPr>
              <a:t>. </a:t>
            </a:r>
            <a:r>
              <a:rPr lang="tr-TR" sz="2400" dirty="0" err="1">
                <a:solidFill>
                  <a:schemeClr val="bg2">
                    <a:lumMod val="25000"/>
                  </a:schemeClr>
                </a:solidFill>
              </a:rPr>
              <a:t>These</a:t>
            </a:r>
            <a:r>
              <a:rPr lang="tr-TR" sz="2400" dirty="0">
                <a:solidFill>
                  <a:schemeClr val="bg2">
                    <a:lumMod val="25000"/>
                  </a:schemeClr>
                </a:solidFill>
              </a:rPr>
              <a:t> </a:t>
            </a:r>
            <a:r>
              <a:rPr lang="tr-TR" sz="2400" dirty="0" err="1">
                <a:solidFill>
                  <a:schemeClr val="bg2">
                    <a:lumMod val="25000"/>
                  </a:schemeClr>
                </a:solidFill>
              </a:rPr>
              <a:t>are</a:t>
            </a:r>
            <a:r>
              <a:rPr lang="tr-TR" sz="2400" dirty="0">
                <a:solidFill>
                  <a:schemeClr val="bg2">
                    <a:lumMod val="25000"/>
                  </a:schemeClr>
                </a:solidFill>
              </a:rPr>
              <a:t> </a:t>
            </a:r>
            <a:r>
              <a:rPr lang="tr-TR" sz="2400" dirty="0" err="1">
                <a:solidFill>
                  <a:schemeClr val="bg2">
                    <a:lumMod val="25000"/>
                  </a:schemeClr>
                </a:solidFill>
              </a:rPr>
              <a:t>all</a:t>
            </a:r>
            <a:r>
              <a:rPr lang="tr-TR" sz="2400" dirty="0">
                <a:solidFill>
                  <a:schemeClr val="bg2">
                    <a:lumMod val="25000"/>
                  </a:schemeClr>
                </a:solidFill>
              </a:rPr>
              <a:t> </a:t>
            </a:r>
            <a:r>
              <a:rPr lang="tr-TR" sz="2400" dirty="0" err="1">
                <a:solidFill>
                  <a:schemeClr val="bg2">
                    <a:lumMod val="25000"/>
                  </a:schemeClr>
                </a:solidFill>
              </a:rPr>
              <a:t>modes</a:t>
            </a:r>
            <a:r>
              <a:rPr lang="tr-TR" sz="2400" dirty="0">
                <a:solidFill>
                  <a:schemeClr val="bg2">
                    <a:lumMod val="25000"/>
                  </a:schemeClr>
                </a:solidFill>
              </a:rPr>
              <a:t> of </a:t>
            </a:r>
            <a:r>
              <a:rPr lang="tr-TR" sz="2400" dirty="0" err="1">
                <a:solidFill>
                  <a:schemeClr val="bg2">
                    <a:lumMod val="25000"/>
                  </a:schemeClr>
                </a:solidFill>
              </a:rPr>
              <a:t>Being</a:t>
            </a:r>
            <a:r>
              <a:rPr lang="tr-TR" sz="2400" dirty="0">
                <a:solidFill>
                  <a:schemeClr val="bg2">
                    <a:lumMod val="25000"/>
                  </a:schemeClr>
                </a:solidFill>
              </a:rPr>
              <a:t> of </a:t>
            </a:r>
            <a:r>
              <a:rPr lang="tr-TR" sz="2400" dirty="0" err="1">
                <a:solidFill>
                  <a:schemeClr val="bg2">
                    <a:lumMod val="25000"/>
                  </a:schemeClr>
                </a:solidFill>
              </a:rPr>
              <a:t>one</a:t>
            </a:r>
            <a:r>
              <a:rPr lang="tr-TR" sz="2400" dirty="0">
                <a:solidFill>
                  <a:schemeClr val="bg2">
                    <a:lumMod val="25000"/>
                  </a:schemeClr>
                </a:solidFill>
              </a:rPr>
              <a:t> </a:t>
            </a:r>
            <a:r>
              <a:rPr lang="tr-TR" sz="2400" dirty="0" err="1">
                <a:solidFill>
                  <a:schemeClr val="bg2">
                    <a:lumMod val="25000"/>
                  </a:schemeClr>
                </a:solidFill>
              </a:rPr>
              <a:t>particular</a:t>
            </a:r>
            <a:r>
              <a:rPr lang="tr-TR" sz="2400" dirty="0">
                <a:solidFill>
                  <a:schemeClr val="bg2">
                    <a:lumMod val="25000"/>
                  </a:schemeClr>
                </a:solidFill>
              </a:rPr>
              <a:t> </a:t>
            </a:r>
            <a:r>
              <a:rPr lang="tr-TR" sz="2400" dirty="0" err="1">
                <a:solidFill>
                  <a:schemeClr val="bg2">
                    <a:lumMod val="25000"/>
                  </a:schemeClr>
                </a:solidFill>
              </a:rPr>
              <a:t>kind</a:t>
            </a:r>
            <a:r>
              <a:rPr lang="tr-TR" sz="2400" dirty="0">
                <a:solidFill>
                  <a:schemeClr val="bg2">
                    <a:lumMod val="25000"/>
                  </a:schemeClr>
                </a:solidFill>
              </a:rPr>
              <a:t> of </a:t>
            </a:r>
            <a:r>
              <a:rPr lang="tr-TR" sz="2400" dirty="0" err="1">
                <a:solidFill>
                  <a:schemeClr val="bg2">
                    <a:lumMod val="25000"/>
                  </a:schemeClr>
                </a:solidFill>
              </a:rPr>
              <a:t>Being</a:t>
            </a:r>
            <a:r>
              <a:rPr lang="tr-TR" sz="2400" dirty="0">
                <a:solidFill>
                  <a:schemeClr val="bg2">
                    <a:lumMod val="25000"/>
                  </a:schemeClr>
                </a:solidFill>
              </a:rPr>
              <a:t>, </a:t>
            </a:r>
            <a:r>
              <a:rPr lang="tr-TR" sz="2400" dirty="0" err="1">
                <a:solidFill>
                  <a:schemeClr val="bg2">
                    <a:lumMod val="25000"/>
                  </a:schemeClr>
                </a:solidFill>
              </a:rPr>
              <a:t>the</a:t>
            </a:r>
            <a:r>
              <a:rPr lang="tr-TR" sz="2400" dirty="0">
                <a:solidFill>
                  <a:schemeClr val="bg2">
                    <a:lumMod val="25000"/>
                  </a:schemeClr>
                </a:solidFill>
              </a:rPr>
              <a:t> </a:t>
            </a:r>
            <a:r>
              <a:rPr lang="tr-TR" sz="2400" dirty="0" err="1">
                <a:solidFill>
                  <a:schemeClr val="bg2">
                    <a:lumMod val="25000"/>
                  </a:schemeClr>
                </a:solidFill>
              </a:rPr>
              <a:t>entitiy</a:t>
            </a:r>
            <a:r>
              <a:rPr lang="tr-TR" sz="2400" dirty="0">
                <a:solidFill>
                  <a:schemeClr val="bg2">
                    <a:lumMod val="25000"/>
                  </a:schemeClr>
                </a:solidFill>
              </a:rPr>
              <a:t> </a:t>
            </a:r>
            <a:r>
              <a:rPr lang="tr-TR" sz="2400" dirty="0" err="1">
                <a:solidFill>
                  <a:schemeClr val="bg2">
                    <a:lumMod val="25000"/>
                  </a:schemeClr>
                </a:solidFill>
              </a:rPr>
              <a:t>which</a:t>
            </a:r>
            <a:r>
              <a:rPr lang="tr-TR" sz="2400" dirty="0">
                <a:solidFill>
                  <a:schemeClr val="bg2">
                    <a:lumMod val="25000"/>
                  </a:schemeClr>
                </a:solidFill>
              </a:rPr>
              <a:t> </a:t>
            </a:r>
            <a:r>
              <a:rPr lang="tr-TR" sz="2400" dirty="0" err="1">
                <a:solidFill>
                  <a:schemeClr val="bg2">
                    <a:lumMod val="25000"/>
                  </a:schemeClr>
                </a:solidFill>
              </a:rPr>
              <a:t>we</a:t>
            </a:r>
            <a:r>
              <a:rPr lang="tr-TR" sz="2400" dirty="0">
                <a:solidFill>
                  <a:schemeClr val="bg2">
                    <a:lumMod val="25000"/>
                  </a:schemeClr>
                </a:solidFill>
              </a:rPr>
              <a:t> </a:t>
            </a:r>
            <a:r>
              <a:rPr lang="tr-TR" sz="2400" dirty="0" err="1">
                <a:solidFill>
                  <a:schemeClr val="bg2">
                    <a:lumMod val="25000"/>
                  </a:schemeClr>
                </a:solidFill>
              </a:rPr>
              <a:t>are</a:t>
            </a:r>
            <a:r>
              <a:rPr lang="tr-TR" sz="2400" dirty="0">
                <a:solidFill>
                  <a:schemeClr val="bg2">
                    <a:lumMod val="25000"/>
                  </a:schemeClr>
                </a:solidFill>
              </a:rPr>
              <a:t> </a:t>
            </a:r>
            <a:r>
              <a:rPr lang="tr-TR" sz="2400" dirty="0" err="1">
                <a:solidFill>
                  <a:schemeClr val="bg2">
                    <a:lumMod val="25000"/>
                  </a:schemeClr>
                </a:solidFill>
              </a:rPr>
              <a:t>ourselves</a:t>
            </a:r>
            <a:r>
              <a:rPr lang="tr-TR" sz="2400" dirty="0">
                <a:solidFill>
                  <a:schemeClr val="bg2">
                    <a:lumMod val="25000"/>
                  </a:schemeClr>
                </a:solidFill>
              </a:rPr>
              <a:t>, </a:t>
            </a:r>
            <a:r>
              <a:rPr lang="tr-TR" sz="2400" dirty="0" err="1">
                <a:solidFill>
                  <a:schemeClr val="bg2">
                    <a:lumMod val="25000"/>
                  </a:schemeClr>
                </a:solidFill>
              </a:rPr>
              <a:t>the</a:t>
            </a:r>
            <a:r>
              <a:rPr lang="tr-TR" sz="2400" dirty="0">
                <a:solidFill>
                  <a:schemeClr val="bg2">
                    <a:lumMod val="25000"/>
                  </a:schemeClr>
                </a:solidFill>
              </a:rPr>
              <a:t> </a:t>
            </a:r>
            <a:r>
              <a:rPr lang="tr-TR" sz="2400" dirty="0" err="1">
                <a:solidFill>
                  <a:schemeClr val="bg2">
                    <a:lumMod val="25000"/>
                  </a:schemeClr>
                </a:solidFill>
              </a:rPr>
              <a:t>Being</a:t>
            </a:r>
            <a:r>
              <a:rPr lang="tr-TR" sz="2400" dirty="0">
                <a:solidFill>
                  <a:schemeClr val="bg2">
                    <a:lumMod val="25000"/>
                  </a:schemeClr>
                </a:solidFill>
              </a:rPr>
              <a:t> </a:t>
            </a:r>
            <a:r>
              <a:rPr lang="tr-TR" sz="2400" dirty="0" err="1">
                <a:solidFill>
                  <a:schemeClr val="bg2">
                    <a:lumMod val="25000"/>
                  </a:schemeClr>
                </a:solidFill>
              </a:rPr>
              <a:t>Heidegger</a:t>
            </a:r>
            <a:r>
              <a:rPr lang="tr-TR" sz="2400" dirty="0">
                <a:solidFill>
                  <a:schemeClr val="bg2">
                    <a:lumMod val="25000"/>
                  </a:schemeClr>
                </a:solidFill>
              </a:rPr>
              <a:t> </a:t>
            </a:r>
            <a:r>
              <a:rPr lang="tr-TR" sz="2400" dirty="0" err="1">
                <a:solidFill>
                  <a:schemeClr val="bg2">
                    <a:lumMod val="25000"/>
                  </a:schemeClr>
                </a:solidFill>
              </a:rPr>
              <a:t>labels</a:t>
            </a:r>
            <a:r>
              <a:rPr lang="tr-TR" sz="2400" dirty="0">
                <a:solidFill>
                  <a:schemeClr val="bg2">
                    <a:lumMod val="25000"/>
                  </a:schemeClr>
                </a:solidFill>
              </a:rPr>
              <a:t> as </a:t>
            </a:r>
            <a:r>
              <a:rPr lang="tr-TR" sz="2400" dirty="0" err="1">
                <a:solidFill>
                  <a:schemeClr val="bg2">
                    <a:lumMod val="25000"/>
                  </a:schemeClr>
                </a:solidFill>
              </a:rPr>
              <a:t>Dasein</a:t>
            </a:r>
            <a:r>
              <a:rPr lang="tr-TR" sz="2400" dirty="0">
                <a:solidFill>
                  <a:schemeClr val="bg2">
                    <a:lumMod val="25000"/>
                  </a:schemeClr>
                </a:solidFill>
              </a:rPr>
              <a:t>. </a:t>
            </a:r>
            <a:br>
              <a:rPr lang="tr-TR" sz="2400" dirty="0">
                <a:solidFill>
                  <a:schemeClr val="bg2">
                    <a:lumMod val="25000"/>
                  </a:schemeClr>
                </a:solidFill>
              </a:rPr>
            </a:br>
            <a:endParaRPr lang="tr-TR" sz="24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2308324"/>
          </a:xfrm>
        </p:spPr>
        <p:txBody>
          <a:bodyPr vert="horz" lIns="91440" tIns="45720" rIns="91440" bIns="45720" rtlCol="0" anchor="b">
            <a:normAutofit/>
          </a:bodyPr>
          <a:lstStyle/>
          <a:p>
            <a:pPr lvl="0">
              <a:lnSpc>
                <a:spcPct val="115000"/>
              </a:lnSpc>
            </a:pPr>
            <a:r>
              <a:rPr lang="en-T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We are to pose question properly, we must first clarify the Being of Dasein; it is from our everyday understanding of our own Being that we must attempt to unfold a more profound understanding of the question of the meaning of Being.</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5767398" y="3429000"/>
            <a:ext cx="6716961" cy="3429000"/>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
        <p:nvSpPr>
          <p:cNvPr id="3" name="TextBox 2">
            <a:extLst>
              <a:ext uri="{FF2B5EF4-FFF2-40B4-BE49-F238E27FC236}">
                <a16:creationId xmlns:a16="http://schemas.microsoft.com/office/drawing/2014/main" id="{43CCDEF4-0BBC-2C2D-0D15-E9EDDEE2C4C8}"/>
              </a:ext>
            </a:extLst>
          </p:cNvPr>
          <p:cNvSpPr txBox="1"/>
          <p:nvPr/>
        </p:nvSpPr>
        <p:spPr>
          <a:xfrm>
            <a:off x="485193" y="1250302"/>
            <a:ext cx="5282206" cy="1815882"/>
          </a:xfrm>
          <a:prstGeom prst="rect">
            <a:avLst/>
          </a:prstGeom>
          <a:noFill/>
        </p:spPr>
        <p:txBody>
          <a:bodyPr wrap="square" rtlCol="0">
            <a:spAutoFit/>
          </a:bodyPr>
          <a:lstStyle/>
          <a:p>
            <a:r>
              <a:rPr lang="en-US" sz="2800" dirty="0"/>
              <a:t>Since such an enquiry is a mode of Dasein’s Being, it can be fully self-transparent only if preceded by an existential analytic of Dasein.</a:t>
            </a:r>
          </a:p>
        </p:txBody>
      </p:sp>
      <p:sp>
        <p:nvSpPr>
          <p:cNvPr id="4" name="TextBox 3">
            <a:extLst>
              <a:ext uri="{FF2B5EF4-FFF2-40B4-BE49-F238E27FC236}">
                <a16:creationId xmlns:a16="http://schemas.microsoft.com/office/drawing/2014/main" id="{51956428-A063-1A08-63EE-AC040A78D0F1}"/>
              </a:ext>
            </a:extLst>
          </p:cNvPr>
          <p:cNvSpPr txBox="1"/>
          <p:nvPr/>
        </p:nvSpPr>
        <p:spPr>
          <a:xfrm rot="1483575">
            <a:off x="8544590" y="4383848"/>
            <a:ext cx="3557497" cy="1938992"/>
          </a:xfrm>
          <a:prstGeom prst="rect">
            <a:avLst/>
          </a:prstGeom>
          <a:noFill/>
        </p:spPr>
        <p:txBody>
          <a:bodyPr wrap="square" rtlCol="0">
            <a:spAutoFit/>
          </a:bodyPr>
          <a:lstStyle/>
          <a:p>
            <a:r>
              <a:rPr lang="en-US" sz="2400" dirty="0">
                <a:solidFill>
                  <a:schemeClr val="bg1"/>
                </a:solidFill>
              </a:rPr>
              <a:t>But Dasein’s Being is </a:t>
            </a:r>
          </a:p>
          <a:p>
            <a:r>
              <a:rPr lang="en-US" sz="2400" dirty="0">
                <a:solidFill>
                  <a:schemeClr val="bg1"/>
                </a:solidFill>
              </a:rPr>
              <a:t>such that its own Being is </a:t>
            </a:r>
          </a:p>
          <a:p>
            <a:r>
              <a:rPr lang="en-US" sz="2400" dirty="0">
                <a:solidFill>
                  <a:schemeClr val="bg1"/>
                </a:solidFill>
              </a:rPr>
              <a:t>an issue for it and it can </a:t>
            </a:r>
          </a:p>
          <a:p>
            <a:r>
              <a:rPr lang="en-US" sz="2400" dirty="0">
                <a:solidFill>
                  <a:schemeClr val="bg1"/>
                </a:solidFill>
              </a:rPr>
              <a:t>grasp the Being of entities </a:t>
            </a:r>
          </a:p>
          <a:p>
            <a:r>
              <a:rPr lang="en-US" sz="2400" dirty="0">
                <a:solidFill>
                  <a:schemeClr val="bg1"/>
                </a:solidFill>
              </a:rPr>
              <a:t>other than itself. </a:t>
            </a: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2228671"/>
            <a:ext cx="9117807" cy="1200329"/>
          </a:xfrm>
        </p:spPr>
        <p:txBody>
          <a:bodyPr vert="horz" lIns="91440" tIns="45720" rIns="91440" bIns="45720" rtlCol="0" anchor="b">
            <a:noAutofit/>
          </a:bodyPr>
          <a:lstStyle/>
          <a:p>
            <a:pPr lvl="0">
              <a:lnSpc>
                <a:spcPct val="115000"/>
              </a:lnSpc>
              <a:buSzPts val="1100"/>
            </a:pP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891B3A7-F606-AA3D-5692-0398BC0E5777}"/>
              </a:ext>
            </a:extLst>
          </p:cNvPr>
          <p:cNvSpPr txBox="1"/>
          <p:nvPr/>
        </p:nvSpPr>
        <p:spPr>
          <a:xfrm>
            <a:off x="1399592" y="2388635"/>
            <a:ext cx="9797143" cy="1200329"/>
          </a:xfrm>
          <a:prstGeom prst="rect">
            <a:avLst/>
          </a:prstGeom>
          <a:noFill/>
        </p:spPr>
        <p:txBody>
          <a:bodyPr wrap="square" rtlCol="0">
            <a:spAutoFit/>
          </a:bodyPr>
          <a:lstStyle/>
          <a:p>
            <a:r>
              <a:rPr lang="en-US" dirty="0"/>
              <a:t>Accordingly, Heidegger’s project falls into two parts, each consisting of three </a:t>
            </a:r>
            <a:r>
              <a:rPr lang="en-US" dirty="0" err="1"/>
              <a:t>divisons</a:t>
            </a:r>
            <a:r>
              <a:rPr lang="en-US" dirty="0"/>
              <a:t>. In the first Part, an existential analytic of Dasein is provided (Division One), which is then shown to be grounded in temporality (Division Two), and time is explicated as the transcendental horizon for the question of Being (Division Three).</a:t>
            </a:r>
          </a:p>
        </p:txBody>
      </p:sp>
      <p:sp>
        <p:nvSpPr>
          <p:cNvPr id="6" name="TextBox 5">
            <a:extLst>
              <a:ext uri="{FF2B5EF4-FFF2-40B4-BE49-F238E27FC236}">
                <a16:creationId xmlns:a16="http://schemas.microsoft.com/office/drawing/2014/main" id="{7A9334E5-0F24-FAC9-8496-55AF76023A51}"/>
              </a:ext>
            </a:extLst>
          </p:cNvPr>
          <p:cNvSpPr txBox="1"/>
          <p:nvPr/>
        </p:nvSpPr>
        <p:spPr>
          <a:xfrm>
            <a:off x="1323882" y="4404048"/>
            <a:ext cx="9872853" cy="923330"/>
          </a:xfrm>
          <a:prstGeom prst="rect">
            <a:avLst/>
          </a:prstGeom>
          <a:noFill/>
        </p:spPr>
        <p:txBody>
          <a:bodyPr wrap="square" rtlCol="0">
            <a:spAutoFit/>
          </a:bodyPr>
          <a:lstStyle/>
          <a:p>
            <a:r>
              <a:rPr lang="en-US" dirty="0"/>
              <a:t>In the second part, a phenomenological deconstruction of the history of ontology is worked out by means of an investigation of Kant’s doctrine of schematism and time (Division One), Descartes’ ego cogito (Division Two) and Aristotle’s conception of time (Division Three).</a:t>
            </a:r>
          </a:p>
        </p:txBody>
      </p: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695</Words>
  <Application>Microsoft Macintosh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vt:lpstr>
      <vt:lpstr>Times New Roman</vt:lpstr>
      <vt:lpstr>Office Theme</vt:lpstr>
      <vt:lpstr> PHI 421 Contemporary Philosophy  Week 5  </vt:lpstr>
      <vt:lpstr>Today’s Class:   Heidegger’s Transformation of Phenomenology</vt:lpstr>
      <vt:lpstr>Fundemental Ontology </vt:lpstr>
      <vt:lpstr>     This second shift is at the core of Heidegger’s reinterpretation of what he viewed as the second major discovery of Husserl, i.e., the doctrine of categorial intuition. According to this doctrine, the meaning of human discourse (Rede) depends on a complex set of structures, forms and basic concepts which are all of an ideal nature. In spite of the fact that, precisely because they are ideal, these idealities are in a position of excess or surplus vis-à-vis any sensuous content given to sensible perception, they are none the less, claims Husserl in the sixth Logical Investigation, offered to an intuition or insight that is no longer sensible, but ideal: the so-called categorial intuition.       </vt:lpstr>
      <vt:lpstr>Who is Dasein? </vt:lpstr>
      <vt:lpstr>We are to pose question properly, we must first clarify the Being of Dasein; it is from our everyday understanding of our own Being that we must attempt to unfold a more profound understanding of the question of the meaning of Being.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9</cp:revision>
  <dcterms:created xsi:type="dcterms:W3CDTF">2019-12-04T19:52:09Z</dcterms:created>
  <dcterms:modified xsi:type="dcterms:W3CDTF">2022-10-06T05:47:17Z</dcterms:modified>
</cp:coreProperties>
</file>