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5" r:id="rId3"/>
    <p:sldId id="257" r:id="rId4"/>
    <p:sldId id="27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7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88868" autoAdjust="0"/>
  </p:normalViewPr>
  <p:slideViewPr>
    <p:cSldViewPr snapToGrid="0">
      <p:cViewPr varScale="1">
        <p:scale>
          <a:sx n="72" d="100"/>
          <a:sy n="72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76CBD-E5A8-436C-830D-198002C28A9D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05CA0-8325-4350-AA4A-DDA52D7F4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13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05CA0-8325-4350-AA4A-DDA52D7F47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61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57AF9E-38DB-45BA-B8B1-6CB53924812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ED465A-C380-4324-919C-C41F2E6C580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54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AF9E-38DB-45BA-B8B1-6CB53924812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465A-C380-4324-919C-C41F2E6C5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08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AF9E-38DB-45BA-B8B1-6CB53924812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465A-C380-4324-919C-C41F2E6C5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8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AF9E-38DB-45BA-B8B1-6CB53924812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465A-C380-4324-919C-C41F2E6C5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757AF9E-38DB-45BA-B8B1-6CB53924812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ED465A-C380-4324-919C-C41F2E6C580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46872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AF9E-38DB-45BA-B8B1-6CB53924812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465A-C380-4324-919C-C41F2E6C5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72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AF9E-38DB-45BA-B8B1-6CB53924812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465A-C380-4324-919C-C41F2E6C5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70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AF9E-38DB-45BA-B8B1-6CB53924812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465A-C380-4324-919C-C41F2E6C5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1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AF9E-38DB-45BA-B8B1-6CB53924812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465A-C380-4324-919C-C41F2E6C5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6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757AF9E-38DB-45BA-B8B1-6CB53924812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9ED465A-C380-4324-919C-C41F2E6C580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591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757AF9E-38DB-45BA-B8B1-6CB53924812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9ED465A-C380-4324-919C-C41F2E6C5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7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57AF9E-38DB-45BA-B8B1-6CB53924812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ED465A-C380-4324-919C-C41F2E6C580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89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5556E2-D8E4-42BF-B476-C8729D82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909" y="951400"/>
            <a:ext cx="5875694" cy="465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100">
                <a:solidFill>
                  <a:srgbClr val="2A1A00"/>
                </a:solidFill>
              </a:rPr>
              <a:t>Celtic literature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D42C9-FA37-46BE-980D-D315F7C00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1910" y="5614416"/>
            <a:ext cx="5875692" cy="804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solidFill>
                  <a:srgbClr val="F3F3F2"/>
                </a:solidFill>
              </a:rPr>
              <a:t>Welsh and Irish Arthurian Traditions</a:t>
            </a: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Picture 6" descr="A person wearing a costume&#10;&#10;Description automatically generated">
            <a:extLst>
              <a:ext uri="{FF2B5EF4-FFF2-40B4-BE49-F238E27FC236}">
                <a16:creationId xmlns:a16="http://schemas.microsoft.com/office/drawing/2014/main" id="{A4778B82-D3C4-408F-9F2D-94041AF1D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"/>
          <a:stretch/>
        </p:blipFill>
        <p:spPr>
          <a:xfrm>
            <a:off x="965540" y="643464"/>
            <a:ext cx="3292138" cy="5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10E3C-A9BF-4F74-B9E3-F1E9A011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85" y="1258400"/>
            <a:ext cx="6170950" cy="4506859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A</a:t>
            </a:r>
            <a:r>
              <a:rPr lang="en-GB" sz="2800" dirty="0" err="1">
                <a:solidFill>
                  <a:schemeClr val="tx1"/>
                </a:solidFill>
              </a:rPr>
              <a:t>ll</a:t>
            </a:r>
            <a:r>
              <a:rPr lang="en-GB" sz="2800" dirty="0">
                <a:solidFill>
                  <a:schemeClr val="tx1"/>
                </a:solidFill>
              </a:rPr>
              <a:t> these historians depicted their Arthur as an unworldly king with magical weapons</a:t>
            </a:r>
            <a:r>
              <a:rPr lang="tr-TR" sz="2800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GB" sz="2800" dirty="0" err="1">
                <a:solidFill>
                  <a:schemeClr val="tx1"/>
                </a:solidFill>
              </a:rPr>
              <a:t>Caledfwlch</a:t>
            </a:r>
            <a:r>
              <a:rPr lang="en-GB" sz="2800" dirty="0">
                <a:solidFill>
                  <a:schemeClr val="tx1"/>
                </a:solidFill>
              </a:rPr>
              <a:t> (Excalibur) his sword</a:t>
            </a:r>
            <a:r>
              <a:rPr lang="tr-TR" sz="2800" dirty="0">
                <a:solidFill>
                  <a:schemeClr val="tx1"/>
                </a:solidFill>
              </a:rPr>
              <a:t>;</a:t>
            </a:r>
          </a:p>
          <a:p>
            <a:pPr lvl="2"/>
            <a:r>
              <a:rPr lang="en-GB" sz="2800" dirty="0" err="1">
                <a:solidFill>
                  <a:schemeClr val="tx1"/>
                </a:solidFill>
              </a:rPr>
              <a:t>Rhongomyniad</a:t>
            </a:r>
            <a:r>
              <a:rPr lang="en-GB" sz="2800" dirty="0">
                <a:solidFill>
                  <a:schemeClr val="tx1"/>
                </a:solidFill>
              </a:rPr>
              <a:t> his spear, </a:t>
            </a:r>
            <a:endParaRPr lang="tr-TR" sz="2800" dirty="0">
              <a:solidFill>
                <a:schemeClr val="tx1"/>
              </a:solidFill>
            </a:endParaRPr>
          </a:p>
          <a:p>
            <a:pPr lvl="2"/>
            <a:r>
              <a:rPr lang="en-GB" sz="2800" dirty="0" err="1">
                <a:solidFill>
                  <a:schemeClr val="tx1"/>
                </a:solidFill>
              </a:rPr>
              <a:t>Wynebgwrthucher</a:t>
            </a:r>
            <a:r>
              <a:rPr lang="en-GB" sz="2800" dirty="0">
                <a:solidFill>
                  <a:schemeClr val="tx1"/>
                </a:solidFill>
              </a:rPr>
              <a:t> his shield,</a:t>
            </a:r>
            <a:endParaRPr lang="tr-TR" sz="2800" dirty="0">
              <a:solidFill>
                <a:schemeClr val="tx1"/>
              </a:solidFill>
            </a:endParaRPr>
          </a:p>
          <a:p>
            <a:pPr lvl="2"/>
            <a:r>
              <a:rPr lang="en-GB" sz="2800" dirty="0" err="1">
                <a:solidFill>
                  <a:schemeClr val="tx1"/>
                </a:solidFill>
              </a:rPr>
              <a:t>Carnwennan</a:t>
            </a:r>
            <a:r>
              <a:rPr lang="en-GB" sz="2800" dirty="0">
                <a:solidFill>
                  <a:schemeClr val="tx1"/>
                </a:solidFill>
              </a:rPr>
              <a:t> his dagger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588FC0EF-FB5A-4AF3-A7C1-57F4582BF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B19D2F-9F08-47D1-A104-0BE7E301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5" y="2"/>
            <a:ext cx="5149751" cy="3402351"/>
          </a:xfrm>
          <a:custGeom>
            <a:avLst/>
            <a:gdLst>
              <a:gd name="connsiteX0" fmla="*/ 189795 w 5149751"/>
              <a:gd name="connsiteY0" fmla="*/ 0 h 3402351"/>
              <a:gd name="connsiteX1" fmla="*/ 5149751 w 5149751"/>
              <a:gd name="connsiteY1" fmla="*/ 0 h 3402351"/>
              <a:gd name="connsiteX2" fmla="*/ 5149751 w 5149751"/>
              <a:gd name="connsiteY2" fmla="*/ 3402351 h 3402351"/>
              <a:gd name="connsiteX3" fmla="*/ 1262 w 5149751"/>
              <a:gd name="connsiteY3" fmla="*/ 3402351 h 3402351"/>
              <a:gd name="connsiteX4" fmla="*/ 3359 w 5149751"/>
              <a:gd name="connsiteY4" fmla="*/ 3360737 h 3402351"/>
              <a:gd name="connsiteX5" fmla="*/ 11757 w 5149751"/>
              <a:gd name="connsiteY5" fmla="*/ 3300412 h 3402351"/>
              <a:gd name="connsiteX6" fmla="*/ 23514 w 5149751"/>
              <a:gd name="connsiteY6" fmla="*/ 3248025 h 3402351"/>
              <a:gd name="connsiteX7" fmla="*/ 38631 w 5149751"/>
              <a:gd name="connsiteY7" fmla="*/ 3201987 h 3402351"/>
              <a:gd name="connsiteX8" fmla="*/ 55427 w 5149751"/>
              <a:gd name="connsiteY8" fmla="*/ 3160712 h 3402351"/>
              <a:gd name="connsiteX9" fmla="*/ 75582 w 5149751"/>
              <a:gd name="connsiteY9" fmla="*/ 3121025 h 3402351"/>
              <a:gd name="connsiteX10" fmla="*/ 95737 w 5149751"/>
              <a:gd name="connsiteY10" fmla="*/ 3084512 h 3402351"/>
              <a:gd name="connsiteX11" fmla="*/ 115892 w 5149751"/>
              <a:gd name="connsiteY11" fmla="*/ 3046412 h 3402351"/>
              <a:gd name="connsiteX12" fmla="*/ 134368 w 5149751"/>
              <a:gd name="connsiteY12" fmla="*/ 3009900 h 3402351"/>
              <a:gd name="connsiteX13" fmla="*/ 152844 w 5149751"/>
              <a:gd name="connsiteY13" fmla="*/ 2967037 h 3402351"/>
              <a:gd name="connsiteX14" fmla="*/ 167959 w 5149751"/>
              <a:gd name="connsiteY14" fmla="*/ 2922587 h 3402351"/>
              <a:gd name="connsiteX15" fmla="*/ 178037 w 5149751"/>
              <a:gd name="connsiteY15" fmla="*/ 2868612 h 3402351"/>
              <a:gd name="connsiteX16" fmla="*/ 188115 w 5149751"/>
              <a:gd name="connsiteY16" fmla="*/ 2809875 h 3402351"/>
              <a:gd name="connsiteX17" fmla="*/ 189795 w 5149751"/>
              <a:gd name="connsiteY17" fmla="*/ 2741612 h 3402351"/>
              <a:gd name="connsiteX18" fmla="*/ 188115 w 5149751"/>
              <a:gd name="connsiteY18" fmla="*/ 2671762 h 3402351"/>
              <a:gd name="connsiteX19" fmla="*/ 178037 w 5149751"/>
              <a:gd name="connsiteY19" fmla="*/ 2613025 h 3402351"/>
              <a:gd name="connsiteX20" fmla="*/ 167959 w 5149751"/>
              <a:gd name="connsiteY20" fmla="*/ 2560637 h 3402351"/>
              <a:gd name="connsiteX21" fmla="*/ 152844 w 5149751"/>
              <a:gd name="connsiteY21" fmla="*/ 2513012 h 3402351"/>
              <a:gd name="connsiteX22" fmla="*/ 134368 w 5149751"/>
              <a:gd name="connsiteY22" fmla="*/ 2471737 h 3402351"/>
              <a:gd name="connsiteX23" fmla="*/ 115892 w 5149751"/>
              <a:gd name="connsiteY23" fmla="*/ 2433637 h 3402351"/>
              <a:gd name="connsiteX24" fmla="*/ 95737 w 5149751"/>
              <a:gd name="connsiteY24" fmla="*/ 2395537 h 3402351"/>
              <a:gd name="connsiteX25" fmla="*/ 75582 w 5149751"/>
              <a:gd name="connsiteY25" fmla="*/ 2359025 h 3402351"/>
              <a:gd name="connsiteX26" fmla="*/ 55427 w 5149751"/>
              <a:gd name="connsiteY26" fmla="*/ 2319337 h 3402351"/>
              <a:gd name="connsiteX27" fmla="*/ 38631 w 5149751"/>
              <a:gd name="connsiteY27" fmla="*/ 2278062 h 3402351"/>
              <a:gd name="connsiteX28" fmla="*/ 23514 w 5149751"/>
              <a:gd name="connsiteY28" fmla="*/ 2232025 h 3402351"/>
              <a:gd name="connsiteX29" fmla="*/ 11757 w 5149751"/>
              <a:gd name="connsiteY29" fmla="*/ 2179637 h 3402351"/>
              <a:gd name="connsiteX30" fmla="*/ 3359 w 5149751"/>
              <a:gd name="connsiteY30" fmla="*/ 2119312 h 3402351"/>
              <a:gd name="connsiteX31" fmla="*/ 0 w 5149751"/>
              <a:gd name="connsiteY31" fmla="*/ 2051050 h 3402351"/>
              <a:gd name="connsiteX32" fmla="*/ 3359 w 5149751"/>
              <a:gd name="connsiteY32" fmla="*/ 1982787 h 3402351"/>
              <a:gd name="connsiteX33" fmla="*/ 11757 w 5149751"/>
              <a:gd name="connsiteY33" fmla="*/ 1922462 h 3402351"/>
              <a:gd name="connsiteX34" fmla="*/ 23514 w 5149751"/>
              <a:gd name="connsiteY34" fmla="*/ 1870075 h 3402351"/>
              <a:gd name="connsiteX35" fmla="*/ 38631 w 5149751"/>
              <a:gd name="connsiteY35" fmla="*/ 1824037 h 3402351"/>
              <a:gd name="connsiteX36" fmla="*/ 55427 w 5149751"/>
              <a:gd name="connsiteY36" fmla="*/ 1782762 h 3402351"/>
              <a:gd name="connsiteX37" fmla="*/ 75582 w 5149751"/>
              <a:gd name="connsiteY37" fmla="*/ 1743075 h 3402351"/>
              <a:gd name="connsiteX38" fmla="*/ 95737 w 5149751"/>
              <a:gd name="connsiteY38" fmla="*/ 1708150 h 3402351"/>
              <a:gd name="connsiteX39" fmla="*/ 115892 w 5149751"/>
              <a:gd name="connsiteY39" fmla="*/ 1671637 h 3402351"/>
              <a:gd name="connsiteX40" fmla="*/ 134368 w 5149751"/>
              <a:gd name="connsiteY40" fmla="*/ 1631950 h 3402351"/>
              <a:gd name="connsiteX41" fmla="*/ 152844 w 5149751"/>
              <a:gd name="connsiteY41" fmla="*/ 1589087 h 3402351"/>
              <a:gd name="connsiteX42" fmla="*/ 167959 w 5149751"/>
              <a:gd name="connsiteY42" fmla="*/ 1544637 h 3402351"/>
              <a:gd name="connsiteX43" fmla="*/ 178037 w 5149751"/>
              <a:gd name="connsiteY43" fmla="*/ 1492250 h 3402351"/>
              <a:gd name="connsiteX44" fmla="*/ 188115 w 5149751"/>
              <a:gd name="connsiteY44" fmla="*/ 1431925 h 3402351"/>
              <a:gd name="connsiteX45" fmla="*/ 189795 w 5149751"/>
              <a:gd name="connsiteY45" fmla="*/ 1363662 h 3402351"/>
              <a:gd name="connsiteX46" fmla="*/ 188115 w 5149751"/>
              <a:gd name="connsiteY46" fmla="*/ 1295400 h 3402351"/>
              <a:gd name="connsiteX47" fmla="*/ 178037 w 5149751"/>
              <a:gd name="connsiteY47" fmla="*/ 1235075 h 3402351"/>
              <a:gd name="connsiteX48" fmla="*/ 167959 w 5149751"/>
              <a:gd name="connsiteY48" fmla="*/ 1182687 h 3402351"/>
              <a:gd name="connsiteX49" fmla="*/ 152844 w 5149751"/>
              <a:gd name="connsiteY49" fmla="*/ 1136650 h 3402351"/>
              <a:gd name="connsiteX50" fmla="*/ 134368 w 5149751"/>
              <a:gd name="connsiteY50" fmla="*/ 1095375 h 3402351"/>
              <a:gd name="connsiteX51" fmla="*/ 115892 w 5149751"/>
              <a:gd name="connsiteY51" fmla="*/ 1055687 h 3402351"/>
              <a:gd name="connsiteX52" fmla="*/ 95737 w 5149751"/>
              <a:gd name="connsiteY52" fmla="*/ 1017587 h 3402351"/>
              <a:gd name="connsiteX53" fmla="*/ 75582 w 5149751"/>
              <a:gd name="connsiteY53" fmla="*/ 981075 h 3402351"/>
              <a:gd name="connsiteX54" fmla="*/ 55427 w 5149751"/>
              <a:gd name="connsiteY54" fmla="*/ 942975 h 3402351"/>
              <a:gd name="connsiteX55" fmla="*/ 38631 w 5149751"/>
              <a:gd name="connsiteY55" fmla="*/ 901700 h 3402351"/>
              <a:gd name="connsiteX56" fmla="*/ 23514 w 5149751"/>
              <a:gd name="connsiteY56" fmla="*/ 854075 h 3402351"/>
              <a:gd name="connsiteX57" fmla="*/ 11757 w 5149751"/>
              <a:gd name="connsiteY57" fmla="*/ 801687 h 3402351"/>
              <a:gd name="connsiteX58" fmla="*/ 3359 w 5149751"/>
              <a:gd name="connsiteY58" fmla="*/ 744537 h 3402351"/>
              <a:gd name="connsiteX59" fmla="*/ 0 w 5149751"/>
              <a:gd name="connsiteY59" fmla="*/ 673100 h 3402351"/>
              <a:gd name="connsiteX60" fmla="*/ 3359 w 5149751"/>
              <a:gd name="connsiteY60" fmla="*/ 606425 h 3402351"/>
              <a:gd name="connsiteX61" fmla="*/ 11757 w 5149751"/>
              <a:gd name="connsiteY61" fmla="*/ 546100 h 3402351"/>
              <a:gd name="connsiteX62" fmla="*/ 23514 w 5149751"/>
              <a:gd name="connsiteY62" fmla="*/ 496887 h 3402351"/>
              <a:gd name="connsiteX63" fmla="*/ 38631 w 5149751"/>
              <a:gd name="connsiteY63" fmla="*/ 450850 h 3402351"/>
              <a:gd name="connsiteX64" fmla="*/ 55427 w 5149751"/>
              <a:gd name="connsiteY64" fmla="*/ 409575 h 3402351"/>
              <a:gd name="connsiteX65" fmla="*/ 73902 w 5149751"/>
              <a:gd name="connsiteY65" fmla="*/ 369887 h 3402351"/>
              <a:gd name="connsiteX66" fmla="*/ 92378 w 5149751"/>
              <a:gd name="connsiteY66" fmla="*/ 334962 h 3402351"/>
              <a:gd name="connsiteX67" fmla="*/ 112533 w 5149751"/>
              <a:gd name="connsiteY67" fmla="*/ 296862 h 3402351"/>
              <a:gd name="connsiteX68" fmla="*/ 132688 w 5149751"/>
              <a:gd name="connsiteY68" fmla="*/ 260350 h 3402351"/>
              <a:gd name="connsiteX69" fmla="*/ 149484 w 5149751"/>
              <a:gd name="connsiteY69" fmla="*/ 217487 h 3402351"/>
              <a:gd name="connsiteX70" fmla="*/ 166280 w 5149751"/>
              <a:gd name="connsiteY70" fmla="*/ 174625 h 3402351"/>
              <a:gd name="connsiteX71" fmla="*/ 176358 w 5149751"/>
              <a:gd name="connsiteY71" fmla="*/ 122237 h 3402351"/>
              <a:gd name="connsiteX72" fmla="*/ 184755 w 5149751"/>
              <a:gd name="connsiteY72" fmla="*/ 66675 h 340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close up of a knife&#10;&#10;Description automatically generated">
            <a:extLst>
              <a:ext uri="{FF2B5EF4-FFF2-40B4-BE49-F238E27FC236}">
                <a16:creationId xmlns:a16="http://schemas.microsoft.com/office/drawing/2014/main" id="{CC0742B7-4EC7-4C6D-868D-4C93EEAA9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61" y="304177"/>
            <a:ext cx="2452702" cy="280308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DDC619B-7F37-4A93-ADCA-7EAE09EE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4" y="3511830"/>
            <a:ext cx="5149751" cy="3346171"/>
          </a:xfrm>
          <a:custGeom>
            <a:avLst/>
            <a:gdLst>
              <a:gd name="connsiteX0" fmla="*/ 5387 w 5149751"/>
              <a:gd name="connsiteY0" fmla="*/ 0 h 3346171"/>
              <a:gd name="connsiteX1" fmla="*/ 5149751 w 5149751"/>
              <a:gd name="connsiteY1" fmla="*/ 0 h 3346171"/>
              <a:gd name="connsiteX2" fmla="*/ 5149751 w 5149751"/>
              <a:gd name="connsiteY2" fmla="*/ 3346171 h 3346171"/>
              <a:gd name="connsiteX3" fmla="*/ 189795 w 5149751"/>
              <a:gd name="connsiteY3" fmla="*/ 3346171 h 3346171"/>
              <a:gd name="connsiteX4" fmla="*/ 184755 w 5149751"/>
              <a:gd name="connsiteY4" fmla="*/ 3279496 h 3346171"/>
              <a:gd name="connsiteX5" fmla="*/ 176358 w 5149751"/>
              <a:gd name="connsiteY5" fmla="*/ 3223933 h 3346171"/>
              <a:gd name="connsiteX6" fmla="*/ 166280 w 5149751"/>
              <a:gd name="connsiteY6" fmla="*/ 3171546 h 3346171"/>
              <a:gd name="connsiteX7" fmla="*/ 149484 w 5149751"/>
              <a:gd name="connsiteY7" fmla="*/ 3128683 h 3346171"/>
              <a:gd name="connsiteX8" fmla="*/ 132688 w 5149751"/>
              <a:gd name="connsiteY8" fmla="*/ 3085821 h 3346171"/>
              <a:gd name="connsiteX9" fmla="*/ 112533 w 5149751"/>
              <a:gd name="connsiteY9" fmla="*/ 3049308 h 3346171"/>
              <a:gd name="connsiteX10" fmla="*/ 92378 w 5149751"/>
              <a:gd name="connsiteY10" fmla="*/ 3011208 h 3346171"/>
              <a:gd name="connsiteX11" fmla="*/ 73902 w 5149751"/>
              <a:gd name="connsiteY11" fmla="*/ 2976283 h 3346171"/>
              <a:gd name="connsiteX12" fmla="*/ 55427 w 5149751"/>
              <a:gd name="connsiteY12" fmla="*/ 2936596 h 3346171"/>
              <a:gd name="connsiteX13" fmla="*/ 38631 w 5149751"/>
              <a:gd name="connsiteY13" fmla="*/ 2895321 h 3346171"/>
              <a:gd name="connsiteX14" fmla="*/ 23514 w 5149751"/>
              <a:gd name="connsiteY14" fmla="*/ 2849283 h 3346171"/>
              <a:gd name="connsiteX15" fmla="*/ 11757 w 5149751"/>
              <a:gd name="connsiteY15" fmla="*/ 2800071 h 3346171"/>
              <a:gd name="connsiteX16" fmla="*/ 3359 w 5149751"/>
              <a:gd name="connsiteY16" fmla="*/ 2739746 h 3346171"/>
              <a:gd name="connsiteX17" fmla="*/ 0 w 5149751"/>
              <a:gd name="connsiteY17" fmla="*/ 2671483 h 3346171"/>
              <a:gd name="connsiteX18" fmla="*/ 3359 w 5149751"/>
              <a:gd name="connsiteY18" fmla="*/ 2601633 h 3346171"/>
              <a:gd name="connsiteX19" fmla="*/ 11757 w 5149751"/>
              <a:gd name="connsiteY19" fmla="*/ 2544483 h 3346171"/>
              <a:gd name="connsiteX20" fmla="*/ 23514 w 5149751"/>
              <a:gd name="connsiteY20" fmla="*/ 2492096 h 3346171"/>
              <a:gd name="connsiteX21" fmla="*/ 38631 w 5149751"/>
              <a:gd name="connsiteY21" fmla="*/ 2444471 h 3346171"/>
              <a:gd name="connsiteX22" fmla="*/ 55427 w 5149751"/>
              <a:gd name="connsiteY22" fmla="*/ 2403196 h 3346171"/>
              <a:gd name="connsiteX23" fmla="*/ 75582 w 5149751"/>
              <a:gd name="connsiteY23" fmla="*/ 2365096 h 3346171"/>
              <a:gd name="connsiteX24" fmla="*/ 95737 w 5149751"/>
              <a:gd name="connsiteY24" fmla="*/ 2328583 h 3346171"/>
              <a:gd name="connsiteX25" fmla="*/ 115892 w 5149751"/>
              <a:gd name="connsiteY25" fmla="*/ 2290483 h 3346171"/>
              <a:gd name="connsiteX26" fmla="*/ 134368 w 5149751"/>
              <a:gd name="connsiteY26" fmla="*/ 2250796 h 3346171"/>
              <a:gd name="connsiteX27" fmla="*/ 152844 w 5149751"/>
              <a:gd name="connsiteY27" fmla="*/ 2209521 h 3346171"/>
              <a:gd name="connsiteX28" fmla="*/ 167959 w 5149751"/>
              <a:gd name="connsiteY28" fmla="*/ 2163483 h 3346171"/>
              <a:gd name="connsiteX29" fmla="*/ 178037 w 5149751"/>
              <a:gd name="connsiteY29" fmla="*/ 2111096 h 3346171"/>
              <a:gd name="connsiteX30" fmla="*/ 188115 w 5149751"/>
              <a:gd name="connsiteY30" fmla="*/ 2050771 h 3346171"/>
              <a:gd name="connsiteX31" fmla="*/ 189795 w 5149751"/>
              <a:gd name="connsiteY31" fmla="*/ 1982508 h 3346171"/>
              <a:gd name="connsiteX32" fmla="*/ 188115 w 5149751"/>
              <a:gd name="connsiteY32" fmla="*/ 1914246 h 3346171"/>
              <a:gd name="connsiteX33" fmla="*/ 178037 w 5149751"/>
              <a:gd name="connsiteY33" fmla="*/ 1853921 h 3346171"/>
              <a:gd name="connsiteX34" fmla="*/ 167959 w 5149751"/>
              <a:gd name="connsiteY34" fmla="*/ 1801533 h 3346171"/>
              <a:gd name="connsiteX35" fmla="*/ 152844 w 5149751"/>
              <a:gd name="connsiteY35" fmla="*/ 1757083 h 3346171"/>
              <a:gd name="connsiteX36" fmla="*/ 134368 w 5149751"/>
              <a:gd name="connsiteY36" fmla="*/ 1714221 h 3346171"/>
              <a:gd name="connsiteX37" fmla="*/ 115892 w 5149751"/>
              <a:gd name="connsiteY37" fmla="*/ 1674533 h 3346171"/>
              <a:gd name="connsiteX38" fmla="*/ 95737 w 5149751"/>
              <a:gd name="connsiteY38" fmla="*/ 1638021 h 3346171"/>
              <a:gd name="connsiteX39" fmla="*/ 75582 w 5149751"/>
              <a:gd name="connsiteY39" fmla="*/ 1603096 h 3346171"/>
              <a:gd name="connsiteX40" fmla="*/ 55427 w 5149751"/>
              <a:gd name="connsiteY40" fmla="*/ 1563408 h 3346171"/>
              <a:gd name="connsiteX41" fmla="*/ 38631 w 5149751"/>
              <a:gd name="connsiteY41" fmla="*/ 1522133 h 3346171"/>
              <a:gd name="connsiteX42" fmla="*/ 23514 w 5149751"/>
              <a:gd name="connsiteY42" fmla="*/ 1476096 h 3346171"/>
              <a:gd name="connsiteX43" fmla="*/ 11757 w 5149751"/>
              <a:gd name="connsiteY43" fmla="*/ 1423708 h 3346171"/>
              <a:gd name="connsiteX44" fmla="*/ 3359 w 5149751"/>
              <a:gd name="connsiteY44" fmla="*/ 1363383 h 3346171"/>
              <a:gd name="connsiteX45" fmla="*/ 0 w 5149751"/>
              <a:gd name="connsiteY45" fmla="*/ 1295121 h 3346171"/>
              <a:gd name="connsiteX46" fmla="*/ 3359 w 5149751"/>
              <a:gd name="connsiteY46" fmla="*/ 1226858 h 3346171"/>
              <a:gd name="connsiteX47" fmla="*/ 11757 w 5149751"/>
              <a:gd name="connsiteY47" fmla="*/ 1166533 h 3346171"/>
              <a:gd name="connsiteX48" fmla="*/ 23514 w 5149751"/>
              <a:gd name="connsiteY48" fmla="*/ 1114146 h 3346171"/>
              <a:gd name="connsiteX49" fmla="*/ 38631 w 5149751"/>
              <a:gd name="connsiteY49" fmla="*/ 1068108 h 3346171"/>
              <a:gd name="connsiteX50" fmla="*/ 55427 w 5149751"/>
              <a:gd name="connsiteY50" fmla="*/ 1025246 h 3346171"/>
              <a:gd name="connsiteX51" fmla="*/ 75582 w 5149751"/>
              <a:gd name="connsiteY51" fmla="*/ 987146 h 3346171"/>
              <a:gd name="connsiteX52" fmla="*/ 115892 w 5149751"/>
              <a:gd name="connsiteY52" fmla="*/ 912533 h 3346171"/>
              <a:gd name="connsiteX53" fmla="*/ 134368 w 5149751"/>
              <a:gd name="connsiteY53" fmla="*/ 874433 h 3346171"/>
              <a:gd name="connsiteX54" fmla="*/ 152844 w 5149751"/>
              <a:gd name="connsiteY54" fmla="*/ 831571 h 3346171"/>
              <a:gd name="connsiteX55" fmla="*/ 167959 w 5149751"/>
              <a:gd name="connsiteY55" fmla="*/ 785533 h 3346171"/>
              <a:gd name="connsiteX56" fmla="*/ 178037 w 5149751"/>
              <a:gd name="connsiteY56" fmla="*/ 733146 h 3346171"/>
              <a:gd name="connsiteX57" fmla="*/ 188115 w 5149751"/>
              <a:gd name="connsiteY57" fmla="*/ 674408 h 3346171"/>
              <a:gd name="connsiteX58" fmla="*/ 189795 w 5149751"/>
              <a:gd name="connsiteY58" fmla="*/ 604558 h 3346171"/>
              <a:gd name="connsiteX59" fmla="*/ 188115 w 5149751"/>
              <a:gd name="connsiteY59" fmla="*/ 536296 h 3346171"/>
              <a:gd name="connsiteX60" fmla="*/ 178037 w 5149751"/>
              <a:gd name="connsiteY60" fmla="*/ 475971 h 3346171"/>
              <a:gd name="connsiteX61" fmla="*/ 167959 w 5149751"/>
              <a:gd name="connsiteY61" fmla="*/ 423583 h 3346171"/>
              <a:gd name="connsiteX62" fmla="*/ 152844 w 5149751"/>
              <a:gd name="connsiteY62" fmla="*/ 379133 h 3346171"/>
              <a:gd name="connsiteX63" fmla="*/ 134368 w 5149751"/>
              <a:gd name="connsiteY63" fmla="*/ 336271 h 3346171"/>
              <a:gd name="connsiteX64" fmla="*/ 115892 w 5149751"/>
              <a:gd name="connsiteY64" fmla="*/ 299758 h 3346171"/>
              <a:gd name="connsiteX65" fmla="*/ 75582 w 5149751"/>
              <a:gd name="connsiteY65" fmla="*/ 225146 h 3346171"/>
              <a:gd name="connsiteX66" fmla="*/ 55427 w 5149751"/>
              <a:gd name="connsiteY66" fmla="*/ 185458 h 3346171"/>
              <a:gd name="connsiteX67" fmla="*/ 38631 w 5149751"/>
              <a:gd name="connsiteY67" fmla="*/ 144183 h 3346171"/>
              <a:gd name="connsiteX68" fmla="*/ 23514 w 5149751"/>
              <a:gd name="connsiteY68" fmla="*/ 98146 h 3346171"/>
              <a:gd name="connsiteX69" fmla="*/ 11757 w 5149751"/>
              <a:gd name="connsiteY69" fmla="*/ 45758 h 334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fire hydrant in front of a rock&#10;&#10;Description automatically generated">
            <a:extLst>
              <a:ext uri="{FF2B5EF4-FFF2-40B4-BE49-F238E27FC236}">
                <a16:creationId xmlns:a16="http://schemas.microsoft.com/office/drawing/2014/main" id="{CC60B4E7-C1EC-4AE4-AA2F-A35AD6B6F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65" y="3750734"/>
            <a:ext cx="3790093" cy="25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3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1A5D-AE0C-4A22-A8BB-7CAC0B5B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556" y="428100"/>
            <a:ext cx="10031545" cy="579065"/>
          </a:xfrm>
        </p:spPr>
        <p:txBody>
          <a:bodyPr>
            <a:normAutofit/>
          </a:bodyPr>
          <a:lstStyle/>
          <a:p>
            <a:r>
              <a:rPr lang="en-GB" sz="3400" b="1" dirty="0"/>
              <a:t>Celtic figures in Arthurian legends</a:t>
            </a:r>
            <a:endParaRPr lang="en-GB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9D8FE-57DD-4FF9-BFE6-A3A6DB4D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8" y="1290542"/>
            <a:ext cx="5684101" cy="51393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A few characters probably originated as ancient Celtic gods and goddesses; these early pagan figures were incorporated into the Christian Arthurian world. Kay, Bedivere, Guinevere and Morgan Le Fay may possibly be identified as the Celtic deities.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B</a:t>
            </a:r>
            <a:r>
              <a:rPr lang="en-GB" sz="2000" dirty="0" err="1">
                <a:solidFill>
                  <a:schemeClr val="tx1"/>
                </a:solidFill>
              </a:rPr>
              <a:t>edwyr</a:t>
            </a:r>
            <a:r>
              <a:rPr lang="en-GB" sz="2000" dirty="0">
                <a:solidFill>
                  <a:schemeClr val="tx1"/>
                </a:solidFill>
              </a:rPr>
              <a:t>: Bedivere;</a:t>
            </a:r>
            <a:endParaRPr lang="tr-TR" sz="20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Cai: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Kay;</a:t>
            </a:r>
            <a:endParaRPr lang="tr-TR" sz="20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Gwalchmai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Gawain; </a:t>
            </a:r>
            <a:endParaRPr lang="tr-TR" sz="20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chemeClr val="tx1"/>
                </a:solidFill>
              </a:rPr>
              <a:t>Gwenhwyfar</a:t>
            </a:r>
            <a:r>
              <a:rPr lang="en-GB" sz="2000" dirty="0">
                <a:solidFill>
                  <a:schemeClr val="tx1"/>
                </a:solidFill>
              </a:rPr>
              <a:t>: Guinevere</a:t>
            </a:r>
            <a:endParaRPr lang="tr-TR" sz="20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chemeClr val="tx1"/>
                </a:solidFill>
              </a:rPr>
              <a:t>Morgên</a:t>
            </a:r>
            <a:r>
              <a:rPr lang="en-GB" sz="2000" dirty="0">
                <a:solidFill>
                  <a:schemeClr val="tx1"/>
                </a:solidFill>
              </a:rPr>
              <a:t> y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Dylwythen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Deg</a:t>
            </a:r>
            <a:r>
              <a:rPr lang="tr-TR" sz="2000" dirty="0">
                <a:solidFill>
                  <a:schemeClr val="tx1"/>
                </a:solidFill>
              </a:rPr>
              <a:t>: </a:t>
            </a:r>
            <a:r>
              <a:rPr lang="en-GB" sz="2000" dirty="0">
                <a:solidFill>
                  <a:schemeClr val="tx1"/>
                </a:solidFill>
              </a:rPr>
              <a:t>Morgan Le Fay</a:t>
            </a:r>
          </a:p>
        </p:txBody>
      </p:sp>
      <p:pic>
        <p:nvPicPr>
          <p:cNvPr id="5" name="Picture 4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EFE100A3-752D-4094-BAD5-E6BEE2508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29" y="1965960"/>
            <a:ext cx="5176744" cy="29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4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5D13-E83D-42A0-8072-49155F09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690" y="599272"/>
            <a:ext cx="5885930" cy="783806"/>
          </a:xfrm>
        </p:spPr>
        <p:txBody>
          <a:bodyPr>
            <a:normAutofit/>
          </a:bodyPr>
          <a:lstStyle/>
          <a:p>
            <a:r>
              <a:rPr lang="en-GB" sz="4800" b="1" dirty="0"/>
              <a:t>Otherworld</a:t>
            </a:r>
            <a:endParaRPr lang="en-GB" sz="4800" dirty="0"/>
          </a:p>
        </p:txBody>
      </p:sp>
      <p:pic>
        <p:nvPicPr>
          <p:cNvPr id="5" name="Picture 4" descr="A picture containing grass, dog, water, small&#10;&#10;Description automatically generated">
            <a:extLst>
              <a:ext uri="{FF2B5EF4-FFF2-40B4-BE49-F238E27FC236}">
                <a16:creationId xmlns:a16="http://schemas.microsoft.com/office/drawing/2014/main" id="{5514720C-8F5F-436A-AF36-39C5CD97B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39033" b="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4F0EA-9694-4190-85CA-2D102940E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690" y="1383078"/>
            <a:ext cx="5885930" cy="4800007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the ‘Otherworld’ motif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establishes a connection between the Celtic mythology, full of unworldly elements and matter of Britain romances composed with religious details.</a:t>
            </a:r>
            <a:endParaRPr lang="tr-TR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Otherworld castles illustrate a concept of the “fairyland” where people could get plenty of drink and food, and every wound was easily healed.</a:t>
            </a:r>
            <a:endParaRPr lang="tr-TR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In Welsh </a:t>
            </a:r>
            <a:r>
              <a:rPr lang="tr-TR" sz="2400" dirty="0">
                <a:solidFill>
                  <a:schemeClr val="tx1"/>
                </a:solidFill>
              </a:rPr>
              <a:t>«</a:t>
            </a:r>
            <a:r>
              <a:rPr lang="en-GB" sz="2400" dirty="0" err="1">
                <a:solidFill>
                  <a:schemeClr val="tx1"/>
                </a:solidFill>
              </a:rPr>
              <a:t>Annwn</a:t>
            </a:r>
            <a:r>
              <a:rPr lang="en-GB" sz="2400" dirty="0">
                <a:solidFill>
                  <a:schemeClr val="tx1"/>
                </a:solidFill>
              </a:rPr>
              <a:t> /</a:t>
            </a:r>
            <a:r>
              <a:rPr lang="en-GB" sz="2400" dirty="0" err="1">
                <a:solidFill>
                  <a:schemeClr val="tx1"/>
                </a:solidFill>
              </a:rPr>
              <a:t>Annwfn</a:t>
            </a:r>
            <a:r>
              <a:rPr lang="tr-TR" sz="2400" dirty="0">
                <a:solidFill>
                  <a:schemeClr val="tx1"/>
                </a:solidFill>
              </a:rPr>
              <a:t>»</a:t>
            </a:r>
            <a:r>
              <a:rPr lang="en-GB" sz="2400" dirty="0">
                <a:solidFill>
                  <a:schemeClr val="tx1"/>
                </a:solidFill>
              </a:rPr>
              <a:t> designates the Otherworld or ‘Un-world’ in Welsh tradition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239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390BA-264C-440A-88E9-31A256AF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54" y="186960"/>
            <a:ext cx="5527033" cy="694899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Grail</a:t>
            </a:r>
            <a:endParaRPr lang="en-GB" sz="4800" dirty="0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FFDC94-E932-4EEB-A895-16405A3E6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54" y="1121462"/>
            <a:ext cx="6126911" cy="5344652"/>
          </a:xfrm>
        </p:spPr>
        <p:txBody>
          <a:bodyPr>
            <a:noAutofit/>
          </a:bodyPr>
          <a:lstStyle/>
          <a:p>
            <a:r>
              <a:rPr lang="en-GB" sz="2600" dirty="0">
                <a:solidFill>
                  <a:schemeClr val="tx1"/>
                </a:solidFill>
              </a:rPr>
              <a:t>The Grail story, as a motif of the Celtic myth, derived from images such as the Horn of Plenty, or Cauldron of Rebirth and Knowledge, which are the symbols of abundance.</a:t>
            </a:r>
            <a:endParaRPr lang="tr-TR" sz="2600" dirty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chemeClr val="tx1"/>
                </a:solidFill>
              </a:rPr>
              <a:t>mistranslation of one simple word – </a:t>
            </a:r>
            <a:r>
              <a:rPr lang="en-GB" sz="2600" i="1" dirty="0" err="1">
                <a:solidFill>
                  <a:schemeClr val="tx1"/>
                </a:solidFill>
              </a:rPr>
              <a:t>cors</a:t>
            </a:r>
            <a:r>
              <a:rPr lang="tr-TR" sz="2600" i="1" dirty="0">
                <a:solidFill>
                  <a:schemeClr val="tx1"/>
                </a:solidFill>
              </a:rPr>
              <a:t> (</a:t>
            </a:r>
            <a:r>
              <a:rPr lang="en-GB" sz="2600" dirty="0">
                <a:solidFill>
                  <a:schemeClr val="tx1"/>
                </a:solidFill>
              </a:rPr>
              <a:t>a horn and a body</a:t>
            </a:r>
            <a:r>
              <a:rPr lang="tr-TR" sz="2600" dirty="0">
                <a:solidFill>
                  <a:schemeClr val="tx1"/>
                </a:solidFill>
              </a:rPr>
              <a:t>)</a:t>
            </a:r>
            <a:r>
              <a:rPr lang="en-GB" sz="2600" dirty="0">
                <a:solidFill>
                  <a:schemeClr val="tx1"/>
                </a:solidFill>
              </a:rPr>
              <a:t>.</a:t>
            </a:r>
            <a:endParaRPr lang="tr-TR" sz="26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a Celtic Blessed Horn of Plenty, (</a:t>
            </a:r>
            <a:r>
              <a:rPr lang="en-GB" sz="2600" i="1" dirty="0" err="1">
                <a:solidFill>
                  <a:schemeClr val="tx1"/>
                </a:solidFill>
              </a:rPr>
              <a:t>cors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i="1" dirty="0" err="1">
                <a:solidFill>
                  <a:schemeClr val="tx1"/>
                </a:solidFill>
              </a:rPr>
              <a:t>benoiz</a:t>
            </a:r>
            <a:r>
              <a:rPr lang="en-GB" sz="2600" dirty="0">
                <a:solidFill>
                  <a:schemeClr val="tx1"/>
                </a:solidFill>
              </a:rPr>
              <a:t>), became the Blessed Body of Christ (</a:t>
            </a:r>
            <a:r>
              <a:rPr lang="en-GB" sz="2600" i="1" dirty="0" err="1">
                <a:solidFill>
                  <a:schemeClr val="tx1"/>
                </a:solidFill>
              </a:rPr>
              <a:t>cors</a:t>
            </a:r>
            <a:r>
              <a:rPr lang="en-GB" sz="2600" i="1" dirty="0">
                <a:solidFill>
                  <a:schemeClr val="tx1"/>
                </a:solidFill>
              </a:rPr>
              <a:t> benoit</a:t>
            </a:r>
            <a:r>
              <a:rPr lang="en-GB" sz="2600" dirty="0">
                <a:solidFill>
                  <a:schemeClr val="tx1"/>
                </a:solidFill>
              </a:rPr>
              <a:t>)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88FC0EF-FB5A-4AF3-A7C1-57F4582BF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DB19D2F-9F08-47D1-A104-0BE7E301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5" y="2"/>
            <a:ext cx="5149751" cy="3402351"/>
          </a:xfrm>
          <a:custGeom>
            <a:avLst/>
            <a:gdLst>
              <a:gd name="connsiteX0" fmla="*/ 189795 w 5149751"/>
              <a:gd name="connsiteY0" fmla="*/ 0 h 3402351"/>
              <a:gd name="connsiteX1" fmla="*/ 5149751 w 5149751"/>
              <a:gd name="connsiteY1" fmla="*/ 0 h 3402351"/>
              <a:gd name="connsiteX2" fmla="*/ 5149751 w 5149751"/>
              <a:gd name="connsiteY2" fmla="*/ 3402351 h 3402351"/>
              <a:gd name="connsiteX3" fmla="*/ 1262 w 5149751"/>
              <a:gd name="connsiteY3" fmla="*/ 3402351 h 3402351"/>
              <a:gd name="connsiteX4" fmla="*/ 3359 w 5149751"/>
              <a:gd name="connsiteY4" fmla="*/ 3360737 h 3402351"/>
              <a:gd name="connsiteX5" fmla="*/ 11757 w 5149751"/>
              <a:gd name="connsiteY5" fmla="*/ 3300412 h 3402351"/>
              <a:gd name="connsiteX6" fmla="*/ 23514 w 5149751"/>
              <a:gd name="connsiteY6" fmla="*/ 3248025 h 3402351"/>
              <a:gd name="connsiteX7" fmla="*/ 38631 w 5149751"/>
              <a:gd name="connsiteY7" fmla="*/ 3201987 h 3402351"/>
              <a:gd name="connsiteX8" fmla="*/ 55427 w 5149751"/>
              <a:gd name="connsiteY8" fmla="*/ 3160712 h 3402351"/>
              <a:gd name="connsiteX9" fmla="*/ 75582 w 5149751"/>
              <a:gd name="connsiteY9" fmla="*/ 3121025 h 3402351"/>
              <a:gd name="connsiteX10" fmla="*/ 95737 w 5149751"/>
              <a:gd name="connsiteY10" fmla="*/ 3084512 h 3402351"/>
              <a:gd name="connsiteX11" fmla="*/ 115892 w 5149751"/>
              <a:gd name="connsiteY11" fmla="*/ 3046412 h 3402351"/>
              <a:gd name="connsiteX12" fmla="*/ 134368 w 5149751"/>
              <a:gd name="connsiteY12" fmla="*/ 3009900 h 3402351"/>
              <a:gd name="connsiteX13" fmla="*/ 152844 w 5149751"/>
              <a:gd name="connsiteY13" fmla="*/ 2967037 h 3402351"/>
              <a:gd name="connsiteX14" fmla="*/ 167959 w 5149751"/>
              <a:gd name="connsiteY14" fmla="*/ 2922587 h 3402351"/>
              <a:gd name="connsiteX15" fmla="*/ 178037 w 5149751"/>
              <a:gd name="connsiteY15" fmla="*/ 2868612 h 3402351"/>
              <a:gd name="connsiteX16" fmla="*/ 188115 w 5149751"/>
              <a:gd name="connsiteY16" fmla="*/ 2809875 h 3402351"/>
              <a:gd name="connsiteX17" fmla="*/ 189795 w 5149751"/>
              <a:gd name="connsiteY17" fmla="*/ 2741612 h 3402351"/>
              <a:gd name="connsiteX18" fmla="*/ 188115 w 5149751"/>
              <a:gd name="connsiteY18" fmla="*/ 2671762 h 3402351"/>
              <a:gd name="connsiteX19" fmla="*/ 178037 w 5149751"/>
              <a:gd name="connsiteY19" fmla="*/ 2613025 h 3402351"/>
              <a:gd name="connsiteX20" fmla="*/ 167959 w 5149751"/>
              <a:gd name="connsiteY20" fmla="*/ 2560637 h 3402351"/>
              <a:gd name="connsiteX21" fmla="*/ 152844 w 5149751"/>
              <a:gd name="connsiteY21" fmla="*/ 2513012 h 3402351"/>
              <a:gd name="connsiteX22" fmla="*/ 134368 w 5149751"/>
              <a:gd name="connsiteY22" fmla="*/ 2471737 h 3402351"/>
              <a:gd name="connsiteX23" fmla="*/ 115892 w 5149751"/>
              <a:gd name="connsiteY23" fmla="*/ 2433637 h 3402351"/>
              <a:gd name="connsiteX24" fmla="*/ 95737 w 5149751"/>
              <a:gd name="connsiteY24" fmla="*/ 2395537 h 3402351"/>
              <a:gd name="connsiteX25" fmla="*/ 75582 w 5149751"/>
              <a:gd name="connsiteY25" fmla="*/ 2359025 h 3402351"/>
              <a:gd name="connsiteX26" fmla="*/ 55427 w 5149751"/>
              <a:gd name="connsiteY26" fmla="*/ 2319337 h 3402351"/>
              <a:gd name="connsiteX27" fmla="*/ 38631 w 5149751"/>
              <a:gd name="connsiteY27" fmla="*/ 2278062 h 3402351"/>
              <a:gd name="connsiteX28" fmla="*/ 23514 w 5149751"/>
              <a:gd name="connsiteY28" fmla="*/ 2232025 h 3402351"/>
              <a:gd name="connsiteX29" fmla="*/ 11757 w 5149751"/>
              <a:gd name="connsiteY29" fmla="*/ 2179637 h 3402351"/>
              <a:gd name="connsiteX30" fmla="*/ 3359 w 5149751"/>
              <a:gd name="connsiteY30" fmla="*/ 2119312 h 3402351"/>
              <a:gd name="connsiteX31" fmla="*/ 0 w 5149751"/>
              <a:gd name="connsiteY31" fmla="*/ 2051050 h 3402351"/>
              <a:gd name="connsiteX32" fmla="*/ 3359 w 5149751"/>
              <a:gd name="connsiteY32" fmla="*/ 1982787 h 3402351"/>
              <a:gd name="connsiteX33" fmla="*/ 11757 w 5149751"/>
              <a:gd name="connsiteY33" fmla="*/ 1922462 h 3402351"/>
              <a:gd name="connsiteX34" fmla="*/ 23514 w 5149751"/>
              <a:gd name="connsiteY34" fmla="*/ 1870075 h 3402351"/>
              <a:gd name="connsiteX35" fmla="*/ 38631 w 5149751"/>
              <a:gd name="connsiteY35" fmla="*/ 1824037 h 3402351"/>
              <a:gd name="connsiteX36" fmla="*/ 55427 w 5149751"/>
              <a:gd name="connsiteY36" fmla="*/ 1782762 h 3402351"/>
              <a:gd name="connsiteX37" fmla="*/ 75582 w 5149751"/>
              <a:gd name="connsiteY37" fmla="*/ 1743075 h 3402351"/>
              <a:gd name="connsiteX38" fmla="*/ 95737 w 5149751"/>
              <a:gd name="connsiteY38" fmla="*/ 1708150 h 3402351"/>
              <a:gd name="connsiteX39" fmla="*/ 115892 w 5149751"/>
              <a:gd name="connsiteY39" fmla="*/ 1671637 h 3402351"/>
              <a:gd name="connsiteX40" fmla="*/ 134368 w 5149751"/>
              <a:gd name="connsiteY40" fmla="*/ 1631950 h 3402351"/>
              <a:gd name="connsiteX41" fmla="*/ 152844 w 5149751"/>
              <a:gd name="connsiteY41" fmla="*/ 1589087 h 3402351"/>
              <a:gd name="connsiteX42" fmla="*/ 167959 w 5149751"/>
              <a:gd name="connsiteY42" fmla="*/ 1544637 h 3402351"/>
              <a:gd name="connsiteX43" fmla="*/ 178037 w 5149751"/>
              <a:gd name="connsiteY43" fmla="*/ 1492250 h 3402351"/>
              <a:gd name="connsiteX44" fmla="*/ 188115 w 5149751"/>
              <a:gd name="connsiteY44" fmla="*/ 1431925 h 3402351"/>
              <a:gd name="connsiteX45" fmla="*/ 189795 w 5149751"/>
              <a:gd name="connsiteY45" fmla="*/ 1363662 h 3402351"/>
              <a:gd name="connsiteX46" fmla="*/ 188115 w 5149751"/>
              <a:gd name="connsiteY46" fmla="*/ 1295400 h 3402351"/>
              <a:gd name="connsiteX47" fmla="*/ 178037 w 5149751"/>
              <a:gd name="connsiteY47" fmla="*/ 1235075 h 3402351"/>
              <a:gd name="connsiteX48" fmla="*/ 167959 w 5149751"/>
              <a:gd name="connsiteY48" fmla="*/ 1182687 h 3402351"/>
              <a:gd name="connsiteX49" fmla="*/ 152844 w 5149751"/>
              <a:gd name="connsiteY49" fmla="*/ 1136650 h 3402351"/>
              <a:gd name="connsiteX50" fmla="*/ 134368 w 5149751"/>
              <a:gd name="connsiteY50" fmla="*/ 1095375 h 3402351"/>
              <a:gd name="connsiteX51" fmla="*/ 115892 w 5149751"/>
              <a:gd name="connsiteY51" fmla="*/ 1055687 h 3402351"/>
              <a:gd name="connsiteX52" fmla="*/ 95737 w 5149751"/>
              <a:gd name="connsiteY52" fmla="*/ 1017587 h 3402351"/>
              <a:gd name="connsiteX53" fmla="*/ 75582 w 5149751"/>
              <a:gd name="connsiteY53" fmla="*/ 981075 h 3402351"/>
              <a:gd name="connsiteX54" fmla="*/ 55427 w 5149751"/>
              <a:gd name="connsiteY54" fmla="*/ 942975 h 3402351"/>
              <a:gd name="connsiteX55" fmla="*/ 38631 w 5149751"/>
              <a:gd name="connsiteY55" fmla="*/ 901700 h 3402351"/>
              <a:gd name="connsiteX56" fmla="*/ 23514 w 5149751"/>
              <a:gd name="connsiteY56" fmla="*/ 854075 h 3402351"/>
              <a:gd name="connsiteX57" fmla="*/ 11757 w 5149751"/>
              <a:gd name="connsiteY57" fmla="*/ 801687 h 3402351"/>
              <a:gd name="connsiteX58" fmla="*/ 3359 w 5149751"/>
              <a:gd name="connsiteY58" fmla="*/ 744537 h 3402351"/>
              <a:gd name="connsiteX59" fmla="*/ 0 w 5149751"/>
              <a:gd name="connsiteY59" fmla="*/ 673100 h 3402351"/>
              <a:gd name="connsiteX60" fmla="*/ 3359 w 5149751"/>
              <a:gd name="connsiteY60" fmla="*/ 606425 h 3402351"/>
              <a:gd name="connsiteX61" fmla="*/ 11757 w 5149751"/>
              <a:gd name="connsiteY61" fmla="*/ 546100 h 3402351"/>
              <a:gd name="connsiteX62" fmla="*/ 23514 w 5149751"/>
              <a:gd name="connsiteY62" fmla="*/ 496887 h 3402351"/>
              <a:gd name="connsiteX63" fmla="*/ 38631 w 5149751"/>
              <a:gd name="connsiteY63" fmla="*/ 450850 h 3402351"/>
              <a:gd name="connsiteX64" fmla="*/ 55427 w 5149751"/>
              <a:gd name="connsiteY64" fmla="*/ 409575 h 3402351"/>
              <a:gd name="connsiteX65" fmla="*/ 73902 w 5149751"/>
              <a:gd name="connsiteY65" fmla="*/ 369887 h 3402351"/>
              <a:gd name="connsiteX66" fmla="*/ 92378 w 5149751"/>
              <a:gd name="connsiteY66" fmla="*/ 334962 h 3402351"/>
              <a:gd name="connsiteX67" fmla="*/ 112533 w 5149751"/>
              <a:gd name="connsiteY67" fmla="*/ 296862 h 3402351"/>
              <a:gd name="connsiteX68" fmla="*/ 132688 w 5149751"/>
              <a:gd name="connsiteY68" fmla="*/ 260350 h 3402351"/>
              <a:gd name="connsiteX69" fmla="*/ 149484 w 5149751"/>
              <a:gd name="connsiteY69" fmla="*/ 217487 h 3402351"/>
              <a:gd name="connsiteX70" fmla="*/ 166280 w 5149751"/>
              <a:gd name="connsiteY70" fmla="*/ 174625 h 3402351"/>
              <a:gd name="connsiteX71" fmla="*/ 176358 w 5149751"/>
              <a:gd name="connsiteY71" fmla="*/ 122237 h 3402351"/>
              <a:gd name="connsiteX72" fmla="*/ 184755 w 5149751"/>
              <a:gd name="connsiteY72" fmla="*/ 66675 h 340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erson standing in front of a statue&#10;&#10;Description automatically generated">
            <a:extLst>
              <a:ext uri="{FF2B5EF4-FFF2-40B4-BE49-F238E27FC236}">
                <a16:creationId xmlns:a16="http://schemas.microsoft.com/office/drawing/2014/main" id="{996A9A10-00C7-4591-9D1A-2E994DEC9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13" y="304177"/>
            <a:ext cx="3800798" cy="2803089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DDC619B-7F37-4A93-ADCA-7EAE09EE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46364" y="3511830"/>
            <a:ext cx="5149751" cy="3346171"/>
          </a:xfrm>
          <a:custGeom>
            <a:avLst/>
            <a:gdLst>
              <a:gd name="connsiteX0" fmla="*/ 5387 w 5149751"/>
              <a:gd name="connsiteY0" fmla="*/ 0 h 3346171"/>
              <a:gd name="connsiteX1" fmla="*/ 5149751 w 5149751"/>
              <a:gd name="connsiteY1" fmla="*/ 0 h 3346171"/>
              <a:gd name="connsiteX2" fmla="*/ 5149751 w 5149751"/>
              <a:gd name="connsiteY2" fmla="*/ 3346171 h 3346171"/>
              <a:gd name="connsiteX3" fmla="*/ 189795 w 5149751"/>
              <a:gd name="connsiteY3" fmla="*/ 3346171 h 3346171"/>
              <a:gd name="connsiteX4" fmla="*/ 184755 w 5149751"/>
              <a:gd name="connsiteY4" fmla="*/ 3279496 h 3346171"/>
              <a:gd name="connsiteX5" fmla="*/ 176358 w 5149751"/>
              <a:gd name="connsiteY5" fmla="*/ 3223933 h 3346171"/>
              <a:gd name="connsiteX6" fmla="*/ 166280 w 5149751"/>
              <a:gd name="connsiteY6" fmla="*/ 3171546 h 3346171"/>
              <a:gd name="connsiteX7" fmla="*/ 149484 w 5149751"/>
              <a:gd name="connsiteY7" fmla="*/ 3128683 h 3346171"/>
              <a:gd name="connsiteX8" fmla="*/ 132688 w 5149751"/>
              <a:gd name="connsiteY8" fmla="*/ 3085821 h 3346171"/>
              <a:gd name="connsiteX9" fmla="*/ 112533 w 5149751"/>
              <a:gd name="connsiteY9" fmla="*/ 3049308 h 3346171"/>
              <a:gd name="connsiteX10" fmla="*/ 92378 w 5149751"/>
              <a:gd name="connsiteY10" fmla="*/ 3011208 h 3346171"/>
              <a:gd name="connsiteX11" fmla="*/ 73902 w 5149751"/>
              <a:gd name="connsiteY11" fmla="*/ 2976283 h 3346171"/>
              <a:gd name="connsiteX12" fmla="*/ 55427 w 5149751"/>
              <a:gd name="connsiteY12" fmla="*/ 2936596 h 3346171"/>
              <a:gd name="connsiteX13" fmla="*/ 38631 w 5149751"/>
              <a:gd name="connsiteY13" fmla="*/ 2895321 h 3346171"/>
              <a:gd name="connsiteX14" fmla="*/ 23514 w 5149751"/>
              <a:gd name="connsiteY14" fmla="*/ 2849283 h 3346171"/>
              <a:gd name="connsiteX15" fmla="*/ 11757 w 5149751"/>
              <a:gd name="connsiteY15" fmla="*/ 2800071 h 3346171"/>
              <a:gd name="connsiteX16" fmla="*/ 3359 w 5149751"/>
              <a:gd name="connsiteY16" fmla="*/ 2739746 h 3346171"/>
              <a:gd name="connsiteX17" fmla="*/ 0 w 5149751"/>
              <a:gd name="connsiteY17" fmla="*/ 2671483 h 3346171"/>
              <a:gd name="connsiteX18" fmla="*/ 3359 w 5149751"/>
              <a:gd name="connsiteY18" fmla="*/ 2601633 h 3346171"/>
              <a:gd name="connsiteX19" fmla="*/ 11757 w 5149751"/>
              <a:gd name="connsiteY19" fmla="*/ 2544483 h 3346171"/>
              <a:gd name="connsiteX20" fmla="*/ 23514 w 5149751"/>
              <a:gd name="connsiteY20" fmla="*/ 2492096 h 3346171"/>
              <a:gd name="connsiteX21" fmla="*/ 38631 w 5149751"/>
              <a:gd name="connsiteY21" fmla="*/ 2444471 h 3346171"/>
              <a:gd name="connsiteX22" fmla="*/ 55427 w 5149751"/>
              <a:gd name="connsiteY22" fmla="*/ 2403196 h 3346171"/>
              <a:gd name="connsiteX23" fmla="*/ 75582 w 5149751"/>
              <a:gd name="connsiteY23" fmla="*/ 2365096 h 3346171"/>
              <a:gd name="connsiteX24" fmla="*/ 95737 w 5149751"/>
              <a:gd name="connsiteY24" fmla="*/ 2328583 h 3346171"/>
              <a:gd name="connsiteX25" fmla="*/ 115892 w 5149751"/>
              <a:gd name="connsiteY25" fmla="*/ 2290483 h 3346171"/>
              <a:gd name="connsiteX26" fmla="*/ 134368 w 5149751"/>
              <a:gd name="connsiteY26" fmla="*/ 2250796 h 3346171"/>
              <a:gd name="connsiteX27" fmla="*/ 152844 w 5149751"/>
              <a:gd name="connsiteY27" fmla="*/ 2209521 h 3346171"/>
              <a:gd name="connsiteX28" fmla="*/ 167959 w 5149751"/>
              <a:gd name="connsiteY28" fmla="*/ 2163483 h 3346171"/>
              <a:gd name="connsiteX29" fmla="*/ 178037 w 5149751"/>
              <a:gd name="connsiteY29" fmla="*/ 2111096 h 3346171"/>
              <a:gd name="connsiteX30" fmla="*/ 188115 w 5149751"/>
              <a:gd name="connsiteY30" fmla="*/ 2050771 h 3346171"/>
              <a:gd name="connsiteX31" fmla="*/ 189795 w 5149751"/>
              <a:gd name="connsiteY31" fmla="*/ 1982508 h 3346171"/>
              <a:gd name="connsiteX32" fmla="*/ 188115 w 5149751"/>
              <a:gd name="connsiteY32" fmla="*/ 1914246 h 3346171"/>
              <a:gd name="connsiteX33" fmla="*/ 178037 w 5149751"/>
              <a:gd name="connsiteY33" fmla="*/ 1853921 h 3346171"/>
              <a:gd name="connsiteX34" fmla="*/ 167959 w 5149751"/>
              <a:gd name="connsiteY34" fmla="*/ 1801533 h 3346171"/>
              <a:gd name="connsiteX35" fmla="*/ 152844 w 5149751"/>
              <a:gd name="connsiteY35" fmla="*/ 1757083 h 3346171"/>
              <a:gd name="connsiteX36" fmla="*/ 134368 w 5149751"/>
              <a:gd name="connsiteY36" fmla="*/ 1714221 h 3346171"/>
              <a:gd name="connsiteX37" fmla="*/ 115892 w 5149751"/>
              <a:gd name="connsiteY37" fmla="*/ 1674533 h 3346171"/>
              <a:gd name="connsiteX38" fmla="*/ 95737 w 5149751"/>
              <a:gd name="connsiteY38" fmla="*/ 1638021 h 3346171"/>
              <a:gd name="connsiteX39" fmla="*/ 75582 w 5149751"/>
              <a:gd name="connsiteY39" fmla="*/ 1603096 h 3346171"/>
              <a:gd name="connsiteX40" fmla="*/ 55427 w 5149751"/>
              <a:gd name="connsiteY40" fmla="*/ 1563408 h 3346171"/>
              <a:gd name="connsiteX41" fmla="*/ 38631 w 5149751"/>
              <a:gd name="connsiteY41" fmla="*/ 1522133 h 3346171"/>
              <a:gd name="connsiteX42" fmla="*/ 23514 w 5149751"/>
              <a:gd name="connsiteY42" fmla="*/ 1476096 h 3346171"/>
              <a:gd name="connsiteX43" fmla="*/ 11757 w 5149751"/>
              <a:gd name="connsiteY43" fmla="*/ 1423708 h 3346171"/>
              <a:gd name="connsiteX44" fmla="*/ 3359 w 5149751"/>
              <a:gd name="connsiteY44" fmla="*/ 1363383 h 3346171"/>
              <a:gd name="connsiteX45" fmla="*/ 0 w 5149751"/>
              <a:gd name="connsiteY45" fmla="*/ 1295121 h 3346171"/>
              <a:gd name="connsiteX46" fmla="*/ 3359 w 5149751"/>
              <a:gd name="connsiteY46" fmla="*/ 1226858 h 3346171"/>
              <a:gd name="connsiteX47" fmla="*/ 11757 w 5149751"/>
              <a:gd name="connsiteY47" fmla="*/ 1166533 h 3346171"/>
              <a:gd name="connsiteX48" fmla="*/ 23514 w 5149751"/>
              <a:gd name="connsiteY48" fmla="*/ 1114146 h 3346171"/>
              <a:gd name="connsiteX49" fmla="*/ 38631 w 5149751"/>
              <a:gd name="connsiteY49" fmla="*/ 1068108 h 3346171"/>
              <a:gd name="connsiteX50" fmla="*/ 55427 w 5149751"/>
              <a:gd name="connsiteY50" fmla="*/ 1025246 h 3346171"/>
              <a:gd name="connsiteX51" fmla="*/ 75582 w 5149751"/>
              <a:gd name="connsiteY51" fmla="*/ 987146 h 3346171"/>
              <a:gd name="connsiteX52" fmla="*/ 115892 w 5149751"/>
              <a:gd name="connsiteY52" fmla="*/ 912533 h 3346171"/>
              <a:gd name="connsiteX53" fmla="*/ 134368 w 5149751"/>
              <a:gd name="connsiteY53" fmla="*/ 874433 h 3346171"/>
              <a:gd name="connsiteX54" fmla="*/ 152844 w 5149751"/>
              <a:gd name="connsiteY54" fmla="*/ 831571 h 3346171"/>
              <a:gd name="connsiteX55" fmla="*/ 167959 w 5149751"/>
              <a:gd name="connsiteY55" fmla="*/ 785533 h 3346171"/>
              <a:gd name="connsiteX56" fmla="*/ 178037 w 5149751"/>
              <a:gd name="connsiteY56" fmla="*/ 733146 h 3346171"/>
              <a:gd name="connsiteX57" fmla="*/ 188115 w 5149751"/>
              <a:gd name="connsiteY57" fmla="*/ 674408 h 3346171"/>
              <a:gd name="connsiteX58" fmla="*/ 189795 w 5149751"/>
              <a:gd name="connsiteY58" fmla="*/ 604558 h 3346171"/>
              <a:gd name="connsiteX59" fmla="*/ 188115 w 5149751"/>
              <a:gd name="connsiteY59" fmla="*/ 536296 h 3346171"/>
              <a:gd name="connsiteX60" fmla="*/ 178037 w 5149751"/>
              <a:gd name="connsiteY60" fmla="*/ 475971 h 3346171"/>
              <a:gd name="connsiteX61" fmla="*/ 167959 w 5149751"/>
              <a:gd name="connsiteY61" fmla="*/ 423583 h 3346171"/>
              <a:gd name="connsiteX62" fmla="*/ 152844 w 5149751"/>
              <a:gd name="connsiteY62" fmla="*/ 379133 h 3346171"/>
              <a:gd name="connsiteX63" fmla="*/ 134368 w 5149751"/>
              <a:gd name="connsiteY63" fmla="*/ 336271 h 3346171"/>
              <a:gd name="connsiteX64" fmla="*/ 115892 w 5149751"/>
              <a:gd name="connsiteY64" fmla="*/ 299758 h 3346171"/>
              <a:gd name="connsiteX65" fmla="*/ 75582 w 5149751"/>
              <a:gd name="connsiteY65" fmla="*/ 225146 h 3346171"/>
              <a:gd name="connsiteX66" fmla="*/ 55427 w 5149751"/>
              <a:gd name="connsiteY66" fmla="*/ 185458 h 3346171"/>
              <a:gd name="connsiteX67" fmla="*/ 38631 w 5149751"/>
              <a:gd name="connsiteY67" fmla="*/ 144183 h 3346171"/>
              <a:gd name="connsiteX68" fmla="*/ 23514 w 5149751"/>
              <a:gd name="connsiteY68" fmla="*/ 98146 h 3346171"/>
              <a:gd name="connsiteX69" fmla="*/ 11757 w 5149751"/>
              <a:gd name="connsiteY69" fmla="*/ 45758 h 334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iraffe, fabric, curtain, standing&#10;&#10;Description automatically generated">
            <a:extLst>
              <a:ext uri="{FF2B5EF4-FFF2-40B4-BE49-F238E27FC236}">
                <a16:creationId xmlns:a16="http://schemas.microsoft.com/office/drawing/2014/main" id="{F17135E9-D9A0-4CB3-9DEF-87FA42FE00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r="15470" b="-2"/>
          <a:stretch/>
        </p:blipFill>
        <p:spPr>
          <a:xfrm>
            <a:off x="8317172" y="3750734"/>
            <a:ext cx="2523479" cy="25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3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grass, field, sheep&#10;&#10;Description automatically generated">
            <a:extLst>
              <a:ext uri="{FF2B5EF4-FFF2-40B4-BE49-F238E27FC236}">
                <a16:creationId xmlns:a16="http://schemas.microsoft.com/office/drawing/2014/main" id="{EA7FAD45-2CA5-4381-8D3C-229F5D6E1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51AADE-3190-40C1-806A-ED3744263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613" y="0"/>
            <a:ext cx="11482387" cy="6858000"/>
          </a:xfrm>
          <a:custGeom>
            <a:avLst/>
            <a:gdLst>
              <a:gd name="connsiteX0" fmla="*/ 0 w 11482387"/>
              <a:gd name="connsiteY0" fmla="*/ 0 h 6858000"/>
              <a:gd name="connsiteX1" fmla="*/ 11482387 w 11482387"/>
              <a:gd name="connsiteY1" fmla="*/ 0 h 6858000"/>
              <a:gd name="connsiteX2" fmla="*/ 11482387 w 11482387"/>
              <a:gd name="connsiteY2" fmla="*/ 6858000 h 6858000"/>
              <a:gd name="connsiteX3" fmla="*/ 0 w 11482387"/>
              <a:gd name="connsiteY3" fmla="*/ 6858000 h 6858000"/>
              <a:gd name="connsiteX4" fmla="*/ 1587 w 11482387"/>
              <a:gd name="connsiteY4" fmla="*/ 6789738 h 6858000"/>
              <a:gd name="connsiteX5" fmla="*/ 9525 w 11482387"/>
              <a:gd name="connsiteY5" fmla="*/ 6729413 h 6858000"/>
              <a:gd name="connsiteX6" fmla="*/ 20637 w 11482387"/>
              <a:gd name="connsiteY6" fmla="*/ 6677025 h 6858000"/>
              <a:gd name="connsiteX7" fmla="*/ 34925 w 11482387"/>
              <a:gd name="connsiteY7" fmla="*/ 6630988 h 6858000"/>
              <a:gd name="connsiteX8" fmla="*/ 50800 w 11482387"/>
              <a:gd name="connsiteY8" fmla="*/ 6589713 h 6858000"/>
              <a:gd name="connsiteX9" fmla="*/ 69850 w 11482387"/>
              <a:gd name="connsiteY9" fmla="*/ 6553200 h 6858000"/>
              <a:gd name="connsiteX10" fmla="*/ 88900 w 11482387"/>
              <a:gd name="connsiteY10" fmla="*/ 6515100 h 6858000"/>
              <a:gd name="connsiteX11" fmla="*/ 107950 w 11482387"/>
              <a:gd name="connsiteY11" fmla="*/ 6477000 h 6858000"/>
              <a:gd name="connsiteX12" fmla="*/ 123825 w 11482387"/>
              <a:gd name="connsiteY12" fmla="*/ 6440488 h 6858000"/>
              <a:gd name="connsiteX13" fmla="*/ 139700 w 11482387"/>
              <a:gd name="connsiteY13" fmla="*/ 6399213 h 6858000"/>
              <a:gd name="connsiteX14" fmla="*/ 155575 w 11482387"/>
              <a:gd name="connsiteY14" fmla="*/ 6353175 h 6858000"/>
              <a:gd name="connsiteX15" fmla="*/ 166687 w 11482387"/>
              <a:gd name="connsiteY15" fmla="*/ 6300788 h 6858000"/>
              <a:gd name="connsiteX16" fmla="*/ 173037 w 11482387"/>
              <a:gd name="connsiteY16" fmla="*/ 6240463 h 6858000"/>
              <a:gd name="connsiteX17" fmla="*/ 176212 w 11482387"/>
              <a:gd name="connsiteY17" fmla="*/ 6172200 h 6858000"/>
              <a:gd name="connsiteX18" fmla="*/ 173037 w 11482387"/>
              <a:gd name="connsiteY18" fmla="*/ 6103938 h 6858000"/>
              <a:gd name="connsiteX19" fmla="*/ 166687 w 11482387"/>
              <a:gd name="connsiteY19" fmla="*/ 6043613 h 6858000"/>
              <a:gd name="connsiteX20" fmla="*/ 155575 w 11482387"/>
              <a:gd name="connsiteY20" fmla="*/ 5991225 h 6858000"/>
              <a:gd name="connsiteX21" fmla="*/ 139700 w 11482387"/>
              <a:gd name="connsiteY21" fmla="*/ 5945188 h 6858000"/>
              <a:gd name="connsiteX22" fmla="*/ 123825 w 11482387"/>
              <a:gd name="connsiteY22" fmla="*/ 5903913 h 6858000"/>
              <a:gd name="connsiteX23" fmla="*/ 107950 w 11482387"/>
              <a:gd name="connsiteY23" fmla="*/ 5867400 h 6858000"/>
              <a:gd name="connsiteX24" fmla="*/ 88900 w 11482387"/>
              <a:gd name="connsiteY24" fmla="*/ 5829300 h 6858000"/>
              <a:gd name="connsiteX25" fmla="*/ 69850 w 11482387"/>
              <a:gd name="connsiteY25" fmla="*/ 5791200 h 6858000"/>
              <a:gd name="connsiteX26" fmla="*/ 50800 w 11482387"/>
              <a:gd name="connsiteY26" fmla="*/ 5754688 h 6858000"/>
              <a:gd name="connsiteX27" fmla="*/ 34925 w 11482387"/>
              <a:gd name="connsiteY27" fmla="*/ 5713413 h 6858000"/>
              <a:gd name="connsiteX28" fmla="*/ 20637 w 11482387"/>
              <a:gd name="connsiteY28" fmla="*/ 5667375 h 6858000"/>
              <a:gd name="connsiteX29" fmla="*/ 9525 w 11482387"/>
              <a:gd name="connsiteY29" fmla="*/ 5614988 h 6858000"/>
              <a:gd name="connsiteX30" fmla="*/ 1587 w 11482387"/>
              <a:gd name="connsiteY30" fmla="*/ 5554663 h 6858000"/>
              <a:gd name="connsiteX31" fmla="*/ 0 w 11482387"/>
              <a:gd name="connsiteY31" fmla="*/ 5486400 h 6858000"/>
              <a:gd name="connsiteX32" fmla="*/ 1587 w 11482387"/>
              <a:gd name="connsiteY32" fmla="*/ 5418138 h 6858000"/>
              <a:gd name="connsiteX33" fmla="*/ 9525 w 11482387"/>
              <a:gd name="connsiteY33" fmla="*/ 5357813 h 6858000"/>
              <a:gd name="connsiteX34" fmla="*/ 20637 w 11482387"/>
              <a:gd name="connsiteY34" fmla="*/ 5305425 h 6858000"/>
              <a:gd name="connsiteX35" fmla="*/ 34925 w 11482387"/>
              <a:gd name="connsiteY35" fmla="*/ 5259388 h 6858000"/>
              <a:gd name="connsiteX36" fmla="*/ 50800 w 11482387"/>
              <a:gd name="connsiteY36" fmla="*/ 5218113 h 6858000"/>
              <a:gd name="connsiteX37" fmla="*/ 69850 w 11482387"/>
              <a:gd name="connsiteY37" fmla="*/ 5181600 h 6858000"/>
              <a:gd name="connsiteX38" fmla="*/ 88900 w 11482387"/>
              <a:gd name="connsiteY38" fmla="*/ 5143500 h 6858000"/>
              <a:gd name="connsiteX39" fmla="*/ 107950 w 11482387"/>
              <a:gd name="connsiteY39" fmla="*/ 5105400 h 6858000"/>
              <a:gd name="connsiteX40" fmla="*/ 123825 w 11482387"/>
              <a:gd name="connsiteY40" fmla="*/ 5068888 h 6858000"/>
              <a:gd name="connsiteX41" fmla="*/ 139700 w 11482387"/>
              <a:gd name="connsiteY41" fmla="*/ 5027613 h 6858000"/>
              <a:gd name="connsiteX42" fmla="*/ 155575 w 11482387"/>
              <a:gd name="connsiteY42" fmla="*/ 4981575 h 6858000"/>
              <a:gd name="connsiteX43" fmla="*/ 166687 w 11482387"/>
              <a:gd name="connsiteY43" fmla="*/ 4929188 h 6858000"/>
              <a:gd name="connsiteX44" fmla="*/ 173037 w 11482387"/>
              <a:gd name="connsiteY44" fmla="*/ 4868863 h 6858000"/>
              <a:gd name="connsiteX45" fmla="*/ 176212 w 11482387"/>
              <a:gd name="connsiteY45" fmla="*/ 4800600 h 6858000"/>
              <a:gd name="connsiteX46" fmla="*/ 173037 w 11482387"/>
              <a:gd name="connsiteY46" fmla="*/ 4732338 h 6858000"/>
              <a:gd name="connsiteX47" fmla="*/ 166687 w 11482387"/>
              <a:gd name="connsiteY47" fmla="*/ 4672013 h 6858000"/>
              <a:gd name="connsiteX48" fmla="*/ 155575 w 11482387"/>
              <a:gd name="connsiteY48" fmla="*/ 4619625 h 6858000"/>
              <a:gd name="connsiteX49" fmla="*/ 139700 w 11482387"/>
              <a:gd name="connsiteY49" fmla="*/ 4573588 h 6858000"/>
              <a:gd name="connsiteX50" fmla="*/ 123825 w 11482387"/>
              <a:gd name="connsiteY50" fmla="*/ 4532313 h 6858000"/>
              <a:gd name="connsiteX51" fmla="*/ 107950 w 11482387"/>
              <a:gd name="connsiteY51" fmla="*/ 4495800 h 6858000"/>
              <a:gd name="connsiteX52" fmla="*/ 69850 w 11482387"/>
              <a:gd name="connsiteY52" fmla="*/ 4419600 h 6858000"/>
              <a:gd name="connsiteX53" fmla="*/ 50800 w 11482387"/>
              <a:gd name="connsiteY53" fmla="*/ 4383088 h 6858000"/>
              <a:gd name="connsiteX54" fmla="*/ 34925 w 11482387"/>
              <a:gd name="connsiteY54" fmla="*/ 4341813 h 6858000"/>
              <a:gd name="connsiteX55" fmla="*/ 20637 w 11482387"/>
              <a:gd name="connsiteY55" fmla="*/ 4295775 h 6858000"/>
              <a:gd name="connsiteX56" fmla="*/ 9525 w 11482387"/>
              <a:gd name="connsiteY56" fmla="*/ 4243388 h 6858000"/>
              <a:gd name="connsiteX57" fmla="*/ 1587 w 11482387"/>
              <a:gd name="connsiteY57" fmla="*/ 4183063 h 6858000"/>
              <a:gd name="connsiteX58" fmla="*/ 0 w 11482387"/>
              <a:gd name="connsiteY58" fmla="*/ 4114800 h 6858000"/>
              <a:gd name="connsiteX59" fmla="*/ 1587 w 11482387"/>
              <a:gd name="connsiteY59" fmla="*/ 4046538 h 6858000"/>
              <a:gd name="connsiteX60" fmla="*/ 9525 w 11482387"/>
              <a:gd name="connsiteY60" fmla="*/ 3986213 h 6858000"/>
              <a:gd name="connsiteX61" fmla="*/ 20637 w 11482387"/>
              <a:gd name="connsiteY61" fmla="*/ 3933825 h 6858000"/>
              <a:gd name="connsiteX62" fmla="*/ 34925 w 11482387"/>
              <a:gd name="connsiteY62" fmla="*/ 3887788 h 6858000"/>
              <a:gd name="connsiteX63" fmla="*/ 50800 w 11482387"/>
              <a:gd name="connsiteY63" fmla="*/ 3846513 h 6858000"/>
              <a:gd name="connsiteX64" fmla="*/ 69850 w 11482387"/>
              <a:gd name="connsiteY64" fmla="*/ 3810000 h 6858000"/>
              <a:gd name="connsiteX65" fmla="*/ 88900 w 11482387"/>
              <a:gd name="connsiteY65" fmla="*/ 3771900 h 6858000"/>
              <a:gd name="connsiteX66" fmla="*/ 107950 w 11482387"/>
              <a:gd name="connsiteY66" fmla="*/ 3733800 h 6858000"/>
              <a:gd name="connsiteX67" fmla="*/ 123825 w 11482387"/>
              <a:gd name="connsiteY67" fmla="*/ 3697288 h 6858000"/>
              <a:gd name="connsiteX68" fmla="*/ 139700 w 11482387"/>
              <a:gd name="connsiteY68" fmla="*/ 3656013 h 6858000"/>
              <a:gd name="connsiteX69" fmla="*/ 155575 w 11482387"/>
              <a:gd name="connsiteY69" fmla="*/ 3609975 h 6858000"/>
              <a:gd name="connsiteX70" fmla="*/ 166687 w 11482387"/>
              <a:gd name="connsiteY70" fmla="*/ 3557588 h 6858000"/>
              <a:gd name="connsiteX71" fmla="*/ 173037 w 11482387"/>
              <a:gd name="connsiteY71" fmla="*/ 3497263 h 6858000"/>
              <a:gd name="connsiteX72" fmla="*/ 176212 w 11482387"/>
              <a:gd name="connsiteY72" fmla="*/ 3427413 h 6858000"/>
              <a:gd name="connsiteX73" fmla="*/ 173037 w 11482387"/>
              <a:gd name="connsiteY73" fmla="*/ 3360738 h 6858000"/>
              <a:gd name="connsiteX74" fmla="*/ 166687 w 11482387"/>
              <a:gd name="connsiteY74" fmla="*/ 3300413 h 6858000"/>
              <a:gd name="connsiteX75" fmla="*/ 155575 w 11482387"/>
              <a:gd name="connsiteY75" fmla="*/ 3248025 h 6858000"/>
              <a:gd name="connsiteX76" fmla="*/ 139700 w 11482387"/>
              <a:gd name="connsiteY76" fmla="*/ 3201988 h 6858000"/>
              <a:gd name="connsiteX77" fmla="*/ 123825 w 11482387"/>
              <a:gd name="connsiteY77" fmla="*/ 3160713 h 6858000"/>
              <a:gd name="connsiteX78" fmla="*/ 107950 w 11482387"/>
              <a:gd name="connsiteY78" fmla="*/ 3124200 h 6858000"/>
              <a:gd name="connsiteX79" fmla="*/ 88900 w 11482387"/>
              <a:gd name="connsiteY79" fmla="*/ 3086100 h 6858000"/>
              <a:gd name="connsiteX80" fmla="*/ 69850 w 11482387"/>
              <a:gd name="connsiteY80" fmla="*/ 3048000 h 6858000"/>
              <a:gd name="connsiteX81" fmla="*/ 50800 w 11482387"/>
              <a:gd name="connsiteY81" fmla="*/ 3011488 h 6858000"/>
              <a:gd name="connsiteX82" fmla="*/ 34925 w 11482387"/>
              <a:gd name="connsiteY82" fmla="*/ 2970213 h 6858000"/>
              <a:gd name="connsiteX83" fmla="*/ 20637 w 11482387"/>
              <a:gd name="connsiteY83" fmla="*/ 2924175 h 6858000"/>
              <a:gd name="connsiteX84" fmla="*/ 9525 w 11482387"/>
              <a:gd name="connsiteY84" fmla="*/ 2871788 h 6858000"/>
              <a:gd name="connsiteX85" fmla="*/ 1587 w 11482387"/>
              <a:gd name="connsiteY85" fmla="*/ 2811463 h 6858000"/>
              <a:gd name="connsiteX86" fmla="*/ 0 w 11482387"/>
              <a:gd name="connsiteY86" fmla="*/ 2743200 h 6858000"/>
              <a:gd name="connsiteX87" fmla="*/ 1587 w 11482387"/>
              <a:gd name="connsiteY87" fmla="*/ 2674938 h 6858000"/>
              <a:gd name="connsiteX88" fmla="*/ 9525 w 11482387"/>
              <a:gd name="connsiteY88" fmla="*/ 2614613 h 6858000"/>
              <a:gd name="connsiteX89" fmla="*/ 20637 w 11482387"/>
              <a:gd name="connsiteY89" fmla="*/ 2562225 h 6858000"/>
              <a:gd name="connsiteX90" fmla="*/ 34925 w 11482387"/>
              <a:gd name="connsiteY90" fmla="*/ 2516188 h 6858000"/>
              <a:gd name="connsiteX91" fmla="*/ 50800 w 11482387"/>
              <a:gd name="connsiteY91" fmla="*/ 2474913 h 6858000"/>
              <a:gd name="connsiteX92" fmla="*/ 69850 w 11482387"/>
              <a:gd name="connsiteY92" fmla="*/ 2438400 h 6858000"/>
              <a:gd name="connsiteX93" fmla="*/ 88900 w 11482387"/>
              <a:gd name="connsiteY93" fmla="*/ 2400300 h 6858000"/>
              <a:gd name="connsiteX94" fmla="*/ 107950 w 11482387"/>
              <a:gd name="connsiteY94" fmla="*/ 2362200 h 6858000"/>
              <a:gd name="connsiteX95" fmla="*/ 123825 w 11482387"/>
              <a:gd name="connsiteY95" fmla="*/ 2325688 h 6858000"/>
              <a:gd name="connsiteX96" fmla="*/ 139700 w 11482387"/>
              <a:gd name="connsiteY96" fmla="*/ 2284413 h 6858000"/>
              <a:gd name="connsiteX97" fmla="*/ 155575 w 11482387"/>
              <a:gd name="connsiteY97" fmla="*/ 2238375 h 6858000"/>
              <a:gd name="connsiteX98" fmla="*/ 166687 w 11482387"/>
              <a:gd name="connsiteY98" fmla="*/ 2185988 h 6858000"/>
              <a:gd name="connsiteX99" fmla="*/ 173037 w 11482387"/>
              <a:gd name="connsiteY99" fmla="*/ 2125663 h 6858000"/>
              <a:gd name="connsiteX100" fmla="*/ 176212 w 11482387"/>
              <a:gd name="connsiteY100" fmla="*/ 2057400 h 6858000"/>
              <a:gd name="connsiteX101" fmla="*/ 173037 w 11482387"/>
              <a:gd name="connsiteY101" fmla="*/ 1989138 h 6858000"/>
              <a:gd name="connsiteX102" fmla="*/ 166687 w 11482387"/>
              <a:gd name="connsiteY102" fmla="*/ 1928813 h 6858000"/>
              <a:gd name="connsiteX103" fmla="*/ 155575 w 11482387"/>
              <a:gd name="connsiteY103" fmla="*/ 1876425 h 6858000"/>
              <a:gd name="connsiteX104" fmla="*/ 139700 w 11482387"/>
              <a:gd name="connsiteY104" fmla="*/ 1830388 h 6858000"/>
              <a:gd name="connsiteX105" fmla="*/ 123825 w 11482387"/>
              <a:gd name="connsiteY105" fmla="*/ 1789113 h 6858000"/>
              <a:gd name="connsiteX106" fmla="*/ 107950 w 11482387"/>
              <a:gd name="connsiteY106" fmla="*/ 1752600 h 6858000"/>
              <a:gd name="connsiteX107" fmla="*/ 88900 w 11482387"/>
              <a:gd name="connsiteY107" fmla="*/ 1714500 h 6858000"/>
              <a:gd name="connsiteX108" fmla="*/ 69850 w 11482387"/>
              <a:gd name="connsiteY108" fmla="*/ 1676400 h 6858000"/>
              <a:gd name="connsiteX109" fmla="*/ 50800 w 11482387"/>
              <a:gd name="connsiteY109" fmla="*/ 1639888 h 6858000"/>
              <a:gd name="connsiteX110" fmla="*/ 34925 w 11482387"/>
              <a:gd name="connsiteY110" fmla="*/ 1598613 h 6858000"/>
              <a:gd name="connsiteX111" fmla="*/ 20637 w 11482387"/>
              <a:gd name="connsiteY111" fmla="*/ 1552575 h 6858000"/>
              <a:gd name="connsiteX112" fmla="*/ 9525 w 11482387"/>
              <a:gd name="connsiteY112" fmla="*/ 1500188 h 6858000"/>
              <a:gd name="connsiteX113" fmla="*/ 1587 w 11482387"/>
              <a:gd name="connsiteY113" fmla="*/ 1439863 h 6858000"/>
              <a:gd name="connsiteX114" fmla="*/ 0 w 11482387"/>
              <a:gd name="connsiteY114" fmla="*/ 1371600 h 6858000"/>
              <a:gd name="connsiteX115" fmla="*/ 1587 w 11482387"/>
              <a:gd name="connsiteY115" fmla="*/ 1303338 h 6858000"/>
              <a:gd name="connsiteX116" fmla="*/ 9525 w 11482387"/>
              <a:gd name="connsiteY116" fmla="*/ 1243013 h 6858000"/>
              <a:gd name="connsiteX117" fmla="*/ 20637 w 11482387"/>
              <a:gd name="connsiteY117" fmla="*/ 1190625 h 6858000"/>
              <a:gd name="connsiteX118" fmla="*/ 34925 w 11482387"/>
              <a:gd name="connsiteY118" fmla="*/ 1144588 h 6858000"/>
              <a:gd name="connsiteX119" fmla="*/ 50800 w 11482387"/>
              <a:gd name="connsiteY119" fmla="*/ 1103313 h 6858000"/>
              <a:gd name="connsiteX120" fmla="*/ 69850 w 11482387"/>
              <a:gd name="connsiteY120" fmla="*/ 1066800 h 6858000"/>
              <a:gd name="connsiteX121" fmla="*/ 88900 w 11482387"/>
              <a:gd name="connsiteY121" fmla="*/ 1028700 h 6858000"/>
              <a:gd name="connsiteX122" fmla="*/ 107950 w 11482387"/>
              <a:gd name="connsiteY122" fmla="*/ 990600 h 6858000"/>
              <a:gd name="connsiteX123" fmla="*/ 123825 w 11482387"/>
              <a:gd name="connsiteY123" fmla="*/ 954088 h 6858000"/>
              <a:gd name="connsiteX124" fmla="*/ 139700 w 11482387"/>
              <a:gd name="connsiteY124" fmla="*/ 912813 h 6858000"/>
              <a:gd name="connsiteX125" fmla="*/ 155575 w 11482387"/>
              <a:gd name="connsiteY125" fmla="*/ 866775 h 6858000"/>
              <a:gd name="connsiteX126" fmla="*/ 166687 w 11482387"/>
              <a:gd name="connsiteY126" fmla="*/ 814388 h 6858000"/>
              <a:gd name="connsiteX127" fmla="*/ 173037 w 11482387"/>
              <a:gd name="connsiteY127" fmla="*/ 754063 h 6858000"/>
              <a:gd name="connsiteX128" fmla="*/ 176212 w 11482387"/>
              <a:gd name="connsiteY128" fmla="*/ 685800 h 6858000"/>
              <a:gd name="connsiteX129" fmla="*/ 173037 w 11482387"/>
              <a:gd name="connsiteY129" fmla="*/ 617538 h 6858000"/>
              <a:gd name="connsiteX130" fmla="*/ 166687 w 11482387"/>
              <a:gd name="connsiteY130" fmla="*/ 557213 h 6858000"/>
              <a:gd name="connsiteX131" fmla="*/ 155575 w 11482387"/>
              <a:gd name="connsiteY131" fmla="*/ 504825 h 6858000"/>
              <a:gd name="connsiteX132" fmla="*/ 139700 w 11482387"/>
              <a:gd name="connsiteY132" fmla="*/ 458788 h 6858000"/>
              <a:gd name="connsiteX133" fmla="*/ 123825 w 11482387"/>
              <a:gd name="connsiteY133" fmla="*/ 417513 h 6858000"/>
              <a:gd name="connsiteX134" fmla="*/ 107950 w 11482387"/>
              <a:gd name="connsiteY134" fmla="*/ 381000 h 6858000"/>
              <a:gd name="connsiteX135" fmla="*/ 88900 w 11482387"/>
              <a:gd name="connsiteY135" fmla="*/ 342900 h 6858000"/>
              <a:gd name="connsiteX136" fmla="*/ 69850 w 11482387"/>
              <a:gd name="connsiteY136" fmla="*/ 304800 h 6858000"/>
              <a:gd name="connsiteX137" fmla="*/ 50800 w 11482387"/>
              <a:gd name="connsiteY137" fmla="*/ 268288 h 6858000"/>
              <a:gd name="connsiteX138" fmla="*/ 34925 w 11482387"/>
              <a:gd name="connsiteY138" fmla="*/ 227013 h 6858000"/>
              <a:gd name="connsiteX139" fmla="*/ 20637 w 11482387"/>
              <a:gd name="connsiteY139" fmla="*/ 180975 h 6858000"/>
              <a:gd name="connsiteX140" fmla="*/ 9525 w 11482387"/>
              <a:gd name="connsiteY140" fmla="*/ 128588 h 6858000"/>
              <a:gd name="connsiteX141" fmla="*/ 1587 w 11482387"/>
              <a:gd name="connsiteY141" fmla="*/ 68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82387" h="6858000">
                <a:moveTo>
                  <a:pt x="0" y="0"/>
                </a:moveTo>
                <a:lnTo>
                  <a:pt x="11482387" y="0"/>
                </a:lnTo>
                <a:lnTo>
                  <a:pt x="11482387" y="6858000"/>
                </a:lnTo>
                <a:lnTo>
                  <a:pt x="0" y="6858000"/>
                </a:lnTo>
                <a:lnTo>
                  <a:pt x="1587" y="6789738"/>
                </a:lnTo>
                <a:lnTo>
                  <a:pt x="9525" y="6729413"/>
                </a:lnTo>
                <a:lnTo>
                  <a:pt x="20637" y="6677025"/>
                </a:lnTo>
                <a:lnTo>
                  <a:pt x="34925" y="6630988"/>
                </a:lnTo>
                <a:lnTo>
                  <a:pt x="50800" y="6589713"/>
                </a:lnTo>
                <a:lnTo>
                  <a:pt x="69850" y="6553200"/>
                </a:lnTo>
                <a:lnTo>
                  <a:pt x="88900" y="6515100"/>
                </a:lnTo>
                <a:lnTo>
                  <a:pt x="107950" y="6477000"/>
                </a:lnTo>
                <a:lnTo>
                  <a:pt x="123825" y="6440488"/>
                </a:lnTo>
                <a:lnTo>
                  <a:pt x="139700" y="6399213"/>
                </a:lnTo>
                <a:lnTo>
                  <a:pt x="155575" y="6353175"/>
                </a:lnTo>
                <a:lnTo>
                  <a:pt x="166687" y="6300788"/>
                </a:lnTo>
                <a:lnTo>
                  <a:pt x="173037" y="6240463"/>
                </a:lnTo>
                <a:lnTo>
                  <a:pt x="176212" y="6172200"/>
                </a:lnTo>
                <a:lnTo>
                  <a:pt x="173037" y="6103938"/>
                </a:lnTo>
                <a:lnTo>
                  <a:pt x="166687" y="6043613"/>
                </a:lnTo>
                <a:lnTo>
                  <a:pt x="155575" y="5991225"/>
                </a:lnTo>
                <a:lnTo>
                  <a:pt x="139700" y="5945188"/>
                </a:lnTo>
                <a:lnTo>
                  <a:pt x="123825" y="5903913"/>
                </a:lnTo>
                <a:lnTo>
                  <a:pt x="107950" y="5867400"/>
                </a:lnTo>
                <a:lnTo>
                  <a:pt x="88900" y="5829300"/>
                </a:lnTo>
                <a:lnTo>
                  <a:pt x="69850" y="5791200"/>
                </a:lnTo>
                <a:lnTo>
                  <a:pt x="50800" y="5754688"/>
                </a:lnTo>
                <a:lnTo>
                  <a:pt x="34925" y="5713413"/>
                </a:lnTo>
                <a:lnTo>
                  <a:pt x="20637" y="5667375"/>
                </a:lnTo>
                <a:lnTo>
                  <a:pt x="9525" y="5614988"/>
                </a:lnTo>
                <a:lnTo>
                  <a:pt x="1587" y="5554663"/>
                </a:lnTo>
                <a:lnTo>
                  <a:pt x="0" y="5486400"/>
                </a:lnTo>
                <a:lnTo>
                  <a:pt x="1587" y="5418138"/>
                </a:lnTo>
                <a:lnTo>
                  <a:pt x="9525" y="5357813"/>
                </a:lnTo>
                <a:lnTo>
                  <a:pt x="20637" y="5305425"/>
                </a:lnTo>
                <a:lnTo>
                  <a:pt x="34925" y="5259388"/>
                </a:lnTo>
                <a:lnTo>
                  <a:pt x="50800" y="5218113"/>
                </a:lnTo>
                <a:lnTo>
                  <a:pt x="69850" y="5181600"/>
                </a:lnTo>
                <a:lnTo>
                  <a:pt x="88900" y="5143500"/>
                </a:lnTo>
                <a:lnTo>
                  <a:pt x="107950" y="5105400"/>
                </a:lnTo>
                <a:lnTo>
                  <a:pt x="123825" y="5068888"/>
                </a:lnTo>
                <a:lnTo>
                  <a:pt x="139700" y="5027613"/>
                </a:lnTo>
                <a:lnTo>
                  <a:pt x="155575" y="4981575"/>
                </a:lnTo>
                <a:lnTo>
                  <a:pt x="166687" y="4929188"/>
                </a:lnTo>
                <a:lnTo>
                  <a:pt x="173037" y="4868863"/>
                </a:lnTo>
                <a:lnTo>
                  <a:pt x="176212" y="4800600"/>
                </a:lnTo>
                <a:lnTo>
                  <a:pt x="173037" y="4732338"/>
                </a:lnTo>
                <a:lnTo>
                  <a:pt x="166687" y="4672013"/>
                </a:lnTo>
                <a:lnTo>
                  <a:pt x="155575" y="4619625"/>
                </a:lnTo>
                <a:lnTo>
                  <a:pt x="139700" y="4573588"/>
                </a:lnTo>
                <a:lnTo>
                  <a:pt x="123825" y="4532313"/>
                </a:lnTo>
                <a:lnTo>
                  <a:pt x="107950" y="4495800"/>
                </a:lnTo>
                <a:lnTo>
                  <a:pt x="69850" y="4419600"/>
                </a:lnTo>
                <a:lnTo>
                  <a:pt x="50800" y="4383088"/>
                </a:lnTo>
                <a:lnTo>
                  <a:pt x="34925" y="4341813"/>
                </a:lnTo>
                <a:lnTo>
                  <a:pt x="20637" y="4295775"/>
                </a:lnTo>
                <a:lnTo>
                  <a:pt x="9525" y="4243388"/>
                </a:lnTo>
                <a:lnTo>
                  <a:pt x="1587" y="4183063"/>
                </a:lnTo>
                <a:lnTo>
                  <a:pt x="0" y="4114800"/>
                </a:lnTo>
                <a:lnTo>
                  <a:pt x="1587" y="4046538"/>
                </a:lnTo>
                <a:lnTo>
                  <a:pt x="9525" y="3986213"/>
                </a:lnTo>
                <a:lnTo>
                  <a:pt x="20637" y="3933825"/>
                </a:lnTo>
                <a:lnTo>
                  <a:pt x="34925" y="3887788"/>
                </a:lnTo>
                <a:lnTo>
                  <a:pt x="50800" y="3846513"/>
                </a:lnTo>
                <a:lnTo>
                  <a:pt x="69850" y="3810000"/>
                </a:lnTo>
                <a:lnTo>
                  <a:pt x="88900" y="3771900"/>
                </a:lnTo>
                <a:lnTo>
                  <a:pt x="107950" y="3733800"/>
                </a:lnTo>
                <a:lnTo>
                  <a:pt x="123825" y="3697288"/>
                </a:lnTo>
                <a:lnTo>
                  <a:pt x="139700" y="3656013"/>
                </a:lnTo>
                <a:lnTo>
                  <a:pt x="155575" y="3609975"/>
                </a:lnTo>
                <a:lnTo>
                  <a:pt x="166687" y="3557588"/>
                </a:lnTo>
                <a:lnTo>
                  <a:pt x="173037" y="3497263"/>
                </a:lnTo>
                <a:lnTo>
                  <a:pt x="176212" y="3427413"/>
                </a:lnTo>
                <a:lnTo>
                  <a:pt x="173037" y="3360738"/>
                </a:lnTo>
                <a:lnTo>
                  <a:pt x="166687" y="3300413"/>
                </a:lnTo>
                <a:lnTo>
                  <a:pt x="155575" y="3248025"/>
                </a:lnTo>
                <a:lnTo>
                  <a:pt x="139700" y="3201988"/>
                </a:lnTo>
                <a:lnTo>
                  <a:pt x="123825" y="3160713"/>
                </a:lnTo>
                <a:lnTo>
                  <a:pt x="107950" y="3124200"/>
                </a:lnTo>
                <a:lnTo>
                  <a:pt x="88900" y="3086100"/>
                </a:lnTo>
                <a:lnTo>
                  <a:pt x="69850" y="3048000"/>
                </a:lnTo>
                <a:lnTo>
                  <a:pt x="50800" y="3011488"/>
                </a:lnTo>
                <a:lnTo>
                  <a:pt x="34925" y="2970213"/>
                </a:lnTo>
                <a:lnTo>
                  <a:pt x="20637" y="2924175"/>
                </a:lnTo>
                <a:lnTo>
                  <a:pt x="9525" y="2871788"/>
                </a:lnTo>
                <a:lnTo>
                  <a:pt x="1587" y="2811463"/>
                </a:lnTo>
                <a:lnTo>
                  <a:pt x="0" y="2743200"/>
                </a:lnTo>
                <a:lnTo>
                  <a:pt x="1587" y="2674938"/>
                </a:lnTo>
                <a:lnTo>
                  <a:pt x="9525" y="2614613"/>
                </a:lnTo>
                <a:lnTo>
                  <a:pt x="20637" y="2562225"/>
                </a:lnTo>
                <a:lnTo>
                  <a:pt x="34925" y="2516188"/>
                </a:lnTo>
                <a:lnTo>
                  <a:pt x="50800" y="2474913"/>
                </a:lnTo>
                <a:lnTo>
                  <a:pt x="69850" y="2438400"/>
                </a:lnTo>
                <a:lnTo>
                  <a:pt x="88900" y="2400300"/>
                </a:lnTo>
                <a:lnTo>
                  <a:pt x="107950" y="2362200"/>
                </a:lnTo>
                <a:lnTo>
                  <a:pt x="123825" y="2325688"/>
                </a:lnTo>
                <a:lnTo>
                  <a:pt x="139700" y="2284413"/>
                </a:lnTo>
                <a:lnTo>
                  <a:pt x="155575" y="2238375"/>
                </a:lnTo>
                <a:lnTo>
                  <a:pt x="166687" y="2185988"/>
                </a:lnTo>
                <a:lnTo>
                  <a:pt x="173037" y="2125663"/>
                </a:lnTo>
                <a:lnTo>
                  <a:pt x="176212" y="2057400"/>
                </a:lnTo>
                <a:lnTo>
                  <a:pt x="173037" y="1989138"/>
                </a:lnTo>
                <a:lnTo>
                  <a:pt x="166687" y="1928813"/>
                </a:lnTo>
                <a:lnTo>
                  <a:pt x="155575" y="1876425"/>
                </a:lnTo>
                <a:lnTo>
                  <a:pt x="139700" y="1830388"/>
                </a:lnTo>
                <a:lnTo>
                  <a:pt x="123825" y="1789113"/>
                </a:lnTo>
                <a:lnTo>
                  <a:pt x="107950" y="1752600"/>
                </a:lnTo>
                <a:lnTo>
                  <a:pt x="88900" y="1714500"/>
                </a:lnTo>
                <a:lnTo>
                  <a:pt x="69850" y="1676400"/>
                </a:lnTo>
                <a:lnTo>
                  <a:pt x="50800" y="1639888"/>
                </a:lnTo>
                <a:lnTo>
                  <a:pt x="34925" y="1598613"/>
                </a:lnTo>
                <a:lnTo>
                  <a:pt x="20637" y="1552575"/>
                </a:lnTo>
                <a:lnTo>
                  <a:pt x="9525" y="1500188"/>
                </a:lnTo>
                <a:lnTo>
                  <a:pt x="1587" y="1439863"/>
                </a:lnTo>
                <a:lnTo>
                  <a:pt x="0" y="1371600"/>
                </a:lnTo>
                <a:lnTo>
                  <a:pt x="1587" y="1303338"/>
                </a:lnTo>
                <a:lnTo>
                  <a:pt x="9525" y="1243013"/>
                </a:lnTo>
                <a:lnTo>
                  <a:pt x="20637" y="1190625"/>
                </a:lnTo>
                <a:lnTo>
                  <a:pt x="34925" y="1144588"/>
                </a:lnTo>
                <a:lnTo>
                  <a:pt x="50800" y="1103313"/>
                </a:lnTo>
                <a:lnTo>
                  <a:pt x="69850" y="1066800"/>
                </a:lnTo>
                <a:lnTo>
                  <a:pt x="88900" y="1028700"/>
                </a:lnTo>
                <a:lnTo>
                  <a:pt x="107950" y="990600"/>
                </a:lnTo>
                <a:lnTo>
                  <a:pt x="123825" y="954088"/>
                </a:lnTo>
                <a:lnTo>
                  <a:pt x="139700" y="912813"/>
                </a:lnTo>
                <a:lnTo>
                  <a:pt x="155575" y="866775"/>
                </a:lnTo>
                <a:lnTo>
                  <a:pt x="166687" y="814388"/>
                </a:lnTo>
                <a:lnTo>
                  <a:pt x="173037" y="754063"/>
                </a:lnTo>
                <a:lnTo>
                  <a:pt x="176212" y="685800"/>
                </a:lnTo>
                <a:lnTo>
                  <a:pt x="173037" y="617538"/>
                </a:lnTo>
                <a:lnTo>
                  <a:pt x="166687" y="557213"/>
                </a:lnTo>
                <a:lnTo>
                  <a:pt x="155575" y="504825"/>
                </a:lnTo>
                <a:lnTo>
                  <a:pt x="139700" y="458788"/>
                </a:lnTo>
                <a:lnTo>
                  <a:pt x="123825" y="417513"/>
                </a:lnTo>
                <a:lnTo>
                  <a:pt x="107950" y="381000"/>
                </a:lnTo>
                <a:lnTo>
                  <a:pt x="88900" y="342900"/>
                </a:lnTo>
                <a:lnTo>
                  <a:pt x="69850" y="304800"/>
                </a:lnTo>
                <a:lnTo>
                  <a:pt x="50800" y="268288"/>
                </a:lnTo>
                <a:lnTo>
                  <a:pt x="34925" y="227013"/>
                </a:lnTo>
                <a:lnTo>
                  <a:pt x="20637" y="180975"/>
                </a:lnTo>
                <a:lnTo>
                  <a:pt x="9525" y="128588"/>
                </a:lnTo>
                <a:lnTo>
                  <a:pt x="1587" y="68263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2E09E-824E-4B52-9EAD-6AB69E94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645" y="496854"/>
            <a:ext cx="10120742" cy="920238"/>
          </a:xfrm>
        </p:spPr>
        <p:txBody>
          <a:bodyPr>
            <a:normAutofit/>
          </a:bodyPr>
          <a:lstStyle/>
          <a:p>
            <a:r>
              <a:rPr lang="en-GB" b="1" dirty="0"/>
              <a:t>The Wasteland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FBB5BB-1830-427F-9FAC-CD1184F71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645" y="1913946"/>
            <a:ext cx="10120742" cy="3331682"/>
          </a:xfrm>
        </p:spPr>
        <p:txBody>
          <a:bodyPr>
            <a:noAutofit/>
          </a:bodyPr>
          <a:lstStyle/>
          <a:p>
            <a:r>
              <a:rPr lang="en-GB" sz="2800" dirty="0"/>
              <a:t>The Wasteland, including a forest called Waste Forest, is depicted as the place where the Grail Castle is located.</a:t>
            </a:r>
            <a:endParaRPr lang="tr-TR" sz="2800" dirty="0"/>
          </a:p>
          <a:p>
            <a:r>
              <a:rPr lang="en-GB" sz="2800" dirty="0"/>
              <a:t>This Wasteland was the landscape of spiritual death</a:t>
            </a:r>
            <a:r>
              <a:rPr lang="tr-TR" sz="2800" dirty="0"/>
              <a:t>.</a:t>
            </a:r>
          </a:p>
          <a:p>
            <a:r>
              <a:rPr lang="en-GB" sz="2800" dirty="0"/>
              <a:t>The Wasteland concept is a common theme in Welsh and Irish poems, the motif meaning lost paradise refers to the land that a hero is supposed to restore in the pre-Christian works.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6654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A77D789-9DE0-43A3-B196-F13CFECF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5E0AA-B334-4452-A525-080603EB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89" y="466059"/>
            <a:ext cx="6015897" cy="725284"/>
          </a:xfrm>
        </p:spPr>
        <p:txBody>
          <a:bodyPr>
            <a:normAutofit/>
          </a:bodyPr>
          <a:lstStyle/>
          <a:p>
            <a:r>
              <a:rPr lang="en-GB" sz="4400" b="1" i="1" dirty="0"/>
              <a:t>Culhwch and Olwen</a:t>
            </a:r>
            <a:endParaRPr lang="en-GB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BC648B-BC3C-4674-B1FD-2F9F1C6D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D69DE-C665-47FF-80D1-3D15EEC8C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483" y="1604999"/>
            <a:ext cx="6015897" cy="3648001"/>
          </a:xfrm>
        </p:spPr>
        <p:txBody>
          <a:bodyPr>
            <a:noAutofit/>
          </a:bodyPr>
          <a:lstStyle/>
          <a:p>
            <a:r>
              <a:rPr lang="en-GB" sz="2500" i="1" dirty="0">
                <a:solidFill>
                  <a:schemeClr val="tx1"/>
                </a:solidFill>
              </a:rPr>
              <a:t>Culhwch and Olwen </a:t>
            </a:r>
            <a:r>
              <a:rPr lang="en-GB" sz="2500" dirty="0">
                <a:solidFill>
                  <a:schemeClr val="tx1"/>
                </a:solidFill>
              </a:rPr>
              <a:t>was probably written in Wales in the early twelfth century.</a:t>
            </a:r>
            <a:endParaRPr lang="tr-TR" sz="2500" i="1" dirty="0">
              <a:solidFill>
                <a:schemeClr val="tx1"/>
              </a:solidFill>
            </a:endParaRPr>
          </a:p>
          <a:p>
            <a:r>
              <a:rPr lang="en-GB" sz="2500" i="1" dirty="0">
                <a:solidFill>
                  <a:schemeClr val="tx1"/>
                </a:solidFill>
              </a:rPr>
              <a:t>Culhwch and Olwen </a:t>
            </a:r>
            <a:r>
              <a:rPr lang="en-GB" sz="2500" dirty="0">
                <a:solidFill>
                  <a:schemeClr val="tx1"/>
                </a:solidFill>
              </a:rPr>
              <a:t>is one of the most complete and lengthy early stories.</a:t>
            </a:r>
          </a:p>
          <a:p>
            <a:r>
              <a:rPr lang="tr-TR" sz="2500" dirty="0" err="1">
                <a:solidFill>
                  <a:schemeClr val="tx1"/>
                </a:solidFill>
              </a:rPr>
              <a:t>It</a:t>
            </a:r>
            <a:r>
              <a:rPr lang="tr-TR" sz="2500" dirty="0">
                <a:solidFill>
                  <a:schemeClr val="tx1"/>
                </a:solidFill>
              </a:rPr>
              <a:t> </a:t>
            </a:r>
            <a:r>
              <a:rPr lang="en-GB" sz="2500" dirty="0">
                <a:solidFill>
                  <a:schemeClr val="tx1"/>
                </a:solidFill>
              </a:rPr>
              <a:t>uses an established folk-tale type, but the author has developed and elaborated what was probably an existing oral story to create a literary composition 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1A98DE8-019E-4557-948C-9CDAC4B1B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r="5084"/>
          <a:stretch/>
        </p:blipFill>
        <p:spPr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869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ook, table, person&#10;&#10;Description automatically generated">
            <a:extLst>
              <a:ext uri="{FF2B5EF4-FFF2-40B4-BE49-F238E27FC236}">
                <a16:creationId xmlns:a16="http://schemas.microsoft.com/office/drawing/2014/main" id="{8036B2A1-C0D0-46CF-8490-88744FC44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r="3014" b="2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7AB2C-2CAC-42BE-B9CB-D54FA0C1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690" y="1464366"/>
            <a:ext cx="5761030" cy="3929268"/>
          </a:xfrm>
        </p:spPr>
        <p:txBody>
          <a:bodyPr>
            <a:normAutofit/>
          </a:bodyPr>
          <a:lstStyle/>
          <a:p>
            <a:r>
              <a:rPr lang="tr-TR" sz="2800" dirty="0" err="1">
                <a:solidFill>
                  <a:schemeClr val="tx1"/>
                </a:solidFill>
              </a:rPr>
              <a:t>wooing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part</a:t>
            </a:r>
            <a:endParaRPr lang="tr-TR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description of Olwen’s beauty and grotesque humour with her father</a:t>
            </a:r>
            <a:endParaRPr lang="tr-TR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its </a:t>
            </a:r>
            <a:r>
              <a:rPr lang="en-GB" sz="2800" i="1" dirty="0">
                <a:solidFill>
                  <a:schemeClr val="tx1"/>
                </a:solidFill>
              </a:rPr>
              <a:t>dramatis personae</a:t>
            </a:r>
            <a:endParaRPr lang="tr-TR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resemble a </a:t>
            </a:r>
            <a:r>
              <a:rPr lang="en-GB" sz="2800" i="1" dirty="0" err="1">
                <a:solidFill>
                  <a:schemeClr val="tx1"/>
                </a:solidFill>
              </a:rPr>
              <a:t>tochmarc</a:t>
            </a:r>
            <a:r>
              <a:rPr lang="en-GB" sz="2800" dirty="0">
                <a:solidFill>
                  <a:schemeClr val="tx1"/>
                </a:solidFill>
              </a:rPr>
              <a:t> or ‘wooing’ of the Irish sagas</a:t>
            </a:r>
            <a:r>
              <a:rPr lang="tr-TR" sz="2800" dirty="0">
                <a:solidFill>
                  <a:schemeClr val="tx1"/>
                </a:solidFill>
              </a:rPr>
              <a:t>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544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67A4-5565-4D72-A6A7-47C6FD26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51115"/>
          </a:xfrm>
        </p:spPr>
        <p:txBody>
          <a:bodyPr/>
          <a:lstStyle/>
          <a:p>
            <a:r>
              <a:rPr lang="en-GB" b="1" dirty="0"/>
              <a:t>Bibliography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F6F06-5924-4D81-915A-7E2DD0B5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938" y="1553235"/>
            <a:ext cx="10785111" cy="4827130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Archibald, Elizabeth and Ad Putter, eds. </a:t>
            </a:r>
            <a:r>
              <a:rPr lang="en-GB" sz="2800" i="1" dirty="0">
                <a:solidFill>
                  <a:schemeClr val="tx1"/>
                </a:solidFill>
              </a:rPr>
              <a:t>The Cambridge Companion to the Arthurian Legend</a:t>
            </a:r>
            <a:r>
              <a:rPr lang="en-GB" sz="2800" dirty="0">
                <a:solidFill>
                  <a:schemeClr val="tx1"/>
                </a:solidFill>
              </a:rPr>
              <a:t>. Cambridge UP, 2009.</a:t>
            </a:r>
          </a:p>
          <a:p>
            <a:r>
              <a:rPr lang="en-GB" sz="2800" dirty="0">
                <a:solidFill>
                  <a:schemeClr val="tx1"/>
                </a:solidFill>
              </a:rPr>
              <a:t>Godwin, Malcolm. </a:t>
            </a:r>
            <a:r>
              <a:rPr lang="en-GB" sz="2800" i="1" dirty="0">
                <a:solidFill>
                  <a:schemeClr val="tx1"/>
                </a:solidFill>
              </a:rPr>
              <a:t>The Holy Grail: Its Origins, Secrets &amp; Meaning Revealed</a:t>
            </a:r>
            <a:r>
              <a:rPr lang="en-GB" sz="2800" dirty="0">
                <a:solidFill>
                  <a:schemeClr val="tx1"/>
                </a:solidFill>
              </a:rPr>
              <a:t>. Barnes &amp; Noble, 1998.</a:t>
            </a:r>
          </a:p>
          <a:p>
            <a:r>
              <a:rPr lang="en-GB" sz="2800" dirty="0">
                <a:solidFill>
                  <a:schemeClr val="tx1"/>
                </a:solidFill>
              </a:rPr>
              <a:t>Koch, John T. </a:t>
            </a:r>
            <a:r>
              <a:rPr lang="en-GB" sz="2800" i="1" dirty="0">
                <a:solidFill>
                  <a:schemeClr val="tx1"/>
                </a:solidFill>
              </a:rPr>
              <a:t>Celtic Culture: A Historical </a:t>
            </a:r>
            <a:r>
              <a:rPr lang="en-GB" sz="2800" i="1" dirty="0" err="1">
                <a:solidFill>
                  <a:schemeClr val="tx1"/>
                </a:solidFill>
              </a:rPr>
              <a:t>Encyclopedia</a:t>
            </a:r>
            <a:r>
              <a:rPr lang="en-GB" sz="2800" i="1" dirty="0">
                <a:solidFill>
                  <a:schemeClr val="tx1"/>
                </a:solidFill>
              </a:rPr>
              <a:t> Vol. 4</a:t>
            </a:r>
            <a:r>
              <a:rPr lang="en-GB" sz="2800" dirty="0">
                <a:solidFill>
                  <a:schemeClr val="tx1"/>
                </a:solidFill>
              </a:rPr>
              <a:t>, ABC-CLIO, 2006.</a:t>
            </a:r>
          </a:p>
          <a:p>
            <a:r>
              <a:rPr lang="en-GB" sz="2800" dirty="0">
                <a:solidFill>
                  <a:schemeClr val="tx1"/>
                </a:solidFill>
              </a:rPr>
              <a:t>Mersey Daniel. </a:t>
            </a:r>
            <a:r>
              <a:rPr lang="en-GB" sz="2800" i="1" dirty="0">
                <a:solidFill>
                  <a:schemeClr val="tx1"/>
                </a:solidFill>
              </a:rPr>
              <a:t>Arthur, King of the Britons: From Celtic Hero to Cinema Icon</a:t>
            </a:r>
            <a:r>
              <a:rPr lang="en-GB" sz="2800" dirty="0">
                <a:solidFill>
                  <a:schemeClr val="tx1"/>
                </a:solidFill>
              </a:rPr>
              <a:t>. </a:t>
            </a:r>
            <a:r>
              <a:rPr lang="en-GB" sz="2800" dirty="0" err="1">
                <a:solidFill>
                  <a:schemeClr val="tx1"/>
                </a:solidFill>
              </a:rPr>
              <a:t>Summersdale</a:t>
            </a:r>
            <a:r>
              <a:rPr lang="en-GB" sz="2800" dirty="0">
                <a:solidFill>
                  <a:schemeClr val="tx1"/>
                </a:solidFill>
              </a:rPr>
              <a:t>, 2004.</a:t>
            </a:r>
          </a:p>
        </p:txBody>
      </p:sp>
    </p:spTree>
    <p:extLst>
      <p:ext uri="{BB962C8B-B14F-4D97-AF65-F5344CB8AC3E}">
        <p14:creationId xmlns:p14="http://schemas.microsoft.com/office/powerpoint/2010/main" val="359642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5977A2-5454-46BF-B846-E54FE8EE7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37" y="187419"/>
            <a:ext cx="6485726" cy="60543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6CCE8D-40B7-4C19-AB7D-50283D492CBE}"/>
              </a:ext>
            </a:extLst>
          </p:cNvPr>
          <p:cNvSpPr/>
          <p:nvPr/>
        </p:nvSpPr>
        <p:spPr>
          <a:xfrm>
            <a:off x="8122036" y="1444881"/>
            <a:ext cx="38654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a conventional term, ‘the Celtic countries’ means Ireland (Éire), Scotland (Alba), Wales (Cymru), Brittany (</a:t>
            </a:r>
            <a:r>
              <a:rPr lang="en-GB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Breizh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the Isle of Man (Ellan Vannin), and Cornwall (Kernow).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4130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43D1588-2EF9-4991-962C-6FF64A8F4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48" y="643466"/>
            <a:ext cx="960080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5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662570FE-8E1C-4A25-8827-8928189FA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440B24BC-917F-49C2-B8AA-C569A400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9F7F083-7C2B-4120-9960-D77AB286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8543E-A13A-470F-A51F-C422355B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74" y="824460"/>
            <a:ext cx="8484433" cy="52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6AAA-D8CC-485D-9F23-89BCC94C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54605"/>
            <a:ext cx="4633254" cy="1320855"/>
          </a:xfrm>
        </p:spPr>
        <p:txBody>
          <a:bodyPr>
            <a:normAutofit/>
          </a:bodyPr>
          <a:lstStyle/>
          <a:p>
            <a:r>
              <a:rPr lang="tr-TR" sz="4400" dirty="0"/>
              <a:t>ARTHUR IN THE CELTIC WORLD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F6B7-D5C6-41A4-A99C-D6FB534EF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2939143"/>
            <a:ext cx="6172200" cy="19376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Arthur was a native British warlord who fought back against the enemies of Britain. 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Many of the Welsh stories involving Arthur existed long before they were written down. </a:t>
            </a:r>
          </a:p>
        </p:txBody>
      </p:sp>
      <p:pic>
        <p:nvPicPr>
          <p:cNvPr id="5" name="Picture 4" descr="A painting of a person&#10;&#10;Description automatically generated">
            <a:extLst>
              <a:ext uri="{FF2B5EF4-FFF2-40B4-BE49-F238E27FC236}">
                <a16:creationId xmlns:a16="http://schemas.microsoft.com/office/drawing/2014/main" id="{FD59A34A-168A-4118-B995-C154BDA44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434"/>
          <a:stretch/>
        </p:blipFill>
        <p:spPr>
          <a:xfrm>
            <a:off x="7181850" y="1356503"/>
            <a:ext cx="4633254" cy="4627634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033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876C-9EE5-4DDD-BB4C-03DE0261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30353"/>
            <a:ext cx="10178322" cy="896109"/>
          </a:xfrm>
        </p:spPr>
        <p:txBody>
          <a:bodyPr/>
          <a:lstStyle/>
          <a:p>
            <a:r>
              <a:rPr lang="en-GB" b="1" dirty="0"/>
              <a:t>Arthur in Irish literature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58144-41E5-439C-B224-3B22546B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82913"/>
            <a:ext cx="10178322" cy="3216402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T</a:t>
            </a:r>
            <a:r>
              <a:rPr lang="en-GB" sz="2800" dirty="0">
                <a:solidFill>
                  <a:schemeClr val="tx1"/>
                </a:solidFill>
              </a:rPr>
              <a:t>he study of the Irish tales reveal Celtic concepts of the heroic ethos, kingship, and the Otherworld at a state of development earlier than that reflected in any extant Arthurian literature.</a:t>
            </a:r>
            <a:endParaRPr lang="tr-TR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The earliest literary reflections of Arthur in native Irish literature belong to the 12th century.</a:t>
            </a:r>
            <a:endParaRPr lang="tr-TR" sz="2800" dirty="0">
              <a:solidFill>
                <a:schemeClr val="tx1"/>
              </a:solidFill>
            </a:endParaRPr>
          </a:p>
          <a:p>
            <a:r>
              <a:rPr lang="en-GB" sz="2800" dirty="0" err="1">
                <a:solidFill>
                  <a:schemeClr val="tx1"/>
                </a:solidFill>
              </a:rPr>
              <a:t>Artúr</a:t>
            </a:r>
            <a:r>
              <a:rPr lang="en-GB" sz="2800" dirty="0">
                <a:solidFill>
                  <a:schemeClr val="tx1"/>
                </a:solidFill>
              </a:rPr>
              <a:t> was a suitable name </a:t>
            </a:r>
          </a:p>
        </p:txBody>
      </p:sp>
    </p:spTree>
    <p:extLst>
      <p:ext uri="{BB962C8B-B14F-4D97-AF65-F5344CB8AC3E}">
        <p14:creationId xmlns:p14="http://schemas.microsoft.com/office/powerpoint/2010/main" val="116567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F033-3AE1-4FB6-89EF-13B3149B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6" y="382385"/>
            <a:ext cx="6443823" cy="684415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Arthur in Welsh literature</a:t>
            </a:r>
            <a:endParaRPr lang="en-GB" sz="40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7521649-47B3-4A8D-B24D-12584212C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r="-1" b="-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EFF2-204B-45BB-91EE-F084BC883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6" y="1066800"/>
            <a:ext cx="6712810" cy="52373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600" b="1" dirty="0">
                <a:solidFill>
                  <a:schemeClr val="tx1"/>
                </a:solidFill>
              </a:rPr>
              <a:t>The Welsh Annals: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endParaRPr lang="tr-TR" sz="26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Year 72: The Battle of </a:t>
            </a:r>
            <a:r>
              <a:rPr lang="en-GB" sz="2600" dirty="0" err="1">
                <a:solidFill>
                  <a:schemeClr val="tx1"/>
                </a:solidFill>
              </a:rPr>
              <a:t>Badon</a:t>
            </a:r>
            <a:r>
              <a:rPr lang="en-GB" sz="2600" dirty="0">
                <a:solidFill>
                  <a:schemeClr val="tx1"/>
                </a:solidFill>
              </a:rPr>
              <a:t>, in which Arthur carried the cross of our Lord Jesus Christ for three days and three nights on his shoulders, and the Britons were the victors.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Year 93: The conflict at </a:t>
            </a:r>
            <a:r>
              <a:rPr lang="en-GB" sz="2600" dirty="0" err="1">
                <a:solidFill>
                  <a:schemeClr val="tx1"/>
                </a:solidFill>
              </a:rPr>
              <a:t>Camlann</a:t>
            </a:r>
            <a:r>
              <a:rPr lang="en-GB" sz="2600" dirty="0">
                <a:solidFill>
                  <a:schemeClr val="tx1"/>
                </a:solidFill>
              </a:rPr>
              <a:t> in which Arthur and </a:t>
            </a:r>
            <a:r>
              <a:rPr lang="en-GB" sz="2600" dirty="0" err="1">
                <a:solidFill>
                  <a:schemeClr val="tx1"/>
                </a:solidFill>
              </a:rPr>
              <a:t>Medraut</a:t>
            </a:r>
            <a:r>
              <a:rPr lang="en-GB" sz="2600" dirty="0">
                <a:solidFill>
                  <a:schemeClr val="tx1"/>
                </a:solidFill>
              </a:rPr>
              <a:t> [</a:t>
            </a:r>
            <a:r>
              <a:rPr lang="en-GB" sz="2600" dirty="0" err="1">
                <a:solidFill>
                  <a:schemeClr val="tx1"/>
                </a:solidFill>
              </a:rPr>
              <a:t>Modred</a:t>
            </a:r>
            <a:r>
              <a:rPr lang="en-GB" sz="2600" dirty="0">
                <a:solidFill>
                  <a:schemeClr val="tx1"/>
                </a:solidFill>
              </a:rPr>
              <a:t>] perished; and there was pestilence in Britain and Ireland.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r-TR" sz="2600" dirty="0" err="1">
                <a:solidFill>
                  <a:schemeClr val="tx1"/>
                </a:solidFill>
              </a:rPr>
              <a:t>The</a:t>
            </a:r>
            <a:r>
              <a:rPr lang="tr-TR" sz="2600" dirty="0">
                <a:solidFill>
                  <a:schemeClr val="tx1"/>
                </a:solidFill>
              </a:rPr>
              <a:t> </a:t>
            </a:r>
            <a:r>
              <a:rPr lang="en-GB" sz="2600" dirty="0">
                <a:solidFill>
                  <a:schemeClr val="tx1"/>
                </a:solidFill>
              </a:rPr>
              <a:t>Year 72 date was AD 518</a:t>
            </a:r>
            <a:r>
              <a:rPr lang="tr-TR" sz="2600" dirty="0">
                <a:solidFill>
                  <a:schemeClr val="tx1"/>
                </a:solidFill>
              </a:rPr>
              <a:t>; </a:t>
            </a:r>
            <a:r>
              <a:rPr lang="en-GB" sz="2600" dirty="0">
                <a:solidFill>
                  <a:schemeClr val="tx1"/>
                </a:solidFill>
              </a:rPr>
              <a:t>the Year 93 date was 539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577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E4FC8872-2493-4E15-B99A-97DBA7F283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r="3517" b="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5272-C340-478F-A541-763DE0F6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12" y="1154579"/>
            <a:ext cx="6145254" cy="4548841"/>
          </a:xfrm>
        </p:spPr>
        <p:txBody>
          <a:bodyPr>
            <a:noAutofit/>
          </a:bodyPr>
          <a:lstStyle/>
          <a:p>
            <a:r>
              <a:rPr lang="en-GB" sz="2800" b="1" dirty="0" err="1">
                <a:solidFill>
                  <a:schemeClr val="tx1"/>
                </a:solidFill>
              </a:rPr>
              <a:t>Nennius</a:t>
            </a:r>
            <a:r>
              <a:rPr lang="en-GB" sz="2800" b="1" dirty="0">
                <a:solidFill>
                  <a:schemeClr val="tx1"/>
                </a:solidFill>
              </a:rPr>
              <a:t> and </a:t>
            </a:r>
            <a:r>
              <a:rPr lang="en-GB" sz="2800" b="1" i="1" dirty="0">
                <a:solidFill>
                  <a:schemeClr val="tx1"/>
                </a:solidFill>
              </a:rPr>
              <a:t>The History of the Britons</a:t>
            </a:r>
            <a:r>
              <a:rPr lang="en-GB" sz="2800" b="1" dirty="0">
                <a:solidFill>
                  <a:schemeClr val="tx1"/>
                </a:solidFill>
              </a:rPr>
              <a:t>: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Nennius</a:t>
            </a:r>
            <a:r>
              <a:rPr lang="en-GB" sz="2800" dirty="0">
                <a:solidFill>
                  <a:schemeClr val="tx1"/>
                </a:solidFill>
              </a:rPr>
              <a:t> lists Arthur’s battles: </a:t>
            </a:r>
            <a:endParaRPr lang="tr-TR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Twelve battles by the Britons against the pagan Saxons are said to have taken place</a:t>
            </a:r>
            <a:endParaRPr lang="tr-TR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</a:rPr>
              <a:t>in the one battle, the battle of Mount </a:t>
            </a:r>
            <a:r>
              <a:rPr lang="en-GB" sz="2800" dirty="0" err="1">
                <a:solidFill>
                  <a:schemeClr val="tx1"/>
                </a:solidFill>
              </a:rPr>
              <a:t>Badon</a:t>
            </a:r>
            <a:r>
              <a:rPr lang="en-GB" sz="2800" dirty="0">
                <a:solidFill>
                  <a:schemeClr val="tx1"/>
                </a:solidFill>
              </a:rPr>
              <a:t>,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 Arthur himself is said to have killed 960 men in a single attack.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656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8F34FFE-8AA9-4E10-8308-72B7BEC7C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25781-E2D5-4948-8978-3172E8DDE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887" y="1145263"/>
            <a:ext cx="6150634" cy="4567474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The Latin chronicle </a:t>
            </a:r>
            <a:r>
              <a:rPr lang="en-GB" sz="2800" b="1" i="1" dirty="0">
                <a:solidFill>
                  <a:schemeClr val="tx1"/>
                </a:solidFill>
              </a:rPr>
              <a:t>Historia </a:t>
            </a:r>
            <a:r>
              <a:rPr lang="en-GB" sz="2800" b="1" i="1" dirty="0" err="1">
                <a:solidFill>
                  <a:schemeClr val="tx1"/>
                </a:solidFill>
              </a:rPr>
              <a:t>regum</a:t>
            </a:r>
            <a:r>
              <a:rPr lang="en-GB" sz="2800" b="1" i="1" dirty="0">
                <a:solidFill>
                  <a:schemeClr val="tx1"/>
                </a:solidFill>
              </a:rPr>
              <a:t> Britanniae:</a:t>
            </a:r>
            <a:r>
              <a:rPr lang="tr-TR" sz="2800" i="1" dirty="0">
                <a:solidFill>
                  <a:schemeClr val="tx1"/>
                </a:solidFill>
              </a:rPr>
              <a:t> </a:t>
            </a:r>
          </a:p>
          <a:p>
            <a:r>
              <a:rPr lang="en-GB" sz="2800" dirty="0">
                <a:solidFill>
                  <a:schemeClr val="tx1"/>
                </a:solidFill>
              </a:rPr>
              <a:t>It seems that the chroniclers composed their works in light of the Old Welsh and Irish poets and transferred their legendary heroes from the Celtic mythology into the Anglo-Saxon king and knights.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516532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806</Words>
  <Application>Microsoft Office PowerPoint</Application>
  <PresentationFormat>Widescreen</PresentationFormat>
  <Paragraphs>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Gill Sans MT</vt:lpstr>
      <vt:lpstr>Impact</vt:lpstr>
      <vt:lpstr>Times New Roman</vt:lpstr>
      <vt:lpstr>Wingdings</vt:lpstr>
      <vt:lpstr>Badge</vt:lpstr>
      <vt:lpstr>Celtic literature</vt:lpstr>
      <vt:lpstr>PowerPoint Presentation</vt:lpstr>
      <vt:lpstr>PowerPoint Presentation</vt:lpstr>
      <vt:lpstr>PowerPoint Presentation</vt:lpstr>
      <vt:lpstr>ARTHUR IN THE CELTIC WORLD</vt:lpstr>
      <vt:lpstr>Arthur in Irish literature</vt:lpstr>
      <vt:lpstr>Arthur in Welsh literature</vt:lpstr>
      <vt:lpstr>PowerPoint Presentation</vt:lpstr>
      <vt:lpstr>PowerPoint Presentation</vt:lpstr>
      <vt:lpstr>PowerPoint Presentation</vt:lpstr>
      <vt:lpstr>Celtic figures in Arthurian legends</vt:lpstr>
      <vt:lpstr>Otherworld</vt:lpstr>
      <vt:lpstr>Grail</vt:lpstr>
      <vt:lpstr>The Wasteland</vt:lpstr>
      <vt:lpstr>Culhwch and Olwen</vt:lpstr>
      <vt:lpstr>PowerPoint Presentation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Celtic literature</dc:title>
  <dc:creator>Author</dc:creator>
  <cp:lastModifiedBy>Author</cp:lastModifiedBy>
  <cp:revision>12</cp:revision>
  <dcterms:created xsi:type="dcterms:W3CDTF">2021-01-06T19:03:34Z</dcterms:created>
  <dcterms:modified xsi:type="dcterms:W3CDTF">2022-06-28T19:08:41Z</dcterms:modified>
</cp:coreProperties>
</file>