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Berger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Luckmann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belli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bireyler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ulaşılabilir</a:t>
            </a:r>
            <a:r>
              <a:rPr lang="en-US" dirty="0"/>
              <a:t>, </a:t>
            </a:r>
            <a:r>
              <a:rPr lang="en-US" dirty="0" err="1"/>
              <a:t>anlaşılabilir</a:t>
            </a:r>
            <a:r>
              <a:rPr lang="en-US" dirty="0"/>
              <a:t> hale </a:t>
            </a:r>
            <a:r>
              <a:rPr lang="en-US" dirty="0" err="1"/>
              <a:t>gelir</a:t>
            </a:r>
            <a:r>
              <a:rPr lang="en-US" dirty="0"/>
              <a:t>. </a:t>
            </a:r>
          </a:p>
          <a:p>
            <a:r>
              <a:rPr lang="en-US" dirty="0" err="1"/>
              <a:t>Faillerin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anlamlılıklardan</a:t>
            </a:r>
            <a:r>
              <a:rPr lang="en-US" dirty="0"/>
              <a:t>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haberdar</a:t>
            </a:r>
            <a:r>
              <a:rPr lang="en-US" dirty="0"/>
              <a:t> </a:t>
            </a:r>
            <a:r>
              <a:rPr lang="en-US" dirty="0" err="1"/>
              <a:t>edilmeleri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içselleştirmesi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</a:p>
          <a:p>
            <a:r>
              <a:rPr lang="en-US" dirty="0" err="1"/>
              <a:t>Failler</a:t>
            </a:r>
            <a:r>
              <a:rPr lang="en-US" dirty="0"/>
              <a:t> </a:t>
            </a:r>
            <a:r>
              <a:rPr lang="en-US" dirty="0" err="1"/>
              <a:t>kurumlaşmış</a:t>
            </a:r>
            <a:r>
              <a:rPr lang="en-US" dirty="0"/>
              <a:t> </a:t>
            </a:r>
            <a:r>
              <a:rPr lang="en-US" dirty="0" err="1"/>
              <a:t>gerçekliğin</a:t>
            </a:r>
            <a:r>
              <a:rPr lang="en-US" dirty="0"/>
              <a:t> </a:t>
            </a:r>
            <a:r>
              <a:rPr lang="en-US" dirty="0" err="1"/>
              <a:t>normlarını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kaçınılmaz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kavrar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/>
              <a:t>Bu </a:t>
            </a:r>
            <a:r>
              <a:rPr lang="en-US" dirty="0" err="1"/>
              <a:t>süreç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rollerin</a:t>
            </a:r>
            <a:r>
              <a:rPr lang="en-US" dirty="0"/>
              <a:t> </a:t>
            </a:r>
            <a:r>
              <a:rPr lang="en-US" dirty="0" err="1"/>
              <a:t>üretilmesi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düzenlilik</a:t>
            </a:r>
            <a:r>
              <a:rPr lang="en-US" dirty="0"/>
              <a:t> </a:t>
            </a:r>
            <a:r>
              <a:rPr lang="en-US" dirty="0" err="1"/>
              <a:t>içerisindeki</a:t>
            </a:r>
            <a:r>
              <a:rPr lang="en-US" dirty="0"/>
              <a:t> </a:t>
            </a:r>
            <a:r>
              <a:rPr lang="en-US" dirty="0" err="1"/>
              <a:t>konumlarının</a:t>
            </a:r>
            <a:r>
              <a:rPr lang="en-US" dirty="0"/>
              <a:t> </a:t>
            </a:r>
            <a:r>
              <a:rPr lang="en-US" dirty="0" err="1"/>
              <a:t>tayin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sağlanır</a:t>
            </a:r>
            <a:r>
              <a:rPr lang="en-US" dirty="0"/>
              <a:t>. </a:t>
            </a:r>
          </a:p>
          <a:p>
            <a:r>
              <a:rPr lang="en-US" dirty="0" err="1"/>
              <a:t>Failler</a:t>
            </a:r>
            <a:r>
              <a:rPr lang="en-US" dirty="0"/>
              <a:t> </a:t>
            </a:r>
            <a:r>
              <a:rPr lang="en-US" dirty="0" err="1"/>
              <a:t>nesnelleşmiş</a:t>
            </a:r>
            <a:r>
              <a:rPr lang="en-US" dirty="0"/>
              <a:t> </a:t>
            </a:r>
            <a:r>
              <a:rPr lang="en-US" dirty="0" err="1"/>
              <a:t>tiplerle</a:t>
            </a:r>
            <a:r>
              <a:rPr lang="en-US" dirty="0"/>
              <a:t> </a:t>
            </a:r>
            <a:r>
              <a:rPr lang="en-US" dirty="0" err="1"/>
              <a:t>özdeşleşerek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dünyada</a:t>
            </a:r>
            <a:r>
              <a:rPr lang="en-US" dirty="0"/>
              <a:t> </a:t>
            </a:r>
            <a:r>
              <a:rPr lang="en-US" dirty="0" err="1"/>
              <a:t>konum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</a:p>
          <a:p>
            <a:r>
              <a:rPr lang="en-US" dirty="0"/>
              <a:t>Roller fail </a:t>
            </a:r>
            <a:r>
              <a:rPr lang="en-US" dirty="0" err="1"/>
              <a:t>tipleridir</a:t>
            </a:r>
            <a:r>
              <a:rPr lang="en-US" dirty="0"/>
              <a:t>. </a:t>
            </a:r>
          </a:p>
          <a:p>
            <a:r>
              <a:rPr lang="en-US" dirty="0" err="1"/>
              <a:t>Failler</a:t>
            </a:r>
            <a:r>
              <a:rPr lang="en-US" dirty="0"/>
              <a:t> roller </a:t>
            </a:r>
            <a:r>
              <a:rPr lang="en-US" dirty="0" err="1"/>
              <a:t>icra</a:t>
            </a:r>
            <a:r>
              <a:rPr lang="en-US" dirty="0"/>
              <a:t> </a:t>
            </a:r>
            <a:r>
              <a:rPr lang="en-US" dirty="0" err="1"/>
              <a:t>ettikleri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gerçekliğe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004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Roller </a:t>
            </a:r>
            <a:r>
              <a:rPr lang="en-US" dirty="0" err="1"/>
              <a:t>kurumsal</a:t>
            </a:r>
            <a:r>
              <a:rPr lang="en-US" dirty="0"/>
              <a:t> </a:t>
            </a:r>
            <a:r>
              <a:rPr lang="en-US" dirty="0" err="1"/>
              <a:t>düzeni</a:t>
            </a:r>
            <a:r>
              <a:rPr lang="en-US" dirty="0"/>
              <a:t> </a:t>
            </a:r>
            <a:r>
              <a:rPr lang="en-US" dirty="0" err="1"/>
              <a:t>tasdik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ettirir</a:t>
            </a:r>
            <a:r>
              <a:rPr lang="en-US" dirty="0"/>
              <a:t>. </a:t>
            </a:r>
          </a:p>
          <a:p>
            <a:r>
              <a:rPr lang="en-US" dirty="0" err="1"/>
              <a:t>Rollerin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hem </a:t>
            </a:r>
            <a:r>
              <a:rPr lang="en-US" dirty="0" err="1"/>
              <a:t>işlevsel</a:t>
            </a:r>
            <a:r>
              <a:rPr lang="en-US" dirty="0"/>
              <a:t> hem de </a:t>
            </a:r>
            <a:r>
              <a:rPr lang="en-US" dirty="0" err="1"/>
              <a:t>sembolik</a:t>
            </a:r>
            <a:r>
              <a:rPr lang="en-US" dirty="0"/>
              <a:t> </a:t>
            </a:r>
            <a:r>
              <a:rPr lang="en-US" dirty="0" err="1"/>
              <a:t>önemleri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Zaman zaman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derecelerde</a:t>
            </a:r>
            <a:r>
              <a:rPr lang="en-US" dirty="0"/>
              <a:t> her </a:t>
            </a:r>
            <a:r>
              <a:rPr lang="en-US" dirty="0" err="1"/>
              <a:t>ikisine</a:t>
            </a:r>
            <a:r>
              <a:rPr lang="en-US" dirty="0"/>
              <a:t> de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</a:t>
            </a:r>
          </a:p>
          <a:p>
            <a:r>
              <a:rPr lang="en-US" dirty="0"/>
              <a:t>Roller </a:t>
            </a:r>
            <a:r>
              <a:rPr lang="en-US" dirty="0" err="1"/>
              <a:t>makroskobik</a:t>
            </a:r>
            <a:r>
              <a:rPr lang="en-US" dirty="0"/>
              <a:t> </a:t>
            </a:r>
            <a:r>
              <a:rPr lang="en-US" dirty="0" err="1"/>
              <a:t>düzenliliklerin</a:t>
            </a:r>
            <a:r>
              <a:rPr lang="en-US" dirty="0"/>
              <a:t> </a:t>
            </a:r>
            <a:r>
              <a:rPr lang="en-US" dirty="0" err="1"/>
              <a:t>bireysel</a:t>
            </a:r>
            <a:r>
              <a:rPr lang="en-US" dirty="0"/>
              <a:t> </a:t>
            </a:r>
            <a:r>
              <a:rPr lang="en-US" dirty="0" err="1"/>
              <a:t>düzleme</a:t>
            </a:r>
            <a:r>
              <a:rPr lang="en-US" dirty="0"/>
              <a:t> </a:t>
            </a:r>
            <a:r>
              <a:rPr lang="en-US" dirty="0" err="1"/>
              <a:t>tercüme</a:t>
            </a:r>
            <a:r>
              <a:rPr lang="en-US" dirty="0"/>
              <a:t> </a:t>
            </a:r>
            <a:r>
              <a:rPr lang="en-US" dirty="0" err="1"/>
              <a:t>edildiği</a:t>
            </a:r>
            <a:r>
              <a:rPr lang="en-US" dirty="0"/>
              <a:t> </a:t>
            </a:r>
            <a:r>
              <a:rPr lang="en-US" dirty="0" err="1"/>
              <a:t>mecralardır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Sosyolojik</a:t>
            </a:r>
            <a:r>
              <a:rPr lang="en-US" dirty="0"/>
              <a:t> </a:t>
            </a:r>
            <a:r>
              <a:rPr lang="en-US" dirty="0" err="1"/>
              <a:t>analizin</a:t>
            </a:r>
            <a:r>
              <a:rPr lang="en-US" dirty="0"/>
              <a:t> </a:t>
            </a:r>
            <a:r>
              <a:rPr lang="en-US" dirty="0" err="1"/>
              <a:t>rollere</a:t>
            </a:r>
            <a:r>
              <a:rPr lang="en-US" dirty="0"/>
              <a:t> </a:t>
            </a:r>
            <a:r>
              <a:rPr lang="en-US" dirty="0" err="1"/>
              <a:t>odaklanması</a:t>
            </a:r>
            <a:r>
              <a:rPr lang="en-US" dirty="0"/>
              <a:t> </a:t>
            </a:r>
            <a:r>
              <a:rPr lang="en-US" dirty="0" err="1"/>
              <a:t>düzenliliklerin</a:t>
            </a:r>
            <a:r>
              <a:rPr lang="en-US" dirty="0"/>
              <a:t> </a:t>
            </a:r>
            <a:r>
              <a:rPr lang="en-US" dirty="0" err="1"/>
              <a:t>işleyişini</a:t>
            </a:r>
            <a:r>
              <a:rPr lang="en-US" dirty="0"/>
              <a:t> </a:t>
            </a:r>
            <a:r>
              <a:rPr lang="en-US" dirty="0" err="1"/>
              <a:t>çözümlemek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önemlidir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713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düzenlilikler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alt-</a:t>
            </a:r>
            <a:r>
              <a:rPr lang="en-US" dirty="0" err="1"/>
              <a:t>alanlar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alanların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yapıları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çıkabilir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çoğulluk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bütünlüğün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nezdinde</a:t>
            </a:r>
            <a:r>
              <a:rPr lang="en-US" dirty="0"/>
              <a:t> </a:t>
            </a:r>
            <a:r>
              <a:rPr lang="en-US" dirty="0" err="1"/>
              <a:t>gerçekleştirilmesi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sembolik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ortaklığın</a:t>
            </a:r>
            <a:r>
              <a:rPr lang="en-US" dirty="0"/>
              <a:t> </a:t>
            </a:r>
            <a:r>
              <a:rPr lang="en-US" dirty="0" err="1"/>
              <a:t>tesis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hale </a:t>
            </a:r>
            <a:r>
              <a:rPr lang="en-US" dirty="0" err="1"/>
              <a:t>gelir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95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Kurumlaşmış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düzende</a:t>
            </a:r>
            <a:r>
              <a:rPr lang="en-US" dirty="0"/>
              <a:t> </a:t>
            </a:r>
            <a:r>
              <a:rPr lang="en-US" dirty="0" err="1"/>
              <a:t>şeyleşme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gerçekliğin</a:t>
            </a:r>
            <a:r>
              <a:rPr lang="en-US" dirty="0"/>
              <a:t> </a:t>
            </a:r>
            <a:r>
              <a:rPr lang="en-US" dirty="0" err="1"/>
              <a:t>yaratıcısı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bilgisine</a:t>
            </a:r>
            <a:r>
              <a:rPr lang="en-US" dirty="0"/>
              <a:t> </a:t>
            </a:r>
            <a:r>
              <a:rPr lang="en-US" dirty="0" err="1"/>
              <a:t>yabancılaşma</a:t>
            </a:r>
            <a:r>
              <a:rPr lang="en-US" dirty="0"/>
              <a:t> </a:t>
            </a:r>
            <a:r>
              <a:rPr lang="en-US" dirty="0" err="1"/>
              <a:t>deneyimidir</a:t>
            </a:r>
            <a:r>
              <a:rPr lang="en-US" dirty="0"/>
              <a:t>. </a:t>
            </a:r>
          </a:p>
          <a:p>
            <a:r>
              <a:rPr lang="en-US" dirty="0" err="1"/>
              <a:t>Şeyleşmiş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kurumsal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biçimlerde</a:t>
            </a:r>
            <a:r>
              <a:rPr lang="en-US" dirty="0"/>
              <a:t> </a:t>
            </a:r>
            <a:r>
              <a:rPr lang="en-US" dirty="0" err="1"/>
              <a:t>üretilebileceği</a:t>
            </a:r>
            <a:r>
              <a:rPr lang="en-US" dirty="0"/>
              <a:t> </a:t>
            </a:r>
            <a:r>
              <a:rPr lang="en-US" dirty="0" err="1"/>
              <a:t>bilgisini</a:t>
            </a:r>
            <a:r>
              <a:rPr lang="en-US" dirty="0"/>
              <a:t> </a:t>
            </a:r>
            <a:r>
              <a:rPr lang="en-US" dirty="0" err="1"/>
              <a:t>silikleştirir</a:t>
            </a:r>
            <a:r>
              <a:rPr lang="en-US" dirty="0"/>
              <a:t>. </a:t>
            </a:r>
          </a:p>
          <a:p>
            <a:r>
              <a:rPr lang="en-US" dirty="0" err="1"/>
              <a:t>Şeyleşme</a:t>
            </a:r>
            <a:r>
              <a:rPr lang="en-US" dirty="0"/>
              <a:t> </a:t>
            </a:r>
            <a:r>
              <a:rPr lang="en-US" dirty="0" err="1"/>
              <a:t>gayri-insani</a:t>
            </a:r>
            <a:r>
              <a:rPr lang="en-US" dirty="0"/>
              <a:t>, </a:t>
            </a:r>
            <a:r>
              <a:rPr lang="en-US" dirty="0" err="1"/>
              <a:t>durağan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olgusallık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dünyayı</a:t>
            </a:r>
            <a:r>
              <a:rPr lang="en-US" dirty="0"/>
              <a:t> </a:t>
            </a:r>
            <a:r>
              <a:rPr lang="en-US" dirty="0" err="1"/>
              <a:t>anlamlandırır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213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Şeyleşme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bilinç</a:t>
            </a:r>
            <a:r>
              <a:rPr lang="en-US" dirty="0"/>
              <a:t> </a:t>
            </a:r>
            <a:r>
              <a:rPr lang="en-US" dirty="0" err="1"/>
              <a:t>durumudur</a:t>
            </a:r>
            <a:r>
              <a:rPr lang="en-US" dirty="0"/>
              <a:t>,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biçimidir</a:t>
            </a:r>
            <a:r>
              <a:rPr lang="en-US" dirty="0"/>
              <a:t>. </a:t>
            </a:r>
          </a:p>
          <a:p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dünyayı</a:t>
            </a:r>
            <a:r>
              <a:rPr lang="en-US" dirty="0"/>
              <a:t> </a:t>
            </a:r>
            <a:r>
              <a:rPr lang="en-US" dirty="0" err="1"/>
              <a:t>şeyleşmiş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kavradığında</a:t>
            </a:r>
            <a:r>
              <a:rPr lang="en-US" dirty="0"/>
              <a:t> da </a:t>
            </a:r>
            <a:r>
              <a:rPr lang="en-US" dirty="0" err="1"/>
              <a:t>onu</a:t>
            </a:r>
            <a:r>
              <a:rPr lang="en-US" dirty="0"/>
              <a:t> </a:t>
            </a:r>
            <a:r>
              <a:rPr lang="en-US" dirty="0" err="1"/>
              <a:t>üretmeye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Bunu</a:t>
            </a:r>
            <a:r>
              <a:rPr lang="en-US" dirty="0"/>
              <a:t> </a:t>
            </a:r>
            <a:r>
              <a:rPr lang="en-US" dirty="0" err="1"/>
              <a:t>yaparken</a:t>
            </a:r>
            <a:r>
              <a:rPr lang="en-US" dirty="0"/>
              <a:t> </a:t>
            </a:r>
            <a:r>
              <a:rPr lang="en-US" dirty="0" err="1"/>
              <a:t>dahi</a:t>
            </a:r>
            <a:r>
              <a:rPr lang="en-US" dirty="0"/>
              <a:t> </a:t>
            </a:r>
            <a:r>
              <a:rPr lang="en-US" dirty="0" err="1"/>
              <a:t>gerçekliğin</a:t>
            </a:r>
            <a:r>
              <a:rPr lang="en-US" dirty="0"/>
              <a:t> </a:t>
            </a:r>
            <a:r>
              <a:rPr lang="en-US" dirty="0" err="1"/>
              <a:t>istikrarını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ettirir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istikrarlılaştırır</a:t>
            </a:r>
            <a:r>
              <a:rPr lang="en-US" dirty="0"/>
              <a:t>. </a:t>
            </a:r>
          </a:p>
          <a:p>
            <a:r>
              <a:rPr lang="en-US" dirty="0" err="1"/>
              <a:t>Şeyleşme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doğal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ayrımı</a:t>
            </a:r>
            <a:r>
              <a:rPr lang="en-US" dirty="0"/>
              <a:t> </a:t>
            </a:r>
            <a:r>
              <a:rPr lang="en-US" dirty="0" err="1"/>
              <a:t>bulanıklaştırır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534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/>
              <a:t>Bu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meşrulaştırma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ilintilidir</a:t>
            </a:r>
            <a:r>
              <a:rPr lang="en-US" dirty="0"/>
              <a:t>.</a:t>
            </a:r>
          </a:p>
          <a:p>
            <a:r>
              <a:rPr lang="en-US" dirty="0" err="1"/>
              <a:t>Kurumlaşma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anlamın</a:t>
            </a:r>
            <a:r>
              <a:rPr lang="en-US" dirty="0"/>
              <a:t> </a:t>
            </a:r>
            <a:r>
              <a:rPr lang="en-US" dirty="0" err="1"/>
              <a:t>nesnelleşmesi</a:t>
            </a:r>
            <a:r>
              <a:rPr lang="en-US" dirty="0"/>
              <a:t> (</a:t>
            </a:r>
            <a:r>
              <a:rPr lang="en-US" dirty="0" err="1"/>
              <a:t>Meşrulaşma</a:t>
            </a:r>
            <a:r>
              <a:rPr lang="en-US" dirty="0"/>
              <a:t>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içe</a:t>
            </a:r>
            <a:r>
              <a:rPr lang="en-US" dirty="0"/>
              <a:t> </a:t>
            </a:r>
            <a:r>
              <a:rPr lang="en-US" dirty="0" err="1"/>
              <a:t>gelişir</a:t>
            </a:r>
            <a:r>
              <a:rPr lang="en-US" dirty="0"/>
              <a:t>. </a:t>
            </a:r>
          </a:p>
          <a:p>
            <a:r>
              <a:rPr lang="en-US" dirty="0" err="1"/>
              <a:t>Nesnelleşmiş</a:t>
            </a:r>
            <a:r>
              <a:rPr lang="en-US" dirty="0"/>
              <a:t> </a:t>
            </a:r>
            <a:r>
              <a:rPr lang="en-US" dirty="0" err="1"/>
              <a:t>anlamlılıklar</a:t>
            </a:r>
            <a:r>
              <a:rPr lang="en-US" dirty="0"/>
              <a:t> </a:t>
            </a:r>
            <a:r>
              <a:rPr lang="en-US" dirty="0" err="1"/>
              <a:t>izah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haklılaştırma</a:t>
            </a:r>
            <a:r>
              <a:rPr lang="en-US" dirty="0"/>
              <a:t> </a:t>
            </a:r>
            <a:r>
              <a:rPr lang="en-US" dirty="0" err="1"/>
              <a:t>süreciyle</a:t>
            </a:r>
            <a:r>
              <a:rPr lang="en-US" dirty="0"/>
              <a:t> </a:t>
            </a:r>
            <a:r>
              <a:rPr lang="en-US" dirty="0" err="1"/>
              <a:t>gerçeklik</a:t>
            </a:r>
            <a:r>
              <a:rPr lang="en-US" dirty="0"/>
              <a:t> </a:t>
            </a:r>
            <a:r>
              <a:rPr lang="en-US" dirty="0" err="1"/>
              <a:t>kazanır</a:t>
            </a:r>
            <a:r>
              <a:rPr lang="en-US" dirty="0"/>
              <a:t>. </a:t>
            </a:r>
          </a:p>
          <a:p>
            <a:r>
              <a:rPr lang="en-US" dirty="0" err="1"/>
              <a:t>Meşrulaştırma</a:t>
            </a:r>
            <a:r>
              <a:rPr lang="en-US" dirty="0"/>
              <a:t> </a:t>
            </a:r>
            <a:r>
              <a:rPr lang="en-US" dirty="0" err="1"/>
              <a:t>sembolik</a:t>
            </a:r>
            <a:r>
              <a:rPr lang="en-US" dirty="0"/>
              <a:t> </a:t>
            </a:r>
            <a:r>
              <a:rPr lang="en-US" dirty="0" err="1"/>
              <a:t>evrenler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düzenlilikleri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/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397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432</TotalTime>
  <Words>286</Words>
  <Application>Microsoft Macintosh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Rockwell</vt:lpstr>
      <vt:lpstr>Wingdings 2</vt:lpstr>
      <vt:lpstr>Austin</vt:lpstr>
      <vt:lpstr>Berger ve Luckmann</vt:lpstr>
      <vt:lpstr>Kurumlaşma</vt:lpstr>
      <vt:lpstr>Kurumlaşma</vt:lpstr>
      <vt:lpstr>Kurumlaşma</vt:lpstr>
      <vt:lpstr>Kurumlaşma</vt:lpstr>
      <vt:lpstr>Kurumlaşma</vt:lpstr>
      <vt:lpstr>Kurumlaşma</vt:lpstr>
      <vt:lpstr>Kurumlaşma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47</cp:revision>
  <dcterms:created xsi:type="dcterms:W3CDTF">2018-12-07T09:28:51Z</dcterms:created>
  <dcterms:modified xsi:type="dcterms:W3CDTF">2019-02-19T11:03:57Z</dcterms:modified>
</cp:coreProperties>
</file>