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6" r:id="rId2"/>
    <p:sldId id="274" r:id="rId3"/>
    <p:sldId id="275" r:id="rId4"/>
    <p:sldId id="276" r:id="rId5"/>
    <p:sldId id="277" r:id="rId6"/>
    <p:sldId id="278" r:id="rId7"/>
    <p:sldId id="279" r:id="rId8"/>
    <p:sldId id="280" r:id="rId9"/>
    <p:sldId id="281" r:id="rId10"/>
    <p:sldId id="282" r:id="rId11"/>
    <p:sldId id="283" r:id="rId12"/>
    <p:sldId id="284" r:id="rId13"/>
    <p:sldId id="285"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 Id="rId4" Type="http://schemas.openxmlformats.org/officeDocument/2006/relationships/image" Target="../media/image5.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3.png"/><Relationship Id="rId11" Type="http://schemas.openxmlformats.org/officeDocument/2006/relationships/image" Target="../media/image6.png"/><Relationship Id="rId5" Type="http://schemas.openxmlformats.org/officeDocument/2006/relationships/oleObject" Target="../embeddings/oleObject3.bin"/><Relationship Id="rId10" Type="http://schemas.openxmlformats.org/officeDocument/2006/relationships/image" Target="../media/image5.png"/><Relationship Id="rId4" Type="http://schemas.openxmlformats.org/officeDocument/2006/relationships/image" Target="../media/image2.png"/><Relationship Id="rId9" Type="http://schemas.openxmlformats.org/officeDocument/2006/relationships/oleObject" Target="../embeddings/oleObject5.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Kavramları-1</a:t>
            </a:r>
            <a:endParaRPr lang="tr-TR" dirty="0"/>
          </a:p>
        </p:txBody>
      </p:sp>
      <p:sp>
        <p:nvSpPr>
          <p:cNvPr id="3" name="Content Placeholder 2"/>
          <p:cNvSpPr>
            <a:spLocks noGrp="1"/>
          </p:cNvSpPr>
          <p:nvPr>
            <p:ph idx="1"/>
          </p:nvPr>
        </p:nvSpPr>
        <p:spPr/>
        <p:txBody>
          <a:bodyPr>
            <a:normAutofit/>
          </a:bodyPr>
          <a:lstStyle/>
          <a:p>
            <a:r>
              <a:rPr lang="tr-TR" b="1" dirty="0"/>
              <a:t>Dosya Kavramı</a:t>
            </a:r>
          </a:p>
          <a:p>
            <a:pPr marL="0" indent="0">
              <a:buNone/>
            </a:pPr>
            <a:r>
              <a:rPr lang="tr-TR" dirty="0"/>
              <a:t>Bilgisayar ortamında bilgiler dosya adı verilen gruplar içerisinde saklanır. Dosya, ortak amaç için bir araya gelmiş bilgiler topluluğudur. Dosyalar genelde bir programın sonucunda üretilmektedir. Örneğin word’te yazılan bir metnin saklanması aşamasında oluşan yapıya dosya denilir. Dosyaların bir adı ve uzantısı (türü) bulunur. Dosya adı, içerdiği metni tanımlayacak şekilde verilir. Dosya uzantısı ise, hangi programdan üretildiyse, o programa özgü verilen ifadedir. Örneğin dosya uzantısı, excelde yapılan bir uygulama ise “xls”, wordde yapılan bir uygulama ise “doc” gibi ifadelerdir.</a:t>
            </a:r>
          </a:p>
          <a:p>
            <a:pPr marL="0" indent="0">
              <a:buNone/>
            </a:pPr>
            <a:endParaRPr lang="tr-TR" i="1" dirty="0" smtClean="0"/>
          </a:p>
          <a:p>
            <a:pPr marL="0" indent="0">
              <a:buNone/>
            </a:pPr>
            <a:endParaRPr lang="tr-TR" dirty="0" smtClean="0"/>
          </a:p>
        </p:txBody>
      </p:sp>
    </p:spTree>
    <p:extLst>
      <p:ext uri="{BB962C8B-B14F-4D97-AF65-F5344CB8AC3E}">
        <p14:creationId xmlns:p14="http://schemas.microsoft.com/office/powerpoint/2010/main" val="8150384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Kavramları-10</a:t>
            </a:r>
            <a:endParaRPr lang="tr-TR" dirty="0"/>
          </a:p>
        </p:txBody>
      </p:sp>
      <p:sp>
        <p:nvSpPr>
          <p:cNvPr id="3" name="Content Placeholder 2"/>
          <p:cNvSpPr>
            <a:spLocks noGrp="1"/>
          </p:cNvSpPr>
          <p:nvPr>
            <p:ph idx="1"/>
          </p:nvPr>
        </p:nvSpPr>
        <p:spPr/>
        <p:txBody>
          <a:bodyPr>
            <a:normAutofit fontScale="85000" lnSpcReduction="20000"/>
          </a:bodyPr>
          <a:lstStyle/>
          <a:p>
            <a:r>
              <a:rPr lang="tr-TR" b="1" dirty="0"/>
              <a:t>Joker </a:t>
            </a:r>
            <a:r>
              <a:rPr lang="tr-TR" b="1" dirty="0" smtClean="0"/>
              <a:t>Kavramı</a:t>
            </a:r>
            <a:endParaRPr lang="tr-TR" dirty="0" smtClean="0"/>
          </a:p>
          <a:p>
            <a:pPr marL="0" indent="0">
              <a:buNone/>
            </a:pPr>
            <a:r>
              <a:rPr lang="tr-TR" dirty="0"/>
              <a:t>Adı üzerinde joker, bir yada birden fazla karakter yerine geçen ifadelerdir. Yıldız “*” ve soru işareti “?” jokerleri kullanılır. Bu jokerler dosya adı ve uzantısını içinde bir yada birden fazla karakterin yerine kullanılır. Yıldız birden fazla karakter yerine, soru işareti ise tek karakter yerine kullanılır.</a:t>
            </a:r>
          </a:p>
          <a:p>
            <a:pPr marL="0" indent="0">
              <a:buNone/>
            </a:pPr>
            <a:r>
              <a:rPr lang="tr-TR" dirty="0"/>
              <a:t> </a:t>
            </a:r>
          </a:p>
          <a:p>
            <a:pPr marL="0" indent="0">
              <a:buNone/>
            </a:pPr>
            <a:r>
              <a:rPr lang="tr-TR" dirty="0"/>
              <a:t>*.*		adı ve uzantısı ne olursa olsun anlamına gelir,</a:t>
            </a:r>
          </a:p>
          <a:p>
            <a:pPr marL="0" indent="0">
              <a:buNone/>
            </a:pPr>
            <a:r>
              <a:rPr lang="tr-TR" dirty="0"/>
              <a:t>*.doc		adı ne olursa olsun uzantısı doc olan dosyalar anlamına gelir,</a:t>
            </a:r>
          </a:p>
          <a:p>
            <a:pPr marL="0" indent="0">
              <a:buNone/>
            </a:pPr>
            <a:r>
              <a:rPr lang="tr-TR" dirty="0"/>
              <a:t>A*.txt		adı A ile başlayan uzantısı txt olan dosyalar anlamına gelir.</a:t>
            </a:r>
          </a:p>
          <a:p>
            <a:pPr marL="0" indent="0">
              <a:buNone/>
            </a:pPr>
            <a:r>
              <a:rPr lang="tr-TR" dirty="0"/>
              <a:t>???.xls		adı üç karakterden oluşan uzantısı xls olan dosyalar anlamına gelir,</a:t>
            </a:r>
          </a:p>
          <a:p>
            <a:pPr marL="0" indent="0">
              <a:buNone/>
            </a:pPr>
            <a:r>
              <a:rPr lang="tr-TR" dirty="0"/>
              <a:t>??s*.exe	1. ve 2. harfi ne olursun 3. harfi s olan uzantısı exe olan dosyaları temsil eder.</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4252522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Kavramları-11</a:t>
            </a:r>
            <a:endParaRPr lang="tr-TR" dirty="0"/>
          </a:p>
        </p:txBody>
      </p:sp>
      <p:sp>
        <p:nvSpPr>
          <p:cNvPr id="3" name="Content Placeholder 2"/>
          <p:cNvSpPr>
            <a:spLocks noGrp="1"/>
          </p:cNvSpPr>
          <p:nvPr>
            <p:ph idx="1"/>
          </p:nvPr>
        </p:nvSpPr>
        <p:spPr/>
        <p:txBody>
          <a:bodyPr>
            <a:normAutofit fontScale="85000" lnSpcReduction="20000"/>
          </a:bodyPr>
          <a:lstStyle/>
          <a:p>
            <a:r>
              <a:rPr lang="tr-TR" b="1" dirty="0"/>
              <a:t>Joker </a:t>
            </a:r>
            <a:r>
              <a:rPr lang="tr-TR" b="1" dirty="0" smtClean="0"/>
              <a:t>Kavramı</a:t>
            </a:r>
            <a:endParaRPr lang="tr-TR" dirty="0" smtClean="0"/>
          </a:p>
          <a:p>
            <a:pPr marL="0" indent="0">
              <a:buNone/>
            </a:pPr>
            <a:r>
              <a:rPr lang="tr-TR" dirty="0"/>
              <a:t>Adı üzerinde joker, bir yada birden fazla karakter yerine geçen ifadelerdir. Yıldız “*” ve soru işareti “?” jokerleri kullanılır. Bu jokerler dosya adı ve uzantısını içinde bir yada birden fazla karakterin yerine kullanılır. Yıldız birden fazla karakter yerine, soru işareti ise tek karakter yerine kullanılır.</a:t>
            </a:r>
          </a:p>
          <a:p>
            <a:pPr marL="0" indent="0">
              <a:buNone/>
            </a:pPr>
            <a:r>
              <a:rPr lang="tr-TR" dirty="0"/>
              <a:t> </a:t>
            </a:r>
          </a:p>
          <a:p>
            <a:pPr marL="0" indent="0">
              <a:buNone/>
            </a:pPr>
            <a:r>
              <a:rPr lang="tr-TR" dirty="0"/>
              <a:t>*.*		adı ve uzantısı ne olursa olsun anlamına gelir,</a:t>
            </a:r>
          </a:p>
          <a:p>
            <a:pPr marL="0" indent="0">
              <a:buNone/>
            </a:pPr>
            <a:r>
              <a:rPr lang="tr-TR" dirty="0"/>
              <a:t>*.doc		adı ne olursa olsun uzantısı doc olan dosyalar anlamına gelir,</a:t>
            </a:r>
          </a:p>
          <a:p>
            <a:pPr marL="0" indent="0">
              <a:buNone/>
            </a:pPr>
            <a:r>
              <a:rPr lang="tr-TR" dirty="0"/>
              <a:t>A*.txt		adı A ile başlayan uzantısı txt olan dosyalar anlamına gelir.</a:t>
            </a:r>
          </a:p>
          <a:p>
            <a:pPr marL="0" indent="0">
              <a:buNone/>
            </a:pPr>
            <a:r>
              <a:rPr lang="tr-TR" dirty="0"/>
              <a:t>???.xls		adı üç karakterden oluşan uzantısı xls olan dosyalar anlamına gelir,</a:t>
            </a:r>
          </a:p>
          <a:p>
            <a:pPr marL="0" indent="0">
              <a:buNone/>
            </a:pPr>
            <a:r>
              <a:rPr lang="tr-TR" dirty="0"/>
              <a:t>??s*.exe	1. ve 2. harfi ne olursun 3. harfi s olan uzantısı exe olan dosyaları temsil eder.</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9001892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Kavramları-12</a:t>
            </a:r>
            <a:endParaRPr lang="tr-TR" dirty="0"/>
          </a:p>
        </p:txBody>
      </p:sp>
      <p:sp>
        <p:nvSpPr>
          <p:cNvPr id="3" name="Content Placeholder 2"/>
          <p:cNvSpPr>
            <a:spLocks noGrp="1"/>
          </p:cNvSpPr>
          <p:nvPr>
            <p:ph idx="1"/>
          </p:nvPr>
        </p:nvSpPr>
        <p:spPr/>
        <p:txBody>
          <a:bodyPr>
            <a:normAutofit/>
          </a:bodyPr>
          <a:lstStyle/>
          <a:p>
            <a:r>
              <a:rPr lang="tr-TR" b="1" dirty="0" smtClean="0"/>
              <a:t>Komut Penceresinde çalışma</a:t>
            </a:r>
            <a:endParaRPr lang="tr-TR" dirty="0" smtClean="0"/>
          </a:p>
          <a:p>
            <a:pPr marL="0" indent="0">
              <a:buNone/>
            </a:pPr>
            <a:r>
              <a:rPr lang="tr-TR" dirty="0" smtClean="0"/>
              <a:t>Bilgisayarda masaüstünde çalışılırken en büyük yardımcı mouse dur. Bir çok işi mouse kullanarak yaparız. Klasör oluşturma, silme, taşıma, kopyalama vb.</a:t>
            </a:r>
          </a:p>
          <a:p>
            <a:pPr marL="0" indent="0">
              <a:buNone/>
            </a:pPr>
            <a:r>
              <a:rPr lang="tr-TR" dirty="0" smtClean="0"/>
              <a:t>Bunların aslında birer komut olduğu unutulmamalıdır. Bilgisayarı gerçek anlamda kullanabilmek için (yazılımcı yada sistem oparatörü) komutları bilmelidir. Bu komutların yazıldığı ortama komut penceresi/terminal denilmektedir.</a:t>
            </a:r>
          </a:p>
          <a:p>
            <a:pPr marL="0" indent="0">
              <a:buNone/>
            </a:pPr>
            <a:r>
              <a:rPr lang="tr-TR" dirty="0" smtClean="0"/>
              <a:t>Bu ortama ulaşmak için başlat menüsü/çalıştır kısmına cmd yazılarak ulaşılır.</a:t>
            </a: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11644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Kavramları-12</a:t>
            </a:r>
            <a:endParaRPr lang="tr-TR" dirty="0"/>
          </a:p>
        </p:txBody>
      </p:sp>
      <p:sp>
        <p:nvSpPr>
          <p:cNvPr id="3" name="Content Placeholder 2"/>
          <p:cNvSpPr>
            <a:spLocks noGrp="1"/>
          </p:cNvSpPr>
          <p:nvPr>
            <p:ph idx="1"/>
          </p:nvPr>
        </p:nvSpPr>
        <p:spPr/>
        <p:txBody>
          <a:bodyPr>
            <a:normAutofit lnSpcReduction="10000"/>
          </a:bodyPr>
          <a:lstStyle/>
          <a:p>
            <a:r>
              <a:rPr lang="tr-TR" b="1" dirty="0" smtClean="0"/>
              <a:t>Komut Penceresinde çalışma</a:t>
            </a:r>
            <a:endParaRPr lang="tr-TR" dirty="0" smtClean="0"/>
          </a:p>
          <a:p>
            <a:pPr marL="0" indent="0">
              <a:buNone/>
            </a:pPr>
            <a:r>
              <a:rPr lang="tr-TR" dirty="0" smtClean="0"/>
              <a:t>Bu ortamda birkaç işletim sistemi komutunu inceleyelim.</a:t>
            </a:r>
          </a:p>
          <a:p>
            <a:pPr marL="0" indent="0">
              <a:buNone/>
            </a:pPr>
            <a:r>
              <a:rPr lang="tr-TR" dirty="0" smtClean="0"/>
              <a:t>Dosya/Dizin kopyalama -&gt;</a:t>
            </a:r>
            <a:r>
              <a:rPr lang="tr-TR" dirty="0" smtClean="0">
                <a:sym typeface="Wingdings" panose="05000000000000000000" pitchFamily="2" charset="2"/>
              </a:rPr>
              <a:t> copy/xcopy</a:t>
            </a:r>
          </a:p>
          <a:p>
            <a:pPr marL="0" indent="0">
              <a:buNone/>
            </a:pPr>
            <a:r>
              <a:rPr lang="tr-TR" dirty="0" smtClean="0"/>
              <a:t>Dosya/Dizin isim değiştirme -&gt;   rename</a:t>
            </a:r>
          </a:p>
          <a:p>
            <a:pPr marL="0" indent="0">
              <a:buNone/>
            </a:pPr>
            <a:r>
              <a:rPr lang="tr-TR" dirty="0" smtClean="0"/>
              <a:t>Dosya  silme -&gt; del</a:t>
            </a:r>
          </a:p>
          <a:p>
            <a:pPr marL="0" indent="0">
              <a:buNone/>
            </a:pPr>
            <a:r>
              <a:rPr lang="tr-TR" dirty="0" smtClean="0"/>
              <a:t>Dizin silme -&gt;rd</a:t>
            </a:r>
          </a:p>
          <a:p>
            <a:pPr marL="0" indent="0">
              <a:buNone/>
            </a:pPr>
            <a:r>
              <a:rPr lang="tr-TR" dirty="0" smtClean="0"/>
              <a:t>Dizin oluşturma-&gt;md</a:t>
            </a:r>
          </a:p>
          <a:p>
            <a:pPr marL="0" indent="0">
              <a:buNone/>
            </a:pPr>
            <a:r>
              <a:rPr lang="tr-TR" dirty="0" smtClean="0"/>
              <a:t>Dizin değiştirme -&gt;cd</a:t>
            </a:r>
          </a:p>
          <a:p>
            <a:pPr marL="0" indent="0">
              <a:buNone/>
            </a:pPr>
            <a:r>
              <a:rPr lang="tr-TR" dirty="0" smtClean="0"/>
              <a:t>Dosya/Dizin bulma-&gt;dir</a:t>
            </a:r>
          </a:p>
          <a:p>
            <a:pPr marL="0" indent="0">
              <a:buNone/>
            </a:pPr>
            <a:endParaRPr lang="tr-TR" dirty="0"/>
          </a:p>
          <a:p>
            <a:pPr marL="0" indent="0">
              <a:buNone/>
            </a:pPr>
            <a:endParaRPr lang="tr-TR" dirty="0" smtClean="0"/>
          </a:p>
          <a:p>
            <a:pPr marL="0" indent="0">
              <a:buNone/>
            </a:pP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3177335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Kavramları-2</a:t>
            </a:r>
            <a:endParaRPr lang="tr-TR" dirty="0"/>
          </a:p>
        </p:txBody>
      </p:sp>
      <p:sp>
        <p:nvSpPr>
          <p:cNvPr id="3" name="Content Placeholder 2"/>
          <p:cNvSpPr>
            <a:spLocks noGrp="1"/>
          </p:cNvSpPr>
          <p:nvPr>
            <p:ph idx="1"/>
          </p:nvPr>
        </p:nvSpPr>
        <p:spPr/>
        <p:txBody>
          <a:bodyPr>
            <a:normAutofit/>
          </a:bodyPr>
          <a:lstStyle/>
          <a:p>
            <a:r>
              <a:rPr lang="tr-TR" b="1" dirty="0"/>
              <a:t>Dosya Kavramı</a:t>
            </a:r>
          </a:p>
          <a:p>
            <a:pPr marL="0" indent="0">
              <a:buNone/>
            </a:pPr>
            <a:r>
              <a:rPr lang="tr-TR" b="1" dirty="0"/>
              <a:t>Odev.doc</a:t>
            </a:r>
            <a:r>
              <a:rPr lang="tr-TR" dirty="0"/>
              <a:t> dosyasında; </a:t>
            </a:r>
            <a:r>
              <a:rPr lang="tr-TR" dirty="0" smtClean="0"/>
              <a:t>“</a:t>
            </a:r>
            <a:r>
              <a:rPr lang="tr-TR" dirty="0"/>
              <a:t>odev” dosyanın adı, “doc” ise dosyanın uzantısıdır. Dosyayı ifade ederken arasında nokta sembolu kullanılır.</a:t>
            </a:r>
          </a:p>
          <a:p>
            <a:pPr marL="0" indent="0">
              <a:buNone/>
            </a:pPr>
            <a:endParaRPr lang="tr-TR" i="1" dirty="0" smtClean="0"/>
          </a:p>
          <a:p>
            <a:pPr marL="0" indent="0">
              <a:buNone/>
            </a:pPr>
            <a:r>
              <a:rPr lang="tr-TR" dirty="0"/>
              <a:t>Dosyalara isim ve uzantı verilirken uyulması gereken kurallar vardır. İsimlendirme yapılırken mümkün olduğunca içeriği temsil edecek şekilde isimlendirilmelidir. İsimlendirmede “, + - * / ? \ ... gibi özel semboller kullanılmamalıdır. </a:t>
            </a:r>
          </a:p>
          <a:p>
            <a:pPr marL="0" indent="0">
              <a:buNone/>
            </a:pPr>
            <a:endParaRPr lang="tr-TR" dirty="0" smtClean="0"/>
          </a:p>
        </p:txBody>
      </p:sp>
    </p:spTree>
    <p:extLst>
      <p:ext uri="{BB962C8B-B14F-4D97-AF65-F5344CB8AC3E}">
        <p14:creationId xmlns:p14="http://schemas.microsoft.com/office/powerpoint/2010/main" val="493543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Kavramları-3</a:t>
            </a:r>
            <a:endParaRPr lang="tr-TR" dirty="0"/>
          </a:p>
        </p:txBody>
      </p:sp>
      <p:sp>
        <p:nvSpPr>
          <p:cNvPr id="3" name="Content Placeholder 2"/>
          <p:cNvSpPr>
            <a:spLocks noGrp="1"/>
          </p:cNvSpPr>
          <p:nvPr>
            <p:ph idx="1"/>
          </p:nvPr>
        </p:nvSpPr>
        <p:spPr/>
        <p:txBody>
          <a:bodyPr>
            <a:normAutofit fontScale="62500" lnSpcReduction="20000"/>
          </a:bodyPr>
          <a:lstStyle/>
          <a:p>
            <a:r>
              <a:rPr lang="tr-TR" b="1" dirty="0"/>
              <a:t>Dosya Kavramı</a:t>
            </a:r>
          </a:p>
          <a:p>
            <a:pPr marL="0" indent="0">
              <a:buNone/>
            </a:pPr>
            <a:r>
              <a:rPr lang="tr-TR" dirty="0"/>
              <a:t>Bilgisayar ortamında sayısız dosya türü vardır. Yaygın olan dosya türleri aşağıya sıralanmaştır.</a:t>
            </a:r>
          </a:p>
          <a:p>
            <a:r>
              <a:rPr lang="tr-TR" b="1" dirty="0"/>
              <a:t>com</a:t>
            </a:r>
            <a:r>
              <a:rPr lang="tr-TR" dirty="0"/>
              <a:t>	çalıştırılabilir dosya</a:t>
            </a:r>
          </a:p>
          <a:p>
            <a:r>
              <a:rPr lang="tr-TR" b="1" dirty="0"/>
              <a:t>exe</a:t>
            </a:r>
            <a:r>
              <a:rPr lang="tr-TR" dirty="0"/>
              <a:t>	çalıştırılabilir dosya</a:t>
            </a:r>
          </a:p>
          <a:p>
            <a:r>
              <a:rPr lang="tr-TR" b="1" dirty="0"/>
              <a:t>bat</a:t>
            </a:r>
            <a:r>
              <a:rPr lang="tr-TR" dirty="0"/>
              <a:t> 	toplu komut dosyası (içinde yazılı komutları peşpeşe icra eder)</a:t>
            </a:r>
          </a:p>
          <a:p>
            <a:pPr marL="0" indent="0">
              <a:buNone/>
            </a:pPr>
            <a:r>
              <a:rPr lang="tr-TR" dirty="0"/>
              <a:t>com ve exe uzantılı dosyalar bilgisayarda bulunan çalışan uygulamalardır. Bu uygulamalar yardımıyla aşağıdaki türe sahip dosyalar oluşturulur (örneğin winword.exe programından odev.doc dosyası oluşturulabilir).</a:t>
            </a:r>
          </a:p>
          <a:p>
            <a:r>
              <a:rPr lang="tr-TR" b="1" dirty="0"/>
              <a:t>txt	</a:t>
            </a:r>
            <a:r>
              <a:rPr lang="tr-TR" dirty="0"/>
              <a:t>metin dosyası (text file)</a:t>
            </a:r>
          </a:p>
          <a:p>
            <a:r>
              <a:rPr lang="tr-TR" b="1" dirty="0"/>
              <a:t>dat</a:t>
            </a:r>
            <a:r>
              <a:rPr lang="tr-TR" dirty="0"/>
              <a:t>	veri dosyası</a:t>
            </a:r>
          </a:p>
          <a:p>
            <a:r>
              <a:rPr lang="tr-TR" b="1" dirty="0"/>
              <a:t>doc</a:t>
            </a:r>
            <a:r>
              <a:rPr lang="tr-TR" dirty="0"/>
              <a:t>	döküman dosyası </a:t>
            </a:r>
          </a:p>
          <a:p>
            <a:r>
              <a:rPr lang="tr-TR" b="1" dirty="0"/>
              <a:t>xls</a:t>
            </a:r>
            <a:r>
              <a:rPr lang="tr-TR" dirty="0"/>
              <a:t>	excel çalışma sayfası</a:t>
            </a:r>
          </a:p>
          <a:p>
            <a:r>
              <a:rPr lang="tr-TR" b="1" dirty="0"/>
              <a:t>gif</a:t>
            </a:r>
            <a:r>
              <a:rPr lang="tr-TR" dirty="0"/>
              <a:t>, </a:t>
            </a:r>
            <a:r>
              <a:rPr lang="tr-TR" b="1" dirty="0"/>
              <a:t>jpeg</a:t>
            </a:r>
            <a:r>
              <a:rPr lang="tr-TR" dirty="0"/>
              <a:t>, </a:t>
            </a:r>
            <a:r>
              <a:rPr lang="tr-TR" b="1" dirty="0"/>
              <a:t>bmp</a:t>
            </a:r>
            <a:r>
              <a:rPr lang="tr-TR" dirty="0"/>
              <a:t>,... resim dosyaları</a:t>
            </a:r>
          </a:p>
          <a:p>
            <a:r>
              <a:rPr lang="tr-TR" b="1" dirty="0"/>
              <a:t>frm</a:t>
            </a:r>
            <a:r>
              <a:rPr lang="tr-TR" dirty="0"/>
              <a:t>	visual basic form dosyası</a:t>
            </a:r>
          </a:p>
          <a:p>
            <a:r>
              <a:rPr lang="tr-TR" b="1" dirty="0"/>
              <a:t>vbp</a:t>
            </a:r>
            <a:r>
              <a:rPr lang="tr-TR" dirty="0"/>
              <a:t>	visual basic proje dosyası</a:t>
            </a:r>
          </a:p>
          <a:p>
            <a:pPr marL="0" indent="0">
              <a:buNone/>
            </a:pPr>
            <a:endParaRPr lang="tr-TR" dirty="0" smtClean="0"/>
          </a:p>
        </p:txBody>
      </p:sp>
    </p:spTree>
    <p:extLst>
      <p:ext uri="{BB962C8B-B14F-4D97-AF65-F5344CB8AC3E}">
        <p14:creationId xmlns:p14="http://schemas.microsoft.com/office/powerpoint/2010/main" val="155350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Kavramları-4</a:t>
            </a:r>
            <a:endParaRPr lang="tr-TR" dirty="0"/>
          </a:p>
        </p:txBody>
      </p:sp>
      <p:sp>
        <p:nvSpPr>
          <p:cNvPr id="3" name="Content Placeholder 2"/>
          <p:cNvSpPr>
            <a:spLocks noGrp="1"/>
          </p:cNvSpPr>
          <p:nvPr>
            <p:ph idx="1"/>
          </p:nvPr>
        </p:nvSpPr>
        <p:spPr/>
        <p:txBody>
          <a:bodyPr>
            <a:normAutofit/>
          </a:bodyPr>
          <a:lstStyle/>
          <a:p>
            <a:r>
              <a:rPr lang="tr-TR" b="1" dirty="0"/>
              <a:t>Dizin (Klasör, directory) </a:t>
            </a:r>
            <a:r>
              <a:rPr lang="tr-TR" b="1" dirty="0" smtClean="0"/>
              <a:t>Kavramı</a:t>
            </a:r>
            <a:r>
              <a:rPr lang="tr-TR" dirty="0"/>
              <a:t> </a:t>
            </a:r>
          </a:p>
          <a:p>
            <a:pPr marL="0" indent="0">
              <a:buNone/>
            </a:pPr>
            <a:r>
              <a:rPr lang="tr-TR" dirty="0"/>
              <a:t>Bilgisayar ortamında binlerde yukarıda bahsedilen dosyadan bulunabilir. Bunların tümünün aynı yerde bulunması halinde, bilgisayar ortamında hatalara, karışıklıklara sebep olacaktır. Bunun yerine, aynı amaca uygun olan veya aynı tür dosyaların gruplar halinde saklanması uygundur. Gruplar halinde saklanacak dosyalar dizi adı verilen ortamlarda tutulur. </a:t>
            </a:r>
            <a:endParaRPr lang="tr-TR" dirty="0" smtClean="0"/>
          </a:p>
          <a:p>
            <a:pPr marL="0" indent="0">
              <a:buNone/>
            </a:pPr>
            <a:endParaRPr lang="tr-TR" dirty="0" smtClean="0"/>
          </a:p>
        </p:txBody>
      </p:sp>
    </p:spTree>
    <p:extLst>
      <p:ext uri="{BB962C8B-B14F-4D97-AF65-F5344CB8AC3E}">
        <p14:creationId xmlns:p14="http://schemas.microsoft.com/office/powerpoint/2010/main" val="34559158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Kavramları-5</a:t>
            </a:r>
            <a:endParaRPr lang="tr-TR" dirty="0"/>
          </a:p>
        </p:txBody>
      </p:sp>
      <p:sp>
        <p:nvSpPr>
          <p:cNvPr id="3" name="Content Placeholder 2"/>
          <p:cNvSpPr>
            <a:spLocks noGrp="1"/>
          </p:cNvSpPr>
          <p:nvPr>
            <p:ph idx="1"/>
          </p:nvPr>
        </p:nvSpPr>
        <p:spPr/>
        <p:txBody>
          <a:bodyPr>
            <a:normAutofit/>
          </a:bodyPr>
          <a:lstStyle/>
          <a:p>
            <a:r>
              <a:rPr lang="tr-TR" b="1" dirty="0"/>
              <a:t>Dizin (Klasör, directory) </a:t>
            </a:r>
            <a:r>
              <a:rPr lang="tr-TR" b="1" dirty="0" smtClean="0"/>
              <a:t>Kavramı</a:t>
            </a:r>
            <a:r>
              <a:rPr lang="tr-TR" dirty="0"/>
              <a:t> </a:t>
            </a:r>
          </a:p>
          <a:p>
            <a:pPr marL="0" indent="0">
              <a:buNone/>
            </a:pPr>
            <a:r>
              <a:rPr lang="tr-TR" dirty="0" smtClean="0"/>
              <a:t>Bilgisarda </a:t>
            </a:r>
            <a:r>
              <a:rPr lang="tr-TR" dirty="0"/>
              <a:t>oluşan dizinler altında da alt dizinler oluşturmak mümkündür. Bilgisayarda (disklerde) bir ana dizin mevcuttur. Bu ana dizine, kök dizin yada root directory denilir. Birinci hardiskte ana dizin “c:\” ile ifade edilir. </a:t>
            </a:r>
            <a:r>
              <a:rPr lang="tr-TR" dirty="0" smtClean="0"/>
              <a:t>Genelde işletim sisteminin kurulu olduğu kök dizindir.</a:t>
            </a:r>
          </a:p>
          <a:p>
            <a:pPr marL="0" indent="0">
              <a:buNone/>
            </a:pPr>
            <a:endParaRPr lang="tr-TR" dirty="0" smtClean="0"/>
          </a:p>
        </p:txBody>
      </p:sp>
    </p:spTree>
    <p:extLst>
      <p:ext uri="{BB962C8B-B14F-4D97-AF65-F5344CB8AC3E}">
        <p14:creationId xmlns:p14="http://schemas.microsoft.com/office/powerpoint/2010/main" val="393237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Kavramları-6</a:t>
            </a:r>
            <a:endParaRPr lang="tr-TR" dirty="0"/>
          </a:p>
        </p:txBody>
      </p:sp>
      <p:sp>
        <p:nvSpPr>
          <p:cNvPr id="3" name="Content Placeholder 2"/>
          <p:cNvSpPr>
            <a:spLocks noGrp="1"/>
          </p:cNvSpPr>
          <p:nvPr>
            <p:ph idx="1"/>
          </p:nvPr>
        </p:nvSpPr>
        <p:spPr/>
        <p:txBody>
          <a:bodyPr>
            <a:normAutofit/>
          </a:bodyPr>
          <a:lstStyle/>
          <a:p>
            <a:r>
              <a:rPr lang="tr-TR" b="1" dirty="0"/>
              <a:t>Dizin (Klasör, directory) </a:t>
            </a:r>
            <a:r>
              <a:rPr lang="tr-TR" b="1" dirty="0" smtClean="0"/>
              <a:t>Kavramı</a:t>
            </a:r>
            <a:r>
              <a:rPr lang="tr-TR" dirty="0"/>
              <a:t> </a:t>
            </a:r>
          </a:p>
          <a:p>
            <a:pPr marL="0" indent="0">
              <a:buNone/>
            </a:pPr>
            <a:r>
              <a:rPr lang="tr-TR" dirty="0" smtClean="0"/>
              <a:t>Dizin </a:t>
            </a:r>
            <a:r>
              <a:rPr lang="tr-TR" dirty="0"/>
              <a:t>yapısı bir ağaç gibidir. Ağacın ana gövdesini “ana dizin”, dalları dizin, alt dalları da alt dizinler olarak benzetilebilir.</a:t>
            </a:r>
          </a:p>
          <a:p>
            <a:pPr marL="0" indent="0">
              <a:buNone/>
            </a:pPr>
            <a:endParaRPr lang="tr-TR" dirty="0" smtClean="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5" name="Object 4"/>
          <p:cNvGraphicFramePr>
            <a:graphicFrameLocks noChangeAspect="1"/>
          </p:cNvGraphicFramePr>
          <p:nvPr>
            <p:extLst>
              <p:ext uri="{D42A27DB-BD31-4B8C-83A1-F6EECF244321}">
                <p14:modId xmlns:p14="http://schemas.microsoft.com/office/powerpoint/2010/main" val="2686690663"/>
              </p:ext>
            </p:extLst>
          </p:nvPr>
        </p:nvGraphicFramePr>
        <p:xfrm>
          <a:off x="1040524" y="3268717"/>
          <a:ext cx="2667000" cy="2743200"/>
        </p:xfrm>
        <a:graphic>
          <a:graphicData uri="http://schemas.openxmlformats.org/presentationml/2006/ole">
            <mc:AlternateContent xmlns:mc="http://schemas.openxmlformats.org/markup-compatibility/2006">
              <mc:Choice xmlns:v="urn:schemas-microsoft-com:vml" Requires="v">
                <p:oleObj spid="_x0000_s4220" name="Bit Eşlem Resmi" r:id="rId3" imgW="3524742" imgH="3619048" progId="Paint.Picture">
                  <p:embed/>
                </p:oleObj>
              </mc:Choice>
              <mc:Fallback>
                <p:oleObj name="Bit Eşlem Resmi" r:id="rId3" imgW="3524742" imgH="3619048"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0524" y="3268717"/>
                        <a:ext cx="2667000" cy="2743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4424856" y="3763154"/>
            <a:ext cx="6576416" cy="1754326"/>
          </a:xfrm>
          <a:prstGeom prst="rect">
            <a:avLst/>
          </a:prstGeom>
          <a:noFill/>
        </p:spPr>
        <p:txBody>
          <a:bodyPr wrap="none" rtlCol="0">
            <a:spAutoFit/>
          </a:bodyPr>
          <a:lstStyle/>
          <a:p>
            <a:r>
              <a:rPr lang="tr-TR" dirty="0"/>
              <a:t>Bir ağaçta gövde, dallar ve bu dalların küçük dalları vardır. </a:t>
            </a:r>
            <a:endParaRPr lang="tr-TR" dirty="0" smtClean="0"/>
          </a:p>
          <a:p>
            <a:r>
              <a:rPr lang="tr-TR" dirty="0" smtClean="0"/>
              <a:t>Ağacın</a:t>
            </a:r>
            <a:r>
              <a:rPr lang="tr-TR" dirty="0"/>
              <a:t>, ağaç olabilmesi içinde üzerinde (Kök dalda veya alt dallarda) </a:t>
            </a:r>
            <a:endParaRPr lang="tr-TR" dirty="0" smtClean="0"/>
          </a:p>
          <a:p>
            <a:r>
              <a:rPr lang="tr-TR" dirty="0" smtClean="0"/>
              <a:t>yapraklar </a:t>
            </a:r>
            <a:r>
              <a:rPr lang="tr-TR" dirty="0"/>
              <a:t>yetişir. </a:t>
            </a:r>
            <a:endParaRPr lang="tr-TR" dirty="0" smtClean="0"/>
          </a:p>
          <a:p>
            <a:r>
              <a:rPr lang="tr-TR" dirty="0" smtClean="0"/>
              <a:t>Aynı </a:t>
            </a:r>
            <a:r>
              <a:rPr lang="tr-TR" dirty="0"/>
              <a:t>yaprak gövde de yada dallarda olabilmektedir. </a:t>
            </a:r>
            <a:endParaRPr lang="tr-TR" dirty="0" smtClean="0"/>
          </a:p>
          <a:p>
            <a:r>
              <a:rPr lang="tr-TR" dirty="0" smtClean="0"/>
              <a:t>Bu </a:t>
            </a:r>
            <a:r>
              <a:rPr lang="tr-TR" dirty="0"/>
              <a:t>yapraklara da “dosya”  diyebiliriz. </a:t>
            </a:r>
          </a:p>
          <a:p>
            <a:endParaRPr lang="tr-TR" dirty="0"/>
          </a:p>
        </p:txBody>
      </p:sp>
    </p:spTree>
    <p:extLst>
      <p:ext uri="{BB962C8B-B14F-4D97-AF65-F5344CB8AC3E}">
        <p14:creationId xmlns:p14="http://schemas.microsoft.com/office/powerpoint/2010/main" val="1502419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Kavramları-7</a:t>
            </a:r>
            <a:endParaRPr lang="tr-TR" dirty="0"/>
          </a:p>
        </p:txBody>
      </p:sp>
      <p:sp>
        <p:nvSpPr>
          <p:cNvPr id="3" name="Content Placeholder 2"/>
          <p:cNvSpPr>
            <a:spLocks noGrp="1"/>
          </p:cNvSpPr>
          <p:nvPr>
            <p:ph idx="1"/>
          </p:nvPr>
        </p:nvSpPr>
        <p:spPr/>
        <p:txBody>
          <a:bodyPr>
            <a:normAutofit/>
          </a:bodyPr>
          <a:lstStyle/>
          <a:p>
            <a:r>
              <a:rPr lang="tr-TR" b="1" dirty="0" smtClean="0"/>
              <a:t>Klasör ve Dosya simgeleri</a:t>
            </a:r>
          </a:p>
          <a:p>
            <a:pPr marL="0" indent="0">
              <a:buNone/>
            </a:pPr>
            <a:r>
              <a:rPr lang="tr-TR" dirty="0" smtClean="0"/>
              <a:t>	Bilgisayarda </a:t>
            </a:r>
            <a:r>
              <a:rPr lang="tr-TR" dirty="0"/>
              <a:t>(windows işletim sisteminde) klasör </a:t>
            </a:r>
            <a:r>
              <a:rPr lang="tr-TR" dirty="0" smtClean="0"/>
              <a:t>simgesi</a:t>
            </a:r>
          </a:p>
          <a:p>
            <a:pPr marL="0" indent="0">
              <a:buNone/>
            </a:pPr>
            <a:r>
              <a:rPr lang="tr-TR" dirty="0" smtClean="0"/>
              <a:t>	excell </a:t>
            </a:r>
            <a:r>
              <a:rPr lang="tr-TR" dirty="0"/>
              <a:t>de üretilen xls uzantılı dosyaların simgesi</a:t>
            </a:r>
          </a:p>
          <a:p>
            <a:pPr marL="0" indent="0">
              <a:buNone/>
            </a:pPr>
            <a:r>
              <a:rPr lang="tr-TR" dirty="0" smtClean="0"/>
              <a:t>	toplu </a:t>
            </a:r>
            <a:r>
              <a:rPr lang="tr-TR" dirty="0"/>
              <a:t>işlem dosyalarının (bat) </a:t>
            </a:r>
            <a:r>
              <a:rPr lang="tr-TR" dirty="0" smtClean="0"/>
              <a:t>simgesi</a:t>
            </a:r>
          </a:p>
          <a:p>
            <a:pPr marL="0" indent="0">
              <a:buNone/>
            </a:pPr>
            <a:r>
              <a:rPr lang="tr-TR" dirty="0" smtClean="0"/>
              <a:t>	türü </a:t>
            </a:r>
            <a:r>
              <a:rPr lang="tr-TR" dirty="0"/>
              <a:t>belirli olmayan (windows un tanımadığı) </a:t>
            </a:r>
            <a:r>
              <a:rPr lang="tr-TR" dirty="0" smtClean="0"/>
              <a:t>dosyalar</a:t>
            </a:r>
          </a:p>
          <a:p>
            <a:pPr marL="0" indent="0">
              <a:buNone/>
            </a:pPr>
            <a:endParaRPr lang="tr-TR" dirty="0"/>
          </a:p>
          <a:p>
            <a:pPr marL="0" indent="0">
              <a:buNone/>
            </a:pPr>
            <a:r>
              <a:rPr lang="tr-TR" dirty="0" smtClean="0"/>
              <a:t>	kısayol ikonu (Octave programının kısayolu)</a:t>
            </a: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8" name="Object 7"/>
          <p:cNvGraphicFramePr>
            <a:graphicFrameLocks noChangeAspect="1"/>
          </p:cNvGraphicFramePr>
          <p:nvPr>
            <p:extLst>
              <p:ext uri="{D42A27DB-BD31-4B8C-83A1-F6EECF244321}">
                <p14:modId xmlns:p14="http://schemas.microsoft.com/office/powerpoint/2010/main" val="3659117842"/>
              </p:ext>
            </p:extLst>
          </p:nvPr>
        </p:nvGraphicFramePr>
        <p:xfrm>
          <a:off x="1040529" y="2417379"/>
          <a:ext cx="400050" cy="314325"/>
        </p:xfrm>
        <a:graphic>
          <a:graphicData uri="http://schemas.openxmlformats.org/presentationml/2006/ole">
            <mc:AlternateContent xmlns:mc="http://schemas.openxmlformats.org/markup-compatibility/2006">
              <mc:Choice xmlns:v="urn:schemas-microsoft-com:vml" Requires="v">
                <p:oleObj spid="_x0000_s8688" name="Bit Eşlem Resmi" r:id="rId3" imgW="400000" imgH="314286" progId="Paint.Picture">
                  <p:embed/>
                </p:oleObj>
              </mc:Choice>
              <mc:Fallback>
                <p:oleObj name="Bit Eşlem Resmi" r:id="rId3" imgW="400000" imgH="314286"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0529" y="2417379"/>
                        <a:ext cx="400050"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7" name="Object 16"/>
          <p:cNvGraphicFramePr>
            <a:graphicFrameLocks noChangeAspect="1"/>
          </p:cNvGraphicFramePr>
          <p:nvPr>
            <p:extLst>
              <p:ext uri="{D42A27DB-BD31-4B8C-83A1-F6EECF244321}">
                <p14:modId xmlns:p14="http://schemas.microsoft.com/office/powerpoint/2010/main" val="3977431309"/>
              </p:ext>
            </p:extLst>
          </p:nvPr>
        </p:nvGraphicFramePr>
        <p:xfrm>
          <a:off x="983013" y="2881403"/>
          <a:ext cx="541687" cy="484061"/>
        </p:xfrm>
        <a:graphic>
          <a:graphicData uri="http://schemas.openxmlformats.org/presentationml/2006/ole">
            <mc:AlternateContent xmlns:mc="http://schemas.openxmlformats.org/markup-compatibility/2006">
              <mc:Choice xmlns:v="urn:schemas-microsoft-com:vml" Requires="v">
                <p:oleObj spid="_x0000_s8689" name="Bit Eşlem Resmi" r:id="rId5" imgW="447856" imgH="400000" progId="Paint.Picture">
                  <p:embed/>
                </p:oleObj>
              </mc:Choice>
              <mc:Fallback>
                <p:oleObj name="Bit Eşlem Resmi" r:id="rId5" imgW="447856" imgH="400000" progId="Paint.Picture">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3013" y="2881403"/>
                        <a:ext cx="541687" cy="4840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9" name="Object 18"/>
          <p:cNvGraphicFramePr>
            <a:graphicFrameLocks noChangeAspect="1"/>
          </p:cNvGraphicFramePr>
          <p:nvPr>
            <p:extLst>
              <p:ext uri="{D42A27DB-BD31-4B8C-83A1-F6EECF244321}">
                <p14:modId xmlns:p14="http://schemas.microsoft.com/office/powerpoint/2010/main" val="3631698739"/>
              </p:ext>
            </p:extLst>
          </p:nvPr>
        </p:nvGraphicFramePr>
        <p:xfrm>
          <a:off x="1073093" y="3377257"/>
          <a:ext cx="472536" cy="484061"/>
        </p:xfrm>
        <a:graphic>
          <a:graphicData uri="http://schemas.openxmlformats.org/presentationml/2006/ole">
            <mc:AlternateContent xmlns:mc="http://schemas.openxmlformats.org/markup-compatibility/2006">
              <mc:Choice xmlns:v="urn:schemas-microsoft-com:vml" Requires="v">
                <p:oleObj spid="_x0000_s8690" name="Bit Eşlem Resmi" r:id="rId7" imgW="390580" imgH="400000" progId="Paint.Picture">
                  <p:embed/>
                </p:oleObj>
              </mc:Choice>
              <mc:Fallback>
                <p:oleObj name="Bit Eşlem Resmi" r:id="rId7" imgW="390580" imgH="400000" progId="Paint.Picture">
                  <p:embed/>
                  <p:pic>
                    <p:nvPicPr>
                      <p:cNvPr id="0" name="Object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3093" y="3377257"/>
                        <a:ext cx="472536" cy="48406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21" name="Object 20"/>
          <p:cNvGraphicFramePr>
            <a:graphicFrameLocks noChangeAspect="1"/>
          </p:cNvGraphicFramePr>
          <p:nvPr>
            <p:extLst>
              <p:ext uri="{D42A27DB-BD31-4B8C-83A1-F6EECF244321}">
                <p14:modId xmlns:p14="http://schemas.microsoft.com/office/powerpoint/2010/main" val="2699617394"/>
              </p:ext>
            </p:extLst>
          </p:nvPr>
        </p:nvGraphicFramePr>
        <p:xfrm>
          <a:off x="1120409" y="3985530"/>
          <a:ext cx="456400" cy="532467"/>
        </p:xfrm>
        <a:graphic>
          <a:graphicData uri="http://schemas.openxmlformats.org/presentationml/2006/ole">
            <mc:AlternateContent xmlns:mc="http://schemas.openxmlformats.org/markup-compatibility/2006">
              <mc:Choice xmlns:v="urn:schemas-microsoft-com:vml" Requires="v">
                <p:oleObj spid="_x0000_s8691" name="Bit Eşlem Resmi" r:id="rId9" imgW="343039" imgH="400000" progId="Paint.Picture">
                  <p:embed/>
                </p:oleObj>
              </mc:Choice>
              <mc:Fallback>
                <p:oleObj name="Bit Eşlem Resmi" r:id="rId9" imgW="343039" imgH="400000" progId="Paint.Picture">
                  <p:embed/>
                  <p:pic>
                    <p:nvPicPr>
                      <p:cNvPr id="0" name="Object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20409" y="3985530"/>
                        <a:ext cx="456400" cy="53246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24" name="Picture 23"/>
          <p:cNvPicPr>
            <a:picLocks noChangeAspect="1"/>
          </p:cNvPicPr>
          <p:nvPr/>
        </p:nvPicPr>
        <p:blipFill>
          <a:blip r:embed="rId11"/>
          <a:stretch>
            <a:fillRect/>
          </a:stretch>
        </p:blipFill>
        <p:spPr>
          <a:xfrm>
            <a:off x="1016035" y="4867983"/>
            <a:ext cx="714375" cy="685800"/>
          </a:xfrm>
          <a:prstGeom prst="rect">
            <a:avLst/>
          </a:prstGeom>
        </p:spPr>
      </p:pic>
    </p:spTree>
    <p:extLst>
      <p:ext uri="{BB962C8B-B14F-4D97-AF65-F5344CB8AC3E}">
        <p14:creationId xmlns:p14="http://schemas.microsoft.com/office/powerpoint/2010/main" val="8622548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Kavramları-8</a:t>
            </a:r>
            <a:endParaRPr lang="tr-TR" dirty="0"/>
          </a:p>
        </p:txBody>
      </p:sp>
      <p:sp>
        <p:nvSpPr>
          <p:cNvPr id="3" name="Content Placeholder 2"/>
          <p:cNvSpPr>
            <a:spLocks noGrp="1"/>
          </p:cNvSpPr>
          <p:nvPr>
            <p:ph idx="1"/>
          </p:nvPr>
        </p:nvSpPr>
        <p:spPr/>
        <p:txBody>
          <a:bodyPr>
            <a:normAutofit/>
          </a:bodyPr>
          <a:lstStyle/>
          <a:p>
            <a:r>
              <a:rPr lang="tr-TR" b="1" dirty="0"/>
              <a:t>Path  (yol) </a:t>
            </a:r>
            <a:r>
              <a:rPr lang="tr-TR" b="1" dirty="0" smtClean="0"/>
              <a:t>Kavramı</a:t>
            </a:r>
          </a:p>
          <a:p>
            <a:pPr marL="0" indent="0">
              <a:buNone/>
            </a:pPr>
            <a:r>
              <a:rPr lang="tr-TR" dirty="0" smtClean="0"/>
              <a:t>Yukarıda </a:t>
            </a:r>
            <a:r>
              <a:rPr lang="tr-TR" dirty="0"/>
              <a:t>açıklandığı gibi dosyaların bulunduğu (saklandığı) yerler vardır. Bunlar kök dizinde yada alt dizinlerde olabilir. Bu dosyaların yada klasörlerin adresini (bulunduğu yeri) ifade etmeye dosyanın yolu (dosyanın path) denilir.</a:t>
            </a:r>
          </a:p>
          <a:p>
            <a:pPr marL="0" indent="0">
              <a:buNone/>
            </a:pP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754764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Bilgisayara Kavramları-9</a:t>
            </a:r>
            <a:endParaRPr lang="tr-TR" dirty="0"/>
          </a:p>
        </p:txBody>
      </p:sp>
      <p:sp>
        <p:nvSpPr>
          <p:cNvPr id="3" name="Content Placeholder 2"/>
          <p:cNvSpPr>
            <a:spLocks noGrp="1"/>
          </p:cNvSpPr>
          <p:nvPr>
            <p:ph idx="1"/>
          </p:nvPr>
        </p:nvSpPr>
        <p:spPr/>
        <p:txBody>
          <a:bodyPr>
            <a:normAutofit fontScale="70000" lnSpcReduction="20000"/>
          </a:bodyPr>
          <a:lstStyle/>
          <a:p>
            <a:r>
              <a:rPr lang="tr-TR" b="1" dirty="0"/>
              <a:t>Path  (yol) </a:t>
            </a:r>
            <a:r>
              <a:rPr lang="tr-TR" b="1" dirty="0" smtClean="0"/>
              <a:t>Kavramı</a:t>
            </a:r>
          </a:p>
          <a:p>
            <a:pPr marL="0" indent="0">
              <a:buNone/>
            </a:pPr>
            <a:r>
              <a:rPr lang="tr-TR" dirty="0" smtClean="0"/>
              <a:t>.</a:t>
            </a:r>
          </a:p>
          <a:p>
            <a:pPr marL="0" indent="0">
              <a:buNone/>
            </a:pPr>
            <a:endParaRPr lang="tr-TR" dirty="0"/>
          </a:p>
          <a:p>
            <a:pPr marL="0" indent="0">
              <a:buNone/>
            </a:pPr>
            <a:endParaRPr lang="tr-TR" dirty="0" smtClean="0"/>
          </a:p>
          <a:p>
            <a:pPr marL="0" indent="0">
              <a:buNone/>
            </a:pPr>
            <a:endParaRPr lang="tr-TR" dirty="0"/>
          </a:p>
          <a:p>
            <a:pPr marL="0" indent="0">
              <a:buNone/>
            </a:pPr>
            <a:endParaRPr lang="tr-TR" dirty="0" smtClean="0"/>
          </a:p>
          <a:p>
            <a:pPr marL="0" indent="0">
              <a:buNone/>
            </a:pPr>
            <a:endParaRPr lang="tr-TR" dirty="0"/>
          </a:p>
          <a:p>
            <a:pPr marL="0" indent="0">
              <a:buNone/>
            </a:pPr>
            <a:r>
              <a:rPr lang="tr-TR" dirty="0"/>
              <a:t>Kullanıcının bilgisayarında “ornek.for” isminde iki dosyası var. Bunlar</a:t>
            </a:r>
          </a:p>
          <a:p>
            <a:pPr marL="0" indent="0">
              <a:buNone/>
            </a:pPr>
            <a:r>
              <a:rPr lang="tr-TR" dirty="0"/>
              <a:t>“c:\programlar\fortran\ornek.for” şeklinde alt klasörde olanın yolu  “c:\programlar\fortran\” ve “ornek.for” dosyası tarif edilir.</a:t>
            </a:r>
          </a:p>
          <a:p>
            <a:pPr marL="0" indent="0">
              <a:buNone/>
            </a:pPr>
            <a:r>
              <a:rPr lang="tr-TR" dirty="0"/>
              <a:t> </a:t>
            </a:r>
          </a:p>
          <a:p>
            <a:pPr marL="0" indent="0">
              <a:buNone/>
            </a:pPr>
            <a:r>
              <a:rPr lang="tr-TR" dirty="0"/>
              <a:t>“c:\ornek.for”  şeklinde ana klasörde (“c:\”) olan dosyanın yeri ve adı “ornek.for” söylenmiş olur.</a:t>
            </a:r>
          </a:p>
          <a:p>
            <a:pPr marL="0" indent="0">
              <a:buNone/>
            </a:pPr>
            <a:r>
              <a:rPr lang="tr-TR" dirty="0">
                <a:solidFill>
                  <a:srgbClr val="FF0000"/>
                </a:solidFill>
              </a:rPr>
              <a:t>Buna göre aynı ortamda (aynı klasörde) aynı ad ve uzantıya sahip birden fazla dosya olamaz.</a:t>
            </a:r>
          </a:p>
          <a:p>
            <a:pPr marL="0" indent="0">
              <a:buNone/>
            </a:pPr>
            <a:endParaRPr lang="tr-TR" dirty="0">
              <a:solidFill>
                <a:srgbClr val="FF0000"/>
              </a:solidFill>
            </a:endParaRPr>
          </a:p>
          <a:p>
            <a:pPr marL="0" indent="0">
              <a:buNone/>
            </a:pPr>
            <a:endParaRPr lang="tr-TR" dirty="0"/>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7"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6" name="Rectangle 11"/>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8" name="Rectangle 13"/>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20" name="Rectangle 15"/>
          <p:cNvSpPr>
            <a:spLocks noChangeArrowheads="1"/>
          </p:cNvSpPr>
          <p:nvPr/>
        </p:nvSpPr>
        <p:spPr bwMode="auto">
          <a:xfrm>
            <a:off x="1177159" y="433551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6" name="Object 5"/>
          <p:cNvGraphicFramePr>
            <a:graphicFrameLocks noChangeAspect="1"/>
          </p:cNvGraphicFramePr>
          <p:nvPr>
            <p:extLst>
              <p:ext uri="{D42A27DB-BD31-4B8C-83A1-F6EECF244321}">
                <p14:modId xmlns:p14="http://schemas.microsoft.com/office/powerpoint/2010/main" val="2045302101"/>
              </p:ext>
            </p:extLst>
          </p:nvPr>
        </p:nvGraphicFramePr>
        <p:xfrm>
          <a:off x="3978010" y="1406499"/>
          <a:ext cx="3295149" cy="2671515"/>
        </p:xfrm>
        <a:graphic>
          <a:graphicData uri="http://schemas.openxmlformats.org/presentationml/2006/ole">
            <mc:AlternateContent xmlns:mc="http://schemas.openxmlformats.org/markup-compatibility/2006">
              <mc:Choice xmlns:v="urn:schemas-microsoft-com:vml" Requires="v">
                <p:oleObj spid="_x0000_s9338" name="Bit Eşlem Resmi" r:id="rId3" imgW="3723810" imgH="3019048" progId="Paint.Picture">
                  <p:embed/>
                </p:oleObj>
              </mc:Choice>
              <mc:Fallback>
                <p:oleObj name="Bit Eşlem Resmi" r:id="rId3" imgW="3723810" imgH="3019048"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8010" y="1406499"/>
                        <a:ext cx="3295149" cy="2671515"/>
                      </a:xfrm>
                      <a:prstGeom prst="rect">
                        <a:avLst/>
                      </a:prstGeom>
                      <a:noFill/>
                    </p:spPr>
                  </p:pic>
                </p:oleObj>
              </mc:Fallback>
            </mc:AlternateContent>
          </a:graphicData>
        </a:graphic>
      </p:graphicFrame>
    </p:spTree>
    <p:extLst>
      <p:ext uri="{BB962C8B-B14F-4D97-AF65-F5344CB8AC3E}">
        <p14:creationId xmlns:p14="http://schemas.microsoft.com/office/powerpoint/2010/main" val="18137612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568</Words>
  <Application>Microsoft Office PowerPoint</Application>
  <PresentationFormat>Widescreen</PresentationFormat>
  <Paragraphs>102</Paragraphs>
  <Slides>13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9" baseType="lpstr">
      <vt:lpstr>Arial</vt:lpstr>
      <vt:lpstr>Calibri</vt:lpstr>
      <vt:lpstr>Calibri Light</vt:lpstr>
      <vt:lpstr>Wingdings</vt:lpstr>
      <vt:lpstr>Office Theme</vt:lpstr>
      <vt:lpstr>Bit Eşlem Resmi</vt:lpstr>
      <vt:lpstr>Bilgisayara Kavramları-1</vt:lpstr>
      <vt:lpstr>Bilgisayara Kavramları-2</vt:lpstr>
      <vt:lpstr>Bilgisayara Kavramları-3</vt:lpstr>
      <vt:lpstr>Bilgisayara Kavramları-4</vt:lpstr>
      <vt:lpstr>Bilgisayara Kavramları-5</vt:lpstr>
      <vt:lpstr>Bilgisayara Kavramları-6</vt:lpstr>
      <vt:lpstr>Bilgisayara Kavramları-7</vt:lpstr>
      <vt:lpstr>Bilgisayara Kavramları-8</vt:lpstr>
      <vt:lpstr>Bilgisayara Kavramları-9</vt:lpstr>
      <vt:lpstr>Bilgisayara Kavramları-10</vt:lpstr>
      <vt:lpstr>Bilgisayara Kavramları-11</vt:lpstr>
      <vt:lpstr>Bilgisayara Kavramları-12</vt:lpstr>
      <vt:lpstr>Bilgisayara Kavramları-12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2018-05-11T13:48:47Z</dcterms:modified>
</cp:coreProperties>
</file>