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12"/>
  </p:notesMasterIdLst>
  <p:sldIdLst>
    <p:sldId id="1083" r:id="rId4"/>
    <p:sldId id="1084" r:id="rId5"/>
    <p:sldId id="1085" r:id="rId6"/>
    <p:sldId id="1086" r:id="rId7"/>
    <p:sldId id="1087" r:id="rId8"/>
    <p:sldId id="1088" r:id="rId9"/>
    <p:sldId id="1089" r:id="rId10"/>
    <p:sldId id="1090" r:id="rId11"/>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164" autoAdjust="0"/>
    <p:restoredTop sz="91471" autoAdjust="0"/>
  </p:normalViewPr>
  <p:slideViewPr>
    <p:cSldViewPr snapToGrid="0">
      <p:cViewPr varScale="1">
        <p:scale>
          <a:sx n="81" d="100"/>
          <a:sy n="81" d="100"/>
        </p:scale>
        <p:origin x="1068" y="78"/>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theme" Target="theme/theme1.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2/28/2020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2/28/2020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2/28/2020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2/28/2020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2/28/2020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2/28/2020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2/28/2020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2/28/2020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2/28/2020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2/28/2020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2/28/2020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2/28/2020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90747082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1435100" y="274638"/>
            <a:ext cx="7499350" cy="1143000"/>
          </a:xfrm>
          <a:prstGeom prst="rect">
            <a:avLst/>
          </a:prstGeom>
        </p:spPr>
        <p:txBody>
          <a:bodyPr/>
          <a:lstStyle>
            <a:extLst/>
          </a:lstStyle>
          <a:p>
            <a:r>
              <a:rPr lang="tr-TR" smtClean="0"/>
              <a:t>Asıl başlık stili için tıklatın</a:t>
            </a:r>
            <a:endParaRPr lang="en-US"/>
          </a:p>
        </p:txBody>
      </p:sp>
      <p:sp>
        <p:nvSpPr>
          <p:cNvPr id="3" name="2 İçerik Yer Tutucusu"/>
          <p:cNvSpPr>
            <a:spLocks noGrp="1"/>
          </p:cNvSpPr>
          <p:nvPr>
            <p:ph idx="1"/>
          </p:nvPr>
        </p:nvSpPr>
        <p:spPr>
          <a:xfrm>
            <a:off x="1435100" y="1447800"/>
            <a:ext cx="7499350" cy="4800600"/>
          </a:xfrm>
          <a:prstGeom prst="rect">
            <a:avLst/>
          </a:prstGeom>
        </p:spPr>
        <p:txBody>
          <a:bodyPr/>
          <a:lstStyle>
            <a:extLs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23 Veri Yer Tutucusu"/>
          <p:cNvSpPr>
            <a:spLocks noGrp="1"/>
          </p:cNvSpPr>
          <p:nvPr>
            <p:ph type="dt" sz="half" idx="10"/>
          </p:nvPr>
        </p:nvSpPr>
        <p:spPr>
          <a:xfrm>
            <a:off x="3581400" y="6305550"/>
            <a:ext cx="2133600" cy="476250"/>
          </a:xfrm>
          <a:prstGeom prst="rect">
            <a:avLst/>
          </a:prstGeom>
        </p:spPr>
        <p:txBody>
          <a:bodyPr/>
          <a:lstStyle>
            <a:lvl1pPr>
              <a:defRPr/>
            </a:lvl1pPr>
          </a:lstStyle>
          <a:p>
            <a:pPr>
              <a:defRPr/>
            </a:pPr>
            <a:endParaRPr lang="tr-TR"/>
          </a:p>
        </p:txBody>
      </p:sp>
      <p:sp>
        <p:nvSpPr>
          <p:cNvPr id="5" name="9 Altbilgi Yer Tutucusu"/>
          <p:cNvSpPr>
            <a:spLocks noGrp="1"/>
          </p:cNvSpPr>
          <p:nvPr>
            <p:ph type="ftr" sz="quarter" idx="11"/>
          </p:nvPr>
        </p:nvSpPr>
        <p:spPr>
          <a:xfrm>
            <a:off x="5715000" y="6305550"/>
            <a:ext cx="2895600" cy="476250"/>
          </a:xfrm>
          <a:prstGeom prst="rect">
            <a:avLst/>
          </a:prstGeom>
        </p:spPr>
        <p:txBody>
          <a:bodyPr/>
          <a:lstStyle>
            <a:lvl1pPr>
              <a:defRPr/>
            </a:lvl1pPr>
          </a:lstStyle>
          <a:p>
            <a:pPr>
              <a:defRPr/>
            </a:pPr>
            <a:endParaRPr lang="tr-TR"/>
          </a:p>
        </p:txBody>
      </p:sp>
      <p:sp>
        <p:nvSpPr>
          <p:cNvPr id="6" name="21 Slayt Numarası Yer Tutucusu"/>
          <p:cNvSpPr>
            <a:spLocks noGrp="1"/>
          </p:cNvSpPr>
          <p:nvPr>
            <p:ph type="sldNum" sz="quarter" idx="12"/>
          </p:nvPr>
        </p:nvSpPr>
        <p:spPr>
          <a:xfrm>
            <a:off x="8613775" y="6305550"/>
            <a:ext cx="457200" cy="476250"/>
          </a:xfrm>
          <a:prstGeom prst="rect">
            <a:avLst/>
          </a:prstGeom>
        </p:spPr>
        <p:txBody>
          <a:bodyPr/>
          <a:lstStyle>
            <a:lvl1pPr>
              <a:defRPr/>
            </a:lvl1pPr>
          </a:lstStyle>
          <a:p>
            <a:fld id="{C840511D-5C72-497B-A5AB-C846B8B74034}" type="slidenum">
              <a:rPr lang="tr-TR" altLang="tr-TR"/>
              <a:pPr/>
              <a:t>‹#›</a:t>
            </a:fld>
            <a:endParaRPr lang="tr-TR" altLang="tr-TR"/>
          </a:p>
        </p:txBody>
      </p:sp>
    </p:spTree>
    <p:extLst>
      <p:ext uri="{BB962C8B-B14F-4D97-AF65-F5344CB8AC3E}">
        <p14:creationId xmlns:p14="http://schemas.microsoft.com/office/powerpoint/2010/main" val="31874668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2/28/2020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2/28/2020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2/28/2020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2/28/2020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2/28/2020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2/28/2020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2/28/2020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2/28/2020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6" r:id="rId3"/>
    <p:sldLayoutId id="2147483697" r:id="rId4"/>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1766637"/>
          </a:xfrm>
          <a:prstGeom prst="rect">
            <a:avLst/>
          </a:prstGeom>
        </p:spPr>
        <p:txBody>
          <a:bodyPr wrap="square">
            <a:spAutoFit/>
          </a:bodyPr>
          <a:lstStyle/>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GGY </a:t>
            </a:r>
            <a:r>
              <a:rPr lang="tr-TR" sz="3200" b="1" dirty="0" smtClean="0">
                <a:latin typeface="Arial" panose="020B0604020202020204" pitchFamily="34" charset="0"/>
                <a:cs typeface="Arial" panose="020B0604020202020204" pitchFamily="34" charset="0"/>
              </a:rPr>
              <a:t>450</a:t>
            </a:r>
            <a:endParaRPr lang="tr-TR" sz="32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Yapı Hasarları ve Kusurlarının Analizi</a:t>
            </a:r>
            <a:endParaRPr lang="tr-TR" sz="3200" b="1" dirty="0" smtClean="0">
              <a:latin typeface="Arial" panose="020B0604020202020204" pitchFamily="34" charset="0"/>
              <a:cs typeface="Arial" panose="020B0604020202020204" pitchFamily="34" charset="0"/>
            </a:endParaRP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440762" y="4393802"/>
            <a:ext cx="8479708" cy="584775"/>
          </a:xfrm>
          <a:prstGeom prst="rect">
            <a:avLst/>
          </a:prstGeom>
        </p:spPr>
        <p:txBody>
          <a:bodyPr wrap="square">
            <a:spAutoFit/>
          </a:bodyPr>
          <a:lstStyle/>
          <a:p>
            <a:pPr algn="ctr">
              <a:spcAft>
                <a:spcPts val="0"/>
              </a:spcAft>
            </a:pPr>
            <a:r>
              <a:rPr lang="tr-TR" sz="1600" b="1" dirty="0">
                <a:effectLst/>
                <a:latin typeface="Arial" panose="020B0604020202020204" pitchFamily="34" charset="0"/>
                <a:ea typeface="Times New Roman" panose="02020603050405020304" pitchFamily="18" charset="0"/>
                <a:cs typeface="Arial" panose="020B0604020202020204" pitchFamily="34" charset="0"/>
              </a:rPr>
              <a:t>Prof. Dr. </a:t>
            </a:r>
            <a:r>
              <a:rPr lang="tr-TR" sz="1600" b="1" dirty="0" smtClean="0">
                <a:effectLst/>
                <a:latin typeface="Arial" panose="020B0604020202020204" pitchFamily="34" charset="0"/>
                <a:ea typeface="Times New Roman" panose="02020603050405020304" pitchFamily="18" charset="0"/>
                <a:cs typeface="Arial" panose="020B0604020202020204" pitchFamily="34" charset="0"/>
              </a:rPr>
              <a:t>Mustafa TOMBUL</a:t>
            </a:r>
            <a:endParaRPr lang="tr-TR" sz="1600" b="1" dirty="0" smtClean="0">
              <a:effectLst/>
              <a:latin typeface="Arial" panose="020B0604020202020204" pitchFamily="34" charset="0"/>
              <a:ea typeface="Times New Roman" panose="02020603050405020304" pitchFamily="18" charset="0"/>
              <a:cs typeface="Arial" panose="020B0604020202020204" pitchFamily="34" charset="0"/>
            </a:endParaRPr>
          </a:p>
          <a:p>
            <a:pPr algn="ctr">
              <a:spcAft>
                <a:spcPts val="0"/>
              </a:spcAft>
            </a:pPr>
            <a:r>
              <a:rPr lang="tr-TR" sz="1600" dirty="0" smtClean="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endParaRPr lang="tr-TR" sz="16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7209215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idx="1"/>
          </p:nvPr>
        </p:nvSpPr>
        <p:spPr/>
        <p:txBody>
          <a:bodyPr/>
          <a:lstStyle/>
          <a:p>
            <a:pPr algn="just" eaLnBrk="1" hangingPunct="1">
              <a:buFont typeface="Wingdings" panose="05000000000000000000" pitchFamily="2" charset="2"/>
              <a:buNone/>
            </a:pPr>
            <a:r>
              <a:rPr lang="tr-TR" altLang="tr-TR" b="1" smtClean="0"/>
              <a:t>   </a:t>
            </a:r>
            <a:endParaRPr lang="tr-TR" altLang="tr-TR" smtClean="0">
              <a:solidFill>
                <a:schemeClr val="hlink"/>
              </a:solidFill>
              <a:latin typeface="Times New Roman" panose="02020603050405020304" pitchFamily="18" charset="0"/>
            </a:endParaRPr>
          </a:p>
        </p:txBody>
      </p:sp>
      <p:sp>
        <p:nvSpPr>
          <p:cNvPr id="9219" name="Rectangle 3"/>
          <p:cNvSpPr>
            <a:spLocks noChangeArrowheads="1"/>
          </p:cNvSpPr>
          <p:nvPr/>
        </p:nvSpPr>
        <p:spPr bwMode="auto">
          <a:xfrm>
            <a:off x="463138" y="1714500"/>
            <a:ext cx="8023637" cy="2677656"/>
          </a:xfrm>
          <a:prstGeom prst="rect">
            <a:avLst/>
          </a:prstGeom>
          <a:noFill/>
          <a:ln w="9525">
            <a:noFill/>
            <a:miter lim="800000"/>
            <a:headEnd/>
            <a:tailEnd/>
          </a:ln>
        </p:spPr>
        <p:txBody>
          <a:bodyPr wrap="square">
            <a:spAutoFit/>
          </a:bodyPr>
          <a:lstStyle/>
          <a:p>
            <a:pPr algn="just">
              <a:defRPr/>
            </a:pPr>
            <a:r>
              <a:rPr lang="tr-TR" sz="2800" dirty="0">
                <a:latin typeface="+mn-lt"/>
              </a:rPr>
              <a:t>Her binanın kendine özgü özel durumu olabileceğinden tipleştirmeye gitmeden, binaların teker teker ele alınması zorunludur. Her binada taşıyıcı sistem malzemesinin durumu, elemanların taşıma güçleri, sistemin taşıma gücü yeni yüklere göre kontrol edilerek yetersizlikler belirtilmelidir.</a:t>
            </a:r>
          </a:p>
        </p:txBody>
      </p:sp>
      <p:sp>
        <p:nvSpPr>
          <p:cNvPr id="9220" name="Rectangle 4"/>
          <p:cNvSpPr>
            <a:spLocks noChangeArrowheads="1"/>
          </p:cNvSpPr>
          <p:nvPr/>
        </p:nvSpPr>
        <p:spPr bwMode="auto">
          <a:xfrm>
            <a:off x="1187450" y="256702"/>
            <a:ext cx="4637088" cy="1154112"/>
          </a:xfrm>
          <a:prstGeom prst="rect">
            <a:avLst/>
          </a:prstGeom>
          <a:noFill/>
          <a:ln w="9525">
            <a:noFill/>
            <a:miter lim="800000"/>
            <a:headEnd/>
            <a:tailEnd/>
          </a:ln>
        </p:spPr>
        <p:txBody>
          <a:bodyPr wrap="none" bIns="0" anchor="ctr">
            <a:spAutoFit/>
          </a:bodyPr>
          <a:lstStyle/>
          <a:p>
            <a:pPr algn="just">
              <a:defRPr/>
            </a:pPr>
            <a:r>
              <a:rPr lang="tr-TR" sz="4400" dirty="0">
                <a:solidFill>
                  <a:schemeClr val="accent5"/>
                </a:solidFill>
                <a:latin typeface="+mj-lt"/>
              </a:rPr>
              <a:t>Binanın incelenmesi</a:t>
            </a:r>
          </a:p>
          <a:p>
            <a:pPr algn="just" eaLnBrk="0" hangingPunct="0">
              <a:defRPr/>
            </a:pPr>
            <a:endParaRPr lang="tr-TR" sz="2800" i="1" dirty="0">
              <a:solidFill>
                <a:schemeClr val="accent2"/>
              </a:solidFill>
              <a:latin typeface="Times New Roman" pitchFamily="18" charset="0"/>
            </a:endParaRPr>
          </a:p>
        </p:txBody>
      </p:sp>
    </p:spTree>
    <p:extLst>
      <p:ext uri="{BB962C8B-B14F-4D97-AF65-F5344CB8AC3E}">
        <p14:creationId xmlns:p14="http://schemas.microsoft.com/office/powerpoint/2010/main" val="11036982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idx="1"/>
          </p:nvPr>
        </p:nvSpPr>
        <p:spPr/>
        <p:txBody>
          <a:bodyPr/>
          <a:lstStyle/>
          <a:p>
            <a:pPr algn="just" eaLnBrk="1" hangingPunct="1">
              <a:buFont typeface="Wingdings" panose="05000000000000000000" pitchFamily="2" charset="2"/>
              <a:buNone/>
            </a:pPr>
            <a:r>
              <a:rPr lang="tr-TR" altLang="tr-TR" b="1" smtClean="0"/>
              <a:t>   </a:t>
            </a:r>
            <a:endParaRPr lang="tr-TR" altLang="tr-TR" smtClean="0">
              <a:solidFill>
                <a:schemeClr val="hlink"/>
              </a:solidFill>
              <a:latin typeface="Times New Roman" panose="02020603050405020304" pitchFamily="18" charset="0"/>
            </a:endParaRPr>
          </a:p>
        </p:txBody>
      </p:sp>
      <p:sp>
        <p:nvSpPr>
          <p:cNvPr id="10243" name="Rectangle 3"/>
          <p:cNvSpPr>
            <a:spLocks noChangeArrowheads="1"/>
          </p:cNvSpPr>
          <p:nvPr/>
        </p:nvSpPr>
        <p:spPr bwMode="auto">
          <a:xfrm>
            <a:off x="415637" y="1785938"/>
            <a:ext cx="7999702" cy="2246769"/>
          </a:xfrm>
          <a:prstGeom prst="rect">
            <a:avLst/>
          </a:prstGeom>
          <a:noFill/>
          <a:ln w="9525">
            <a:noFill/>
            <a:miter lim="800000"/>
            <a:headEnd/>
            <a:tailEnd/>
          </a:ln>
        </p:spPr>
        <p:txBody>
          <a:bodyPr wrap="square">
            <a:spAutoFit/>
          </a:bodyPr>
          <a:lstStyle/>
          <a:p>
            <a:pPr algn="just">
              <a:defRPr/>
            </a:pPr>
            <a:r>
              <a:rPr lang="tr-TR" sz="2800" dirty="0">
                <a:latin typeface="+mn-lt"/>
              </a:rPr>
              <a:t>Elemanlarda, taşıyıcı sistemde görülen yetersizliklerin nasıl bir güçlendirme ile giderilebileceği, güçlendirme yöntemi saptanmalı, bu işlem sonrası yapıda meydana gelecek yeni davranış biçimi göz önüne alınarak, yeni yükleri güvenle taşıyabileceği gösterilmelidir.</a:t>
            </a:r>
          </a:p>
        </p:txBody>
      </p:sp>
      <p:sp>
        <p:nvSpPr>
          <p:cNvPr id="10244" name="Rectangle 4"/>
          <p:cNvSpPr>
            <a:spLocks noChangeArrowheads="1"/>
          </p:cNvSpPr>
          <p:nvPr/>
        </p:nvSpPr>
        <p:spPr bwMode="auto">
          <a:xfrm>
            <a:off x="1187450" y="338800"/>
            <a:ext cx="6889750" cy="723900"/>
          </a:xfrm>
          <a:prstGeom prst="rect">
            <a:avLst/>
          </a:prstGeom>
          <a:noFill/>
          <a:ln w="9525">
            <a:noFill/>
            <a:miter lim="800000"/>
            <a:headEnd/>
            <a:tailEnd/>
          </a:ln>
        </p:spPr>
        <p:txBody>
          <a:bodyPr wrap="none" bIns="0" anchor="ctr">
            <a:spAutoFit/>
          </a:bodyPr>
          <a:lstStyle/>
          <a:p>
            <a:pPr algn="just">
              <a:defRPr/>
            </a:pPr>
            <a:r>
              <a:rPr lang="tr-TR" sz="4400" dirty="0">
                <a:solidFill>
                  <a:schemeClr val="accent5"/>
                </a:solidFill>
                <a:latin typeface="+mj-lt"/>
              </a:rPr>
              <a:t>Güçlendirme yöntemi seçimi </a:t>
            </a:r>
          </a:p>
        </p:txBody>
      </p:sp>
    </p:spTree>
    <p:extLst>
      <p:ext uri="{BB962C8B-B14F-4D97-AF65-F5344CB8AC3E}">
        <p14:creationId xmlns:p14="http://schemas.microsoft.com/office/powerpoint/2010/main" val="40599362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idx="1"/>
          </p:nvPr>
        </p:nvSpPr>
        <p:spPr/>
        <p:txBody>
          <a:bodyPr/>
          <a:lstStyle/>
          <a:p>
            <a:pPr algn="just" eaLnBrk="1" hangingPunct="1">
              <a:buFont typeface="Wingdings" panose="05000000000000000000" pitchFamily="2" charset="2"/>
              <a:buNone/>
            </a:pPr>
            <a:r>
              <a:rPr lang="tr-TR" altLang="tr-TR" b="1" smtClean="0"/>
              <a:t>   </a:t>
            </a:r>
            <a:endParaRPr lang="tr-TR" altLang="tr-TR" smtClean="0">
              <a:solidFill>
                <a:schemeClr val="hlink"/>
              </a:solidFill>
              <a:latin typeface="Times New Roman" panose="02020603050405020304" pitchFamily="18" charset="0"/>
            </a:endParaRPr>
          </a:p>
        </p:txBody>
      </p:sp>
      <p:sp>
        <p:nvSpPr>
          <p:cNvPr id="11267" name="Rectangle 3"/>
          <p:cNvSpPr>
            <a:spLocks noChangeArrowheads="1"/>
          </p:cNvSpPr>
          <p:nvPr/>
        </p:nvSpPr>
        <p:spPr bwMode="auto">
          <a:xfrm>
            <a:off x="380011" y="1785938"/>
            <a:ext cx="8035328" cy="2554545"/>
          </a:xfrm>
          <a:prstGeom prst="rect">
            <a:avLst/>
          </a:prstGeom>
          <a:noFill/>
          <a:ln w="9525">
            <a:noFill/>
            <a:miter lim="800000"/>
            <a:headEnd/>
            <a:tailEnd/>
          </a:ln>
        </p:spPr>
        <p:txBody>
          <a:bodyPr wrap="square">
            <a:spAutoFit/>
          </a:bodyPr>
          <a:lstStyle/>
          <a:p>
            <a:pPr algn="just">
              <a:defRPr/>
            </a:pPr>
            <a:r>
              <a:rPr lang="tr-TR" sz="3200" dirty="0">
                <a:latin typeface="+mn-lt"/>
              </a:rPr>
              <a:t>Saptanan esaslara göre ve yapının kullanma biçimine, işlevine zarar vermeyen ya da bu zararı en aza indiren bir çözüm araştırılarak ayrıntılı bir uygulama projesi yapılmalı, bundan sonra uygulamaya geçilmelidir. </a:t>
            </a:r>
          </a:p>
        </p:txBody>
      </p:sp>
      <p:sp>
        <p:nvSpPr>
          <p:cNvPr id="11268" name="Rectangle 4"/>
          <p:cNvSpPr>
            <a:spLocks noChangeArrowheads="1"/>
          </p:cNvSpPr>
          <p:nvPr/>
        </p:nvSpPr>
        <p:spPr bwMode="auto">
          <a:xfrm>
            <a:off x="1187450" y="326925"/>
            <a:ext cx="4084638" cy="723900"/>
          </a:xfrm>
          <a:prstGeom prst="rect">
            <a:avLst/>
          </a:prstGeom>
          <a:noFill/>
          <a:ln w="9525">
            <a:noFill/>
            <a:miter lim="800000"/>
            <a:headEnd/>
            <a:tailEnd/>
          </a:ln>
        </p:spPr>
        <p:txBody>
          <a:bodyPr wrap="none" bIns="0" anchor="ctr">
            <a:spAutoFit/>
          </a:bodyPr>
          <a:lstStyle/>
          <a:p>
            <a:pPr algn="just">
              <a:defRPr/>
            </a:pPr>
            <a:r>
              <a:rPr lang="tr-TR" sz="4400" dirty="0">
                <a:solidFill>
                  <a:schemeClr val="accent5"/>
                </a:solidFill>
                <a:latin typeface="+mj-lt"/>
              </a:rPr>
              <a:t>Uygulama projesi</a:t>
            </a:r>
          </a:p>
        </p:txBody>
      </p:sp>
    </p:spTree>
    <p:extLst>
      <p:ext uri="{BB962C8B-B14F-4D97-AF65-F5344CB8AC3E}">
        <p14:creationId xmlns:p14="http://schemas.microsoft.com/office/powerpoint/2010/main" val="41098927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idx="1"/>
          </p:nvPr>
        </p:nvSpPr>
        <p:spPr/>
        <p:txBody>
          <a:bodyPr/>
          <a:lstStyle/>
          <a:p>
            <a:pPr algn="just" eaLnBrk="1" hangingPunct="1">
              <a:buFont typeface="Wingdings" panose="05000000000000000000" pitchFamily="2" charset="2"/>
              <a:buNone/>
            </a:pPr>
            <a:r>
              <a:rPr lang="tr-TR" altLang="tr-TR" b="1" smtClean="0"/>
              <a:t>   </a:t>
            </a:r>
            <a:endParaRPr lang="tr-TR" altLang="tr-TR" smtClean="0">
              <a:solidFill>
                <a:schemeClr val="hlink"/>
              </a:solidFill>
              <a:latin typeface="Times New Roman" panose="02020603050405020304" pitchFamily="18" charset="0"/>
            </a:endParaRPr>
          </a:p>
        </p:txBody>
      </p:sp>
      <p:sp>
        <p:nvSpPr>
          <p:cNvPr id="12291" name="Rectangle 3"/>
          <p:cNvSpPr>
            <a:spLocks noChangeArrowheads="1"/>
          </p:cNvSpPr>
          <p:nvPr/>
        </p:nvSpPr>
        <p:spPr bwMode="auto">
          <a:xfrm>
            <a:off x="427512" y="1285875"/>
            <a:ext cx="8059263" cy="3046988"/>
          </a:xfrm>
          <a:prstGeom prst="rect">
            <a:avLst/>
          </a:prstGeom>
          <a:noFill/>
          <a:ln w="9525">
            <a:noFill/>
            <a:miter lim="800000"/>
            <a:headEnd/>
            <a:tailEnd/>
          </a:ln>
        </p:spPr>
        <p:txBody>
          <a:bodyPr wrap="square">
            <a:spAutoFit/>
          </a:bodyPr>
          <a:lstStyle/>
          <a:p>
            <a:pPr algn="just">
              <a:defRPr/>
            </a:pPr>
            <a:r>
              <a:rPr lang="tr-TR" sz="3200" dirty="0">
                <a:latin typeface="+mn-lt"/>
              </a:rPr>
              <a:t>Projede, hasarsız olan, başlangıçta yeterli görülen bazı elemanların, güçlendirme sonrası yeni oluşan sistem dolayısıyla ortaya çıkan yeni davranış biçimi yüzünden etkileneceği hesaba katılmalı, bu tür elemanlarda da gerekli görülürse, güçlendirme yapılmalıdır.</a:t>
            </a:r>
          </a:p>
        </p:txBody>
      </p:sp>
    </p:spTree>
    <p:extLst>
      <p:ext uri="{BB962C8B-B14F-4D97-AF65-F5344CB8AC3E}">
        <p14:creationId xmlns:p14="http://schemas.microsoft.com/office/powerpoint/2010/main" val="33864226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idx="1"/>
          </p:nvPr>
        </p:nvSpPr>
        <p:spPr>
          <a:xfrm>
            <a:off x="1285875" y="1357313"/>
            <a:ext cx="7499350" cy="4800600"/>
          </a:xfrm>
        </p:spPr>
        <p:txBody>
          <a:bodyPr/>
          <a:lstStyle/>
          <a:p>
            <a:pPr algn="just" eaLnBrk="1" hangingPunct="1">
              <a:buFont typeface="Wingdings" panose="05000000000000000000" pitchFamily="2" charset="2"/>
              <a:buNone/>
            </a:pPr>
            <a:r>
              <a:rPr lang="tr-TR" altLang="tr-TR" b="1" smtClean="0"/>
              <a:t>   </a:t>
            </a:r>
            <a:endParaRPr lang="tr-TR" altLang="tr-TR" smtClean="0">
              <a:solidFill>
                <a:schemeClr val="hlink"/>
              </a:solidFill>
              <a:latin typeface="Times New Roman" panose="02020603050405020304" pitchFamily="18" charset="0"/>
            </a:endParaRPr>
          </a:p>
        </p:txBody>
      </p:sp>
      <p:sp>
        <p:nvSpPr>
          <p:cNvPr id="13315" name="Rectangle 3"/>
          <p:cNvSpPr>
            <a:spLocks noChangeArrowheads="1"/>
          </p:cNvSpPr>
          <p:nvPr/>
        </p:nvSpPr>
        <p:spPr bwMode="auto">
          <a:xfrm>
            <a:off x="403761" y="1857375"/>
            <a:ext cx="8225889" cy="1800225"/>
          </a:xfrm>
          <a:prstGeom prst="rect">
            <a:avLst/>
          </a:prstGeom>
          <a:noFill/>
          <a:ln w="9525">
            <a:noFill/>
            <a:miter lim="800000"/>
            <a:headEnd/>
            <a:tailEnd/>
          </a:ln>
        </p:spPr>
        <p:txBody>
          <a:bodyPr wrap="square">
            <a:spAutoFit/>
          </a:bodyPr>
          <a:lstStyle/>
          <a:p>
            <a:pPr algn="just">
              <a:defRPr/>
            </a:pPr>
            <a:r>
              <a:rPr lang="tr-TR" sz="2800" dirty="0">
                <a:latin typeface="+mn-lt"/>
              </a:rPr>
              <a:t>Ülkemizde son on yılda betonarme binalarda gözlenen yapısal hasarların büyük bir çoğunluğu aşağıdaki 4 nedenden kaynaklanmaktadır. </a:t>
            </a:r>
          </a:p>
          <a:p>
            <a:pPr algn="just">
              <a:defRPr/>
            </a:pPr>
            <a:endParaRPr lang="tr-TR" sz="2800" dirty="0">
              <a:solidFill>
                <a:schemeClr val="hlink"/>
              </a:solidFill>
              <a:latin typeface="Times New Roman" pitchFamily="18" charset="0"/>
            </a:endParaRPr>
          </a:p>
        </p:txBody>
      </p:sp>
    </p:spTree>
    <p:extLst>
      <p:ext uri="{BB962C8B-B14F-4D97-AF65-F5344CB8AC3E}">
        <p14:creationId xmlns:p14="http://schemas.microsoft.com/office/powerpoint/2010/main" val="14933521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idx="1"/>
          </p:nvPr>
        </p:nvSpPr>
        <p:spPr/>
        <p:txBody>
          <a:bodyPr/>
          <a:lstStyle/>
          <a:p>
            <a:pPr algn="just" eaLnBrk="1" hangingPunct="1">
              <a:buFont typeface="Wingdings" panose="05000000000000000000" pitchFamily="2" charset="2"/>
              <a:buNone/>
            </a:pPr>
            <a:r>
              <a:rPr lang="tr-TR" altLang="tr-TR" b="1" smtClean="0"/>
              <a:t>   </a:t>
            </a:r>
            <a:endParaRPr lang="tr-TR" altLang="tr-TR" smtClean="0">
              <a:solidFill>
                <a:schemeClr val="hlink"/>
              </a:solidFill>
              <a:latin typeface="Times New Roman" panose="02020603050405020304" pitchFamily="18" charset="0"/>
            </a:endParaRPr>
          </a:p>
        </p:txBody>
      </p:sp>
      <p:sp>
        <p:nvSpPr>
          <p:cNvPr id="14339" name="Rectangle 3"/>
          <p:cNvSpPr>
            <a:spLocks noChangeArrowheads="1"/>
          </p:cNvSpPr>
          <p:nvPr/>
        </p:nvSpPr>
        <p:spPr bwMode="auto">
          <a:xfrm>
            <a:off x="415636" y="2000250"/>
            <a:ext cx="8356889" cy="2246769"/>
          </a:xfrm>
          <a:prstGeom prst="rect">
            <a:avLst/>
          </a:prstGeom>
          <a:noFill/>
          <a:ln w="9525">
            <a:noFill/>
            <a:miter lim="800000"/>
            <a:headEnd/>
            <a:tailEnd/>
          </a:ln>
        </p:spPr>
        <p:txBody>
          <a:bodyPr wrap="square">
            <a:spAutoFit/>
          </a:bodyPr>
          <a:lstStyle/>
          <a:p>
            <a:pPr algn="just">
              <a:defRPr/>
            </a:pPr>
            <a:r>
              <a:rPr lang="tr-TR" sz="2800" dirty="0">
                <a:latin typeface="+mn-lt"/>
              </a:rPr>
              <a:t>1. Depreme uygun olmayan mimari tasarım ve depreme uygun olmayan, zayıflıklar içeren taşıyıcı sistemler </a:t>
            </a:r>
          </a:p>
          <a:p>
            <a:pPr algn="just">
              <a:defRPr/>
            </a:pPr>
            <a:r>
              <a:rPr lang="tr-TR" sz="2800" dirty="0">
                <a:latin typeface="+mn-lt"/>
              </a:rPr>
              <a:t>2. Uygulama hataları </a:t>
            </a:r>
          </a:p>
          <a:p>
            <a:pPr algn="just">
              <a:defRPr/>
            </a:pPr>
            <a:r>
              <a:rPr lang="tr-TR" sz="2800" dirty="0">
                <a:latin typeface="+mn-lt"/>
              </a:rPr>
              <a:t>3. Donatı detayının yetersiz veya hatalı olması </a:t>
            </a:r>
          </a:p>
          <a:p>
            <a:pPr algn="just">
              <a:defRPr/>
            </a:pPr>
            <a:r>
              <a:rPr lang="tr-TR" sz="2800" dirty="0">
                <a:latin typeface="+mn-lt"/>
              </a:rPr>
              <a:t>4. Zeminden kaynaklanan sorunlar </a:t>
            </a:r>
          </a:p>
        </p:txBody>
      </p:sp>
    </p:spTree>
    <p:extLst>
      <p:ext uri="{BB962C8B-B14F-4D97-AF65-F5344CB8AC3E}">
        <p14:creationId xmlns:p14="http://schemas.microsoft.com/office/powerpoint/2010/main" val="41806072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idx="1"/>
          </p:nvPr>
        </p:nvSpPr>
        <p:spPr/>
        <p:txBody>
          <a:bodyPr/>
          <a:lstStyle/>
          <a:p>
            <a:pPr algn="just" eaLnBrk="1" hangingPunct="1">
              <a:buFont typeface="Wingdings" panose="05000000000000000000" pitchFamily="2" charset="2"/>
              <a:buNone/>
            </a:pPr>
            <a:r>
              <a:rPr lang="tr-TR" altLang="tr-TR" b="1" smtClean="0"/>
              <a:t>   </a:t>
            </a:r>
            <a:endParaRPr lang="tr-TR" altLang="tr-TR" smtClean="0">
              <a:solidFill>
                <a:schemeClr val="hlink"/>
              </a:solidFill>
              <a:latin typeface="Times New Roman" panose="02020603050405020304" pitchFamily="18" charset="0"/>
            </a:endParaRPr>
          </a:p>
        </p:txBody>
      </p:sp>
      <p:sp>
        <p:nvSpPr>
          <p:cNvPr id="15363" name="Rectangle 3"/>
          <p:cNvSpPr>
            <a:spLocks noChangeArrowheads="1"/>
          </p:cNvSpPr>
          <p:nvPr/>
        </p:nvSpPr>
        <p:spPr bwMode="auto">
          <a:xfrm>
            <a:off x="415636" y="2143125"/>
            <a:ext cx="8214014" cy="2062163"/>
          </a:xfrm>
          <a:prstGeom prst="rect">
            <a:avLst/>
          </a:prstGeom>
          <a:noFill/>
          <a:ln w="9525">
            <a:noFill/>
            <a:miter lim="800000"/>
            <a:headEnd/>
            <a:tailEnd/>
          </a:ln>
        </p:spPr>
        <p:txBody>
          <a:bodyPr wrap="square">
            <a:spAutoFit/>
          </a:bodyPr>
          <a:lstStyle/>
          <a:p>
            <a:pPr algn="just">
              <a:defRPr/>
            </a:pPr>
            <a:r>
              <a:rPr lang="tr-TR" sz="3200" dirty="0">
                <a:latin typeface="+mn-lt"/>
              </a:rPr>
              <a:t>İşte bütün bu yukarıdaki ana nedenler ve detayları araştırılmadan yapılan bir onarım ya da güçlendirme projesinin bir faydasının olmayacağı söylenebilir. </a:t>
            </a:r>
          </a:p>
        </p:txBody>
      </p:sp>
    </p:spTree>
    <p:extLst>
      <p:ext uri="{BB962C8B-B14F-4D97-AF65-F5344CB8AC3E}">
        <p14:creationId xmlns:p14="http://schemas.microsoft.com/office/powerpoint/2010/main" val="321611355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12440</TotalTime>
  <Words>232</Words>
  <Application>Microsoft Office PowerPoint</Application>
  <PresentationFormat>Ekran Gösterisi (4:3)</PresentationFormat>
  <Paragraphs>24</Paragraphs>
  <Slides>8</Slides>
  <Notes>0</Notes>
  <HiddenSlides>0</HiddenSlides>
  <MMClips>0</MMClips>
  <ScaleCrop>false</ScaleCrop>
  <HeadingPairs>
    <vt:vector size="6" baseType="variant">
      <vt:variant>
        <vt:lpstr>Kullanılan Yazı Tipleri</vt:lpstr>
      </vt:variant>
      <vt:variant>
        <vt:i4>6</vt:i4>
      </vt:variant>
      <vt:variant>
        <vt:lpstr>Tema</vt:lpstr>
      </vt:variant>
      <vt:variant>
        <vt:i4>3</vt:i4>
      </vt:variant>
      <vt:variant>
        <vt:lpstr>Slayt Başlıkları</vt:lpstr>
      </vt:variant>
      <vt:variant>
        <vt:i4>8</vt:i4>
      </vt:variant>
    </vt:vector>
  </HeadingPairs>
  <TitlesOfParts>
    <vt:vector size="17" baseType="lpstr">
      <vt:lpstr>ＭＳ Ｐゴシック</vt:lpstr>
      <vt:lpstr>Arial</vt:lpstr>
      <vt:lpstr>Calibri</vt:lpstr>
      <vt:lpstr>Calibri Light</vt:lpstr>
      <vt:lpstr>Times New Roman</vt:lpstr>
      <vt:lpstr>Wingdings</vt:lpstr>
      <vt:lpstr>ekonomi</vt:lpstr>
      <vt:lpstr>1_Rics</vt:lpstr>
      <vt:lpstr>h.t.</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sinan güneş</cp:lastModifiedBy>
  <cp:revision>809</cp:revision>
  <cp:lastPrinted>2016-10-24T07:53:35Z</cp:lastPrinted>
  <dcterms:created xsi:type="dcterms:W3CDTF">2016-09-18T09:35:24Z</dcterms:created>
  <dcterms:modified xsi:type="dcterms:W3CDTF">2020-02-28T07:31:18Z</dcterms:modified>
</cp:coreProperties>
</file>