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0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3" r:id="rId10"/>
    <p:sldId id="274" r:id="rId11"/>
    <p:sldId id="275" r:id="rId12"/>
    <p:sldId id="276" r:id="rId13"/>
    <p:sldId id="277" r:id="rId14"/>
    <p:sldId id="279" r:id="rId15"/>
    <p:sldId id="280" r:id="rId16"/>
    <p:sldId id="281" r:id="rId17"/>
    <p:sldId id="282" r:id="rId18"/>
    <p:sldId id="263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81868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W</a:t>
                </a:r>
                <a:r>
                  <a:rPr lang="en-US" sz="2400" dirty="0"/>
                  <a:t>e can set the </a:t>
                </a:r>
                <a:r>
                  <a:rPr lang="en-US" sz="2400" i="1" dirty="0"/>
                  <a:t>q</a:t>
                </a:r>
                <a:r>
                  <a:rPr lang="tr-TR" sz="2400" i="1" dirty="0"/>
                  <a:t> </a:t>
                </a:r>
                <a:r>
                  <a:rPr lang="en-US" sz="2400" dirty="0"/>
                  <a:t>component of equal to zero and take the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component to be a </a:t>
                </a:r>
                <a:r>
                  <a:rPr lang="en-US" sz="2400" i="1" dirty="0"/>
                  <a:t>unipolar </a:t>
                </a:r>
                <a:r>
                  <a:rPr lang="en-US" sz="2400" dirty="0"/>
                  <a:t>NRZ signal,</a:t>
                </a:r>
                <a:r>
                  <a:rPr lang="tr-TR" sz="2400" dirty="0"/>
                  <a:t> </a:t>
                </a:r>
                <a:r>
                  <a:rPr lang="tr-TR" sz="2400" dirty="0" err="1"/>
                  <a:t>namely</a:t>
                </a:r>
                <a:endParaRPr lang="tr-TR" sz="2400" dirty="0"/>
              </a:p>
              <a:p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</m:e>
                      </m:d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               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tr-TR" sz="2800" b="0" i="0" smtClean="0">
                          <a:latin typeface="Cambria Math" panose="02040503050406030204" pitchFamily="18" charset="0"/>
                        </a:rPr>
                        <m:t>=0,1,…,</m:t>
                      </m:r>
                      <m:r>
                        <m:rPr>
                          <m:sty m:val="p"/>
                        </m:rPr>
                        <a:rPr lang="tr-TR" sz="2800" b="0" i="0" smtClean="0"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tr-TR" sz="2800" b="0" i="0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tr-TR" sz="2800" dirty="0"/>
              </a:p>
              <a:p>
                <a:endParaRPr lang="tr-TR" sz="28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8186857"/>
              </a:xfrm>
              <a:prstGeom prst="rect">
                <a:avLst/>
              </a:prstGeom>
              <a:blipFill>
                <a:blip r:embed="rId2"/>
                <a:stretch>
                  <a:fillRect l="-1452" t="-96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9547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91473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mean and variance of the digital sequence are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ac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acc>
                      <m:r>
                        <a:rPr lang="tr-TR" sz="2800" b="0" i="0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9147376"/>
              </a:xfrm>
              <a:prstGeom prst="rect">
                <a:avLst/>
              </a:prstGeom>
              <a:blipFill>
                <a:blip r:embed="rId2"/>
                <a:stretch>
                  <a:fillRect l="-1452" t="-86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5120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104951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equivalent</a:t>
                </a:r>
                <a:r>
                  <a:rPr lang="tr-TR" sz="2400" dirty="0"/>
                  <a:t> </a:t>
                </a:r>
                <a:r>
                  <a:rPr lang="tr-TR" sz="2400" dirty="0" err="1"/>
                  <a:t>lowpass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spectrum</a:t>
                </a:r>
                <a:r>
                  <a:rPr lang="tr-TR" sz="2400" dirty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sSup>
                        <m:s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𝑠𝑖𝑛𝑐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</m:oMath>
                  </m:oMathPara>
                </a14:m>
                <a:endParaRPr lang="tr-TR" sz="24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4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Figure 14.1–2</a:t>
                </a:r>
                <a:r>
                  <a:rPr lang="tr-TR" sz="2400" dirty="0"/>
                  <a:t> 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651)</a:t>
                </a:r>
                <a:r>
                  <a:rPr lang="en-US" sz="2400" dirty="0"/>
                  <a:t> shows the resulting bandpass spectrum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10495181"/>
              </a:xfrm>
              <a:prstGeom prst="rect">
                <a:avLst/>
              </a:prstGeom>
              <a:blipFill>
                <a:blip r:embed="rId2"/>
                <a:stretch>
                  <a:fillRect l="-1452" t="-75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0766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96334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If an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ASK signal represents binary data at rate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𝑟</m:t>
                    </m:r>
                    <m:func>
                      <m:func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func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2400" dirty="0" err="1"/>
                  <a:t>then</a:t>
                </a:r>
                <a:r>
                  <a:rPr lang="tr-TR" sz="2400" dirty="0"/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tr-TR" sz="2800" dirty="0"/>
                  <a:t>/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func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tr-TR" sz="2800" dirty="0"/>
              </a:p>
              <a:p>
                <a:pPr algn="ctr"/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9633406"/>
              </a:xfrm>
              <a:prstGeom prst="rect">
                <a:avLst/>
              </a:prstGeom>
              <a:blipFill>
                <a:blip r:embed="rId2"/>
                <a:stretch>
                  <a:fillRect l="-1452" t="-82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7440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111107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Quadrature </a:t>
                </a:r>
                <a:r>
                  <a:rPr lang="tr-TR" sz="2400" dirty="0" err="1"/>
                  <a:t>carrier</a:t>
                </a:r>
                <a:r>
                  <a:rPr lang="tr-TR" sz="2400" b="1" dirty="0"/>
                  <a:t> </a:t>
                </a:r>
                <a:r>
                  <a:rPr lang="en-US" sz="2400" dirty="0"/>
                  <a:t>AM (QAM) achieves twice the modulation speed of binary ASK.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Figure</a:t>
                </a:r>
                <a:r>
                  <a:rPr lang="tr-TR" sz="2400" dirty="0"/>
                  <a:t> </a:t>
                </a:r>
                <a:r>
                  <a:rPr lang="en-US" sz="2400" dirty="0"/>
                  <a:t>14.1–3</a:t>
                </a:r>
                <a:r>
                  <a:rPr lang="en-US" sz="2400" i="1" dirty="0"/>
                  <a:t>a</a:t>
                </a:r>
                <a:r>
                  <a:rPr lang="tr-TR" sz="2400" i="1" dirty="0"/>
                  <a:t> </a:t>
                </a:r>
                <a:r>
                  <a:rPr lang="en-US" sz="2400" i="1" dirty="0"/>
                  <a:t> </a:t>
                </a:r>
                <a:r>
                  <a:rPr lang="en-US" sz="2400" dirty="0"/>
                  <a:t>depicts the functional blocks of a binary QAM transmitter with a </a:t>
                </a:r>
                <a:r>
                  <a:rPr lang="en-US" sz="2400" i="1" dirty="0"/>
                  <a:t>polar</a:t>
                </a:r>
                <a:r>
                  <a:rPr lang="tr-TR" sz="2400" i="1" dirty="0"/>
                  <a:t> </a:t>
                </a:r>
                <a:r>
                  <a:rPr lang="tr-TR" sz="2400" dirty="0" err="1"/>
                  <a:t>binary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input</a:t>
                </a:r>
                <a:r>
                  <a:rPr lang="tr-TR" sz="2400" dirty="0"/>
                  <a:t> at 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tr-TR" sz="2400" dirty="0"/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serial-to-parallel converter divides the input into two</a:t>
                </a:r>
                <a:r>
                  <a:rPr lang="tr-TR" sz="2400" dirty="0"/>
                  <a:t> </a:t>
                </a:r>
                <a:r>
                  <a:rPr lang="en-US" sz="2400" dirty="0"/>
                  <a:t>streams consisting of alternate bits at rate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tr-TR" sz="2400" dirty="0"/>
                  <a:t>/2.</a:t>
                </a:r>
              </a:p>
              <a:p>
                <a:pPr algn="ctr"/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11110734"/>
              </a:xfrm>
              <a:prstGeom prst="rect">
                <a:avLst/>
              </a:prstGeom>
              <a:blipFill>
                <a:blip r:embed="rId2"/>
                <a:stretch>
                  <a:fillRect l="-1452" t="-71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9338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134862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en-US" sz="2400" dirty="0"/>
                  <a:t>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modulating signals</a:t>
                </a:r>
                <a:r>
                  <a:rPr lang="tr-TR" sz="2400" dirty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/>
              </a:p>
              <a:p>
                <a:pPr algn="just"/>
                <a:r>
                  <a:rPr lang="tr-TR" sz="2400" dirty="0" err="1"/>
                  <a:t>where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=2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2400" dirty="0" err="1"/>
                  <a:t>and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±1</m:t>
                    </m:r>
                  </m:oMath>
                </a14:m>
                <a:r>
                  <a:rPr lang="tr-TR" sz="2400" dirty="0"/>
                  <a:t>.  </a:t>
                </a:r>
              </a:p>
              <a:p>
                <a:pPr algn="ctr"/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13486256"/>
              </a:xfrm>
              <a:prstGeom prst="rect">
                <a:avLst/>
              </a:prstGeom>
              <a:blipFill>
                <a:blip r:embed="rId2"/>
                <a:stretch>
                  <a:fillRect l="-1452" t="-58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2251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123265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components are independent but they have the same pulse shape</a:t>
                </a:r>
                <a:r>
                  <a:rPr lang="tr-TR" sz="2400" dirty="0"/>
                  <a:t> </a:t>
                </a:r>
                <a:r>
                  <a:rPr lang="en-US" sz="2400" dirty="0"/>
                  <a:t>and the same statistical values, namely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=0,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 </m:t>
                    </m:r>
                    <m:sSubSup>
                      <m:sSubSup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=1.</m:t>
                    </m:r>
                  </m:oMath>
                </a14:m>
                <a:r>
                  <a:rPr lang="tr-TR" sz="2400" dirty="0"/>
                  <a:t> </a:t>
                </a:r>
                <a:r>
                  <a:rPr lang="tr-TR" sz="2400" dirty="0" err="1"/>
                  <a:t>Thus</a:t>
                </a:r>
                <a:r>
                  <a:rPr lang="tr-TR" sz="2400" dirty="0"/>
                  <a:t>,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sSup>
                        <m:sSup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  <m:sSup>
                        <m:sSup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𝑠𝑖𝑛𝑐</m:t>
                          </m:r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sz="2400" dirty="0"/>
              </a:p>
              <a:p>
                <a:endParaRPr lang="tr-TR" sz="2800" dirty="0"/>
              </a:p>
              <a:p>
                <a:pPr algn="just"/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12326516"/>
              </a:xfrm>
              <a:prstGeom prst="rect">
                <a:avLst/>
              </a:prstGeom>
              <a:blipFill>
                <a:blip r:embed="rId2"/>
                <a:stretch>
                  <a:fillRect l="-1452" t="-64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8994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134037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Binary</a:t>
                </a:r>
                <a:r>
                  <a:rPr lang="tr-TR" sz="2400" dirty="0"/>
                  <a:t> QAM </a:t>
                </a:r>
                <a:r>
                  <a:rPr lang="tr-TR" sz="2400" dirty="0" err="1"/>
                  <a:t>achieves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𝑏𝑝𝑠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𝐻𝑧</m:t>
                        </m:r>
                      </m:den>
                    </m:f>
                  </m:oMath>
                </a14:m>
                <a:r>
                  <a:rPr lang="tr-TR" sz="2400" dirty="0"/>
                  <a:t> </a:t>
                </a:r>
                <a:r>
                  <a:rPr lang="en-US" sz="2400" dirty="0"/>
                  <a:t>because the </a:t>
                </a:r>
                <a:r>
                  <a:rPr lang="en-US" sz="2400" dirty="0" err="1"/>
                  <a:t>dibit</a:t>
                </a:r>
                <a:r>
                  <a:rPr lang="en-US" sz="2400" dirty="0"/>
                  <a:t> rate equals one-half of the input bit rate, reducing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transmission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bandwidth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to</a:t>
                </a:r>
                <a:r>
                  <a:rPr lang="tr-TR" sz="2400" dirty="0"/>
                  <a:t>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tr-TR" sz="2400" b="0">
                  <a:ea typeface="Cambria Math" panose="02040503050406030204" pitchFamily="18" charset="0"/>
                </a:endParaRPr>
              </a:p>
              <a:p>
                <a:pPr algn="ctr"/>
                <a:endParaRPr lang="tr-TR" sz="24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endParaRPr lang="tr-TR" sz="2800" dirty="0"/>
              </a:p>
              <a:p>
                <a:pPr algn="just"/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13403734"/>
              </a:xfrm>
              <a:prstGeom prst="rect">
                <a:avLst/>
              </a:prstGeom>
              <a:blipFill>
                <a:blip r:embed="rId2"/>
                <a:stretch>
                  <a:fillRect l="-1452" t="-591" r="-83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8130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13</a:t>
            </a:r>
          </a:p>
          <a:p>
            <a:pPr marL="0" indent="0">
              <a:buNone/>
            </a:pPr>
            <a:r>
              <a:rPr lang="tr-TR" dirty="0"/>
              <a:t>DIGITAL CONTINUOUS WAVE MODULATION:</a:t>
            </a:r>
          </a:p>
          <a:p>
            <a:pPr marL="0" indent="0">
              <a:buNone/>
            </a:pPr>
            <a:r>
              <a:rPr lang="tr-TR" dirty="0"/>
              <a:t>	AMPLITUDE MODULATION METHODS (ASK, QAM)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0B3D5711-B1DE-4480-8C49-A2EF0A044E9E}"/>
              </a:ext>
            </a:extLst>
          </p:cNvPr>
          <p:cNvSpPr/>
          <p:nvPr/>
        </p:nvSpPr>
        <p:spPr>
          <a:xfrm>
            <a:off x="322678" y="305825"/>
            <a:ext cx="1091645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>
                <a:latin typeface="+mj-lt"/>
              </a:rPr>
              <a:t>DIGITAL CONTINUOUS WAVE MODULATION</a:t>
            </a:r>
          </a:p>
          <a:p>
            <a:endParaRPr lang="tr-TR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 digital signal can modulate the amplitude, frequency, or phase of a sinusoidal carrier</a:t>
            </a:r>
            <a:r>
              <a:rPr lang="tr-TR" sz="2400" dirty="0"/>
              <a:t> </a:t>
            </a:r>
            <a:r>
              <a:rPr lang="tr-TR" sz="2400" dirty="0" err="1"/>
              <a:t>wave</a:t>
            </a:r>
            <a:r>
              <a:rPr lang="tr-TR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If the modulating waveform consists of NRZ rectangular pulses, then the</a:t>
            </a:r>
            <a:r>
              <a:rPr lang="tr-TR" sz="2400" dirty="0"/>
              <a:t> </a:t>
            </a:r>
            <a:r>
              <a:rPr lang="en-US" sz="2400" dirty="0"/>
              <a:t>modulated parameter will be switched or </a:t>
            </a:r>
            <a:r>
              <a:rPr lang="en-US" sz="2400" i="1" dirty="0"/>
              <a:t>keyed </a:t>
            </a:r>
            <a:r>
              <a:rPr lang="en-US" sz="2400" dirty="0"/>
              <a:t>from one discrete value to another.</a:t>
            </a:r>
            <a:endParaRPr lang="tr-TR" sz="2400" dirty="0"/>
          </a:p>
          <a:p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Figure 14.1–1</a:t>
            </a:r>
            <a:r>
              <a:rPr lang="tr-TR" sz="2400" dirty="0"/>
              <a:t> 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649)</a:t>
            </a:r>
            <a:r>
              <a:rPr lang="en-US" sz="2400" dirty="0"/>
              <a:t> illustrates binary </a:t>
            </a:r>
            <a:r>
              <a:rPr lang="en-US" sz="2400" b="1" dirty="0"/>
              <a:t>amplitude-shift keying </a:t>
            </a:r>
            <a:r>
              <a:rPr lang="en-US" sz="2400" dirty="0"/>
              <a:t>(ASK), </a:t>
            </a:r>
            <a:r>
              <a:rPr lang="en-US" sz="2400" b="1" dirty="0"/>
              <a:t>frequency-shift</a:t>
            </a:r>
            <a:r>
              <a:rPr lang="tr-TR" sz="2400" b="1" dirty="0"/>
              <a:t> </a:t>
            </a:r>
            <a:r>
              <a:rPr lang="en-US" sz="2400" b="1" dirty="0"/>
              <a:t>keying </a:t>
            </a:r>
            <a:r>
              <a:rPr lang="en-US" sz="2400" dirty="0"/>
              <a:t>(FSK), and </a:t>
            </a:r>
            <a:r>
              <a:rPr lang="en-US" sz="2400" b="1" dirty="0"/>
              <a:t>phase-shift keying </a:t>
            </a:r>
            <a:r>
              <a:rPr lang="en-US" sz="2400" dirty="0"/>
              <a:t>(PSK)</a:t>
            </a:r>
            <a:endParaRPr lang="tr-TR" sz="24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47501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56963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en-US" sz="2800" dirty="0"/>
                  <a:t>Spectral Analysis of Bandpass Digital Signals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Any modulated bandpass signal may be expressed in the quadrature-carrier form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func>
                        <m:func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8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tr-TR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carrier frequency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/>
                  <a:t>, amplitude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/>
                  <a:t>, and phase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 are constant</a:t>
                </a:r>
                <a:r>
                  <a:rPr lang="tr-TR" sz="2400" dirty="0"/>
                  <a:t>.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timevarying</a:t>
                </a:r>
                <a:r>
                  <a:rPr lang="tr-TR" sz="2400" dirty="0"/>
                  <a:t>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(in-phase) 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(quadrature) components contain the message.</a:t>
                </a:r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5696303"/>
              </a:xfrm>
              <a:prstGeom prst="rect">
                <a:avLst/>
              </a:prstGeom>
              <a:blipFill>
                <a:blip r:embed="rId2"/>
                <a:stretch>
                  <a:fillRect l="-1452" t="-139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7555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64225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en-US" sz="2800" dirty="0"/>
                  <a:t>Spectral Analysis of Bandpass Digital Signals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power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spectrum</a:t>
                </a:r>
                <a:r>
                  <a:rPr lang="tr-TR" sz="2400" dirty="0"/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tr-TR" sz="2400" b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tr-TR" b="0" dirty="0"/>
              </a:p>
              <a:p>
                <a:pPr algn="ctr"/>
                <a:endParaRPr lang="tr-TR" dirty="0"/>
              </a:p>
              <a:p>
                <a:pPr algn="just"/>
                <a:r>
                  <a:rPr lang="tr-TR" sz="2400" dirty="0"/>
                  <a:t>     </a:t>
                </a: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400" dirty="0"/>
                  <a:t>are the power spectra of the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components.</a:t>
                </a:r>
                <a:endParaRPr lang="tr-TR" sz="2400" b="0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6422592"/>
              </a:xfrm>
              <a:prstGeom prst="rect">
                <a:avLst/>
              </a:prstGeom>
              <a:blipFill>
                <a:blip r:embed="rId2"/>
                <a:stretch>
                  <a:fillRect l="-1452" t="-123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6589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6206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en-US" sz="2800" dirty="0"/>
                  <a:t>Spectral Analysis of Bandpass Digital Signals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W</a:t>
                </a:r>
                <a:r>
                  <a:rPr lang="en-US" sz="2400" dirty="0"/>
                  <a:t>e define the </a:t>
                </a:r>
                <a:r>
                  <a:rPr lang="en-US" sz="2400" i="1" dirty="0"/>
                  <a:t>equivalent lowpass spectrum</a:t>
                </a: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i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sSub>
                            <m:sSub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</m:oMath>
                  </m:oMathPara>
                </a14:m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6206443"/>
              </a:xfrm>
              <a:prstGeom prst="rect">
                <a:avLst/>
              </a:prstGeom>
              <a:blipFill>
                <a:blip r:embed="rId2"/>
                <a:stretch>
                  <a:fillRect l="-1452" t="-127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1336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93256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en-US" sz="2800" dirty="0"/>
                  <a:t>Spectral Analysis of Bandpass Digital Signals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en-US" sz="2400" dirty="0"/>
                  <a:t>he bandpass spectrum is obtained from the equivalent lowpass spectrum by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simple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frequency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translation</a:t>
                </a:r>
                <a:r>
                  <a:rPr lang="tr-TR" sz="2400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9325630"/>
              </a:xfrm>
              <a:prstGeom prst="rect">
                <a:avLst/>
              </a:prstGeom>
              <a:blipFill>
                <a:blip r:embed="rId2"/>
                <a:stretch>
                  <a:fillRect l="-1452" t="-850" r="-72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8756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xmlns="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99386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en-US" sz="2800" dirty="0"/>
                  <a:t>Spectral Analysis of Bandpass Digital Signals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en-US" sz="2400" dirty="0"/>
                  <a:t>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component is an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digital signal</a:t>
                </a:r>
                <a:r>
                  <a:rPr lang="tr-TR" sz="2400" dirty="0"/>
                  <a:t>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dirty="0"/>
              </a:p>
              <a:p>
                <a:pPr algn="ctr"/>
                <a:endParaRPr lang="tr-TR" dirty="0"/>
              </a:p>
              <a:p>
                <a:pPr algn="just"/>
                <a:r>
                  <a:rPr lang="tr-TR" dirty="0"/>
                  <a:t>      </a:t>
                </a: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represents a sequence of source digits with rate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9938618"/>
              </a:xfrm>
              <a:prstGeom prst="rect">
                <a:avLst/>
              </a:prstGeom>
              <a:blipFill>
                <a:blip r:embed="rId2"/>
                <a:stretch>
                  <a:fillRect l="-1452" t="-79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2940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0B3D5711-B1DE-4480-8C49-A2EF0A044E9E}"/>
              </a:ext>
            </a:extLst>
          </p:cNvPr>
          <p:cNvSpPr/>
          <p:nvPr/>
        </p:nvSpPr>
        <p:spPr>
          <a:xfrm>
            <a:off x="322678" y="305825"/>
            <a:ext cx="10916452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>
                <a:latin typeface="+mj-lt"/>
              </a:rPr>
              <a:t>DIGITAL CONTINUOUS WAVE MODULATION</a:t>
            </a:r>
          </a:p>
          <a:p>
            <a:endParaRPr lang="tr-TR" sz="2800" dirty="0"/>
          </a:p>
          <a:p>
            <a:r>
              <a:rPr lang="tr-TR" sz="2800" dirty="0" err="1"/>
              <a:t>Amplitude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tr-TR" sz="2800" dirty="0"/>
              <a:t> </a:t>
            </a:r>
            <a:r>
              <a:rPr lang="tr-TR" sz="2800" dirty="0" err="1"/>
              <a:t>Methods</a:t>
            </a:r>
            <a:endParaRPr lang="tr-TR" sz="2800" dirty="0"/>
          </a:p>
          <a:p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binary ASK waveform illustrated in Fig. 14.1–1</a:t>
            </a:r>
            <a:r>
              <a:rPr lang="en-US" sz="2400" i="1" dirty="0"/>
              <a:t>a </a:t>
            </a:r>
            <a:r>
              <a:rPr lang="tr-TR" sz="2400" dirty="0"/>
              <a:t>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649) </a:t>
            </a:r>
            <a:r>
              <a:rPr lang="en-US" sz="2400" dirty="0"/>
              <a:t>could be generated simply by</a:t>
            </a:r>
            <a:r>
              <a:rPr lang="tr-TR" sz="2400" dirty="0"/>
              <a:t> </a:t>
            </a:r>
            <a:r>
              <a:rPr lang="en-US" sz="2400" dirty="0"/>
              <a:t>turning the carrier on and off, a process described as </a:t>
            </a:r>
            <a:r>
              <a:rPr lang="en-US" sz="2400" b="1" dirty="0"/>
              <a:t>on-off keying </a:t>
            </a:r>
            <a:r>
              <a:rPr lang="en-US" sz="2400" dirty="0"/>
              <a:t>(OOK).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In</a:t>
            </a:r>
            <a:r>
              <a:rPr lang="tr-TR" sz="2400" dirty="0"/>
              <a:t> general, </a:t>
            </a:r>
            <a:r>
              <a:rPr lang="en-US" sz="2400" dirty="0"/>
              <a:t>an </a:t>
            </a:r>
            <a:r>
              <a:rPr lang="en-US" sz="2400" i="1" dirty="0"/>
              <a:t>M</a:t>
            </a:r>
            <a:r>
              <a:rPr lang="en-US" sz="2400" dirty="0"/>
              <a:t>-</a:t>
            </a:r>
            <a:r>
              <a:rPr lang="en-US" sz="2400" dirty="0" err="1"/>
              <a:t>ary</a:t>
            </a:r>
            <a:r>
              <a:rPr lang="en-US" sz="2400" dirty="0"/>
              <a:t> ASK waveform has </a:t>
            </a:r>
            <a:r>
              <a:rPr lang="en-US" sz="2400" i="1" dirty="0"/>
              <a:t>M </a:t>
            </a:r>
            <a:r>
              <a:rPr lang="tr-TR" sz="2400" i="1" dirty="0"/>
              <a:t>-</a:t>
            </a:r>
            <a:r>
              <a:rPr lang="en-US" sz="2400" dirty="0"/>
              <a:t>1 discrete “on’’ amplitudes as well as the</a:t>
            </a:r>
            <a:r>
              <a:rPr lang="tr-TR" sz="2400" dirty="0"/>
              <a:t> “</a:t>
            </a:r>
            <a:r>
              <a:rPr lang="tr-TR" sz="2400" dirty="0" err="1"/>
              <a:t>off</a:t>
            </a:r>
            <a:r>
              <a:rPr lang="tr-TR" sz="2400" dirty="0"/>
              <a:t>’’ </a:t>
            </a:r>
            <a:r>
              <a:rPr lang="tr-TR" sz="2400" dirty="0" err="1"/>
              <a:t>state</a:t>
            </a:r>
            <a:r>
              <a:rPr lang="tr-TR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dirty="0"/>
          </a:p>
          <a:p>
            <a:endParaRPr lang="tr-TR" sz="2800" dirty="0"/>
          </a:p>
          <a:p>
            <a:endParaRPr lang="tr-TR" i="1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endParaRPr lang="tr-TR" dirty="0"/>
          </a:p>
          <a:p>
            <a:endParaRPr lang="tr-TR" sz="2400" dirty="0"/>
          </a:p>
          <a:p>
            <a:pPr algn="ctr"/>
            <a:endParaRPr lang="tr-TR" sz="2400" dirty="0"/>
          </a:p>
          <a:p>
            <a:endParaRPr lang="tr-TR" sz="2800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785538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706</Words>
  <Application>Microsoft Office PowerPoint</Application>
  <PresentationFormat>Geniş ekran</PresentationFormat>
  <Paragraphs>347</Paragraphs>
  <Slides>18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Hüsnü SAZLI</cp:lastModifiedBy>
  <cp:revision>98</cp:revision>
  <dcterms:created xsi:type="dcterms:W3CDTF">2018-07-07T11:05:27Z</dcterms:created>
  <dcterms:modified xsi:type="dcterms:W3CDTF">2019-04-06T11:15:00Z</dcterms:modified>
</cp:coreProperties>
</file>