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17.03.2017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17.03.2017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2997200"/>
            <a:ext cx="7561262" cy="2835275"/>
          </a:xfrm>
        </p:spPr>
        <p:txBody>
          <a:bodyPr rtlCol="0">
            <a:normAutofit fontScale="70000" lnSpcReduction="20000"/>
          </a:bodyPr>
          <a:lstStyle/>
          <a:p>
            <a:pPr marL="365760" indent="-274320" algn="just" eaLnBrk="1" fontAlgn="auto" hangingPunct="1">
              <a:spcAft>
                <a:spcPts val="0"/>
              </a:spcAft>
              <a:buFont typeface="Wingdings 2"/>
              <a:buChar char=""/>
              <a:defRPr/>
            </a:pPr>
            <a:r>
              <a:rPr lang="tr-TR" dirty="0" smtClean="0"/>
              <a:t>Orta öğretimdeki </a:t>
            </a:r>
            <a:r>
              <a:rPr lang="tr-TR" dirty="0"/>
              <a:t>ders ve bölüm seçmeler </a:t>
            </a:r>
            <a:r>
              <a:rPr lang="tr-TR" dirty="0" smtClean="0"/>
              <a:t>aracılığıyla kızların </a:t>
            </a:r>
            <a:r>
              <a:rPr lang="tr-TR" dirty="0"/>
              <a:t>dil ve sosyal, </a:t>
            </a:r>
            <a:r>
              <a:rPr lang="tr-TR" dirty="0" smtClean="0"/>
              <a:t>erkeklerin fen </a:t>
            </a:r>
            <a:r>
              <a:rPr lang="tr-TR" dirty="0"/>
              <a:t>ve teknik bilimlerde </a:t>
            </a:r>
            <a:r>
              <a:rPr lang="tr-TR" dirty="0" smtClean="0"/>
              <a:t>yoğunlaşmas</a:t>
            </a:r>
            <a:r>
              <a:rPr lang="tr-TR" dirty="0"/>
              <a:t>ı</a:t>
            </a:r>
            <a:r>
              <a:rPr lang="tr-TR" dirty="0" smtClean="0"/>
              <a:t>, kadınların </a:t>
            </a:r>
            <a:r>
              <a:rPr lang="tr-TR" dirty="0"/>
              <a:t>yüksek </a:t>
            </a:r>
            <a:r>
              <a:rPr lang="tr-TR" dirty="0" smtClean="0"/>
              <a:t>eğitimde bilim, mühendislik </a:t>
            </a:r>
            <a:r>
              <a:rPr lang="tr-TR" dirty="0"/>
              <a:t>ve teknoloji </a:t>
            </a:r>
            <a:r>
              <a:rPr lang="tr-TR" dirty="0" smtClean="0"/>
              <a:t>alanlarından </a:t>
            </a:r>
            <a:r>
              <a:rPr lang="tr-TR" dirty="0"/>
              <a:t>uzak </a:t>
            </a:r>
            <a:r>
              <a:rPr lang="tr-TR" dirty="0" smtClean="0"/>
              <a:t>durmalarının </a:t>
            </a:r>
            <a:r>
              <a:rPr lang="tr-TR" dirty="0"/>
              <a:t>ilk </a:t>
            </a:r>
            <a:r>
              <a:rPr lang="tr-TR" dirty="0" smtClean="0"/>
              <a:t>işaretlerini </a:t>
            </a:r>
            <a:r>
              <a:rPr lang="tr-TR" dirty="0"/>
              <a:t>verir. </a:t>
            </a:r>
            <a:endParaRPr lang="tr-TR" dirty="0" smtClean="0"/>
          </a:p>
          <a:p>
            <a:pPr marL="365760" indent="-274320" algn="just" eaLnBrk="1" fontAlgn="auto" hangingPunct="1">
              <a:spcAft>
                <a:spcPts val="0"/>
              </a:spcAft>
              <a:buFont typeface="Wingdings 2"/>
              <a:buChar char=""/>
              <a:defRPr/>
            </a:pPr>
            <a:endParaRPr lang="tr-TR" dirty="0" smtClean="0"/>
          </a:p>
          <a:p>
            <a:pPr marL="365760" indent="-274320" algn="just" eaLnBrk="1" fontAlgn="auto" hangingPunct="1">
              <a:spcAft>
                <a:spcPts val="0"/>
              </a:spcAft>
              <a:buFont typeface="Wingdings 2"/>
              <a:buChar char=""/>
              <a:defRPr/>
            </a:pPr>
            <a:r>
              <a:rPr lang="tr-TR" dirty="0" smtClean="0"/>
              <a:t>Genelde alt </a:t>
            </a:r>
            <a:r>
              <a:rPr lang="tr-TR" dirty="0"/>
              <a:t>toplumsal ekonomik düzey ailelerden gelen </a:t>
            </a:r>
            <a:r>
              <a:rPr lang="tr-TR" dirty="0" smtClean="0"/>
              <a:t>öğrencilerin toplandığı mesleki teknik </a:t>
            </a:r>
            <a:r>
              <a:rPr lang="tr-TR" dirty="0"/>
              <a:t>okullarda ise </a:t>
            </a:r>
            <a:r>
              <a:rPr lang="tr-TR" dirty="0" smtClean="0"/>
              <a:t>ayrışma</a:t>
            </a:r>
            <a:r>
              <a:rPr lang="tr-TR" dirty="0"/>
              <a:t>, </a:t>
            </a:r>
            <a:r>
              <a:rPr lang="tr-TR" dirty="0" smtClean="0"/>
              <a:t>işgücü piyasasının </a:t>
            </a:r>
            <a:r>
              <a:rPr lang="tr-TR" dirty="0"/>
              <a:t>cinsiyet </a:t>
            </a:r>
            <a:r>
              <a:rPr lang="tr-TR" dirty="0" smtClean="0"/>
              <a:t>ayrımcı örüntülerini </a:t>
            </a:r>
            <a:r>
              <a:rPr lang="pt-BR" dirty="0" smtClean="0"/>
              <a:t>yans</a:t>
            </a:r>
            <a:r>
              <a:rPr lang="tr-TR" dirty="0" smtClean="0"/>
              <a:t>ı</a:t>
            </a:r>
            <a:r>
              <a:rPr lang="pt-BR" dirty="0" smtClean="0"/>
              <a:t>tmak itibar</a:t>
            </a:r>
            <a:r>
              <a:rPr lang="tr-TR" dirty="0" smtClean="0"/>
              <a:t>ı</a:t>
            </a:r>
            <a:r>
              <a:rPr lang="pt-BR" dirty="0" smtClean="0"/>
              <a:t>yla </a:t>
            </a:r>
            <a:r>
              <a:rPr lang="pt-BR" dirty="0"/>
              <a:t>daha da belirgindir</a:t>
            </a:r>
            <a:r>
              <a:rPr lang="pt-BR" dirty="0" smtClean="0"/>
              <a:t>.</a:t>
            </a:r>
            <a:endParaRPr lang="tr-TR" dirty="0" smtClean="0"/>
          </a:p>
          <a:p>
            <a:pPr marL="365760" indent="-274320" eaLnBrk="1" fontAlgn="auto" hangingPunct="1">
              <a:spcAft>
                <a:spcPts val="0"/>
              </a:spcAft>
              <a:buFont typeface="Wingdings 2"/>
              <a:buChar char=""/>
              <a:defRPr/>
            </a:pPr>
            <a:endParaRPr lang="tr-TR" dirty="0"/>
          </a:p>
        </p:txBody>
      </p:sp>
      <p:sp>
        <p:nvSpPr>
          <p:cNvPr id="4" name="3 Slayt Numarası Yer Tutucusu"/>
          <p:cNvSpPr>
            <a:spLocks noGrp="1"/>
          </p:cNvSpPr>
          <p:nvPr>
            <p:ph type="sldNum" sz="quarter" idx="12"/>
          </p:nvPr>
        </p:nvSpPr>
        <p:spPr/>
        <p:txBody>
          <a:bodyPr/>
          <a:lstStyle/>
          <a:p>
            <a:pPr>
              <a:defRPr/>
            </a:pPr>
            <a:fld id="{0A689A36-FB90-4298-A904-780D6B82B036}" type="slidenum">
              <a:rPr lang="tr-TR" smtClean="0"/>
              <a:pPr>
                <a:defRPr/>
              </a:pPr>
              <a:t>1</a:t>
            </a:fld>
            <a:endParaRPr lang="tr-TR" dirty="0"/>
          </a:p>
        </p:txBody>
      </p:sp>
      <p:pic>
        <p:nvPicPr>
          <p:cNvPr id="4403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0"/>
            <a:ext cx="3563937" cy="191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7753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Content Placeholder 2"/>
          <p:cNvSpPr>
            <a:spLocks noGrp="1"/>
          </p:cNvSpPr>
          <p:nvPr>
            <p:ph idx="1"/>
          </p:nvPr>
        </p:nvSpPr>
        <p:spPr>
          <a:xfrm>
            <a:off x="1042988" y="2492375"/>
            <a:ext cx="7777162" cy="4249738"/>
          </a:xfrm>
        </p:spPr>
        <p:txBody>
          <a:bodyPr/>
          <a:lstStyle/>
          <a:p>
            <a:pPr algn="just" eaLnBrk="1" hangingPunct="1"/>
            <a:r>
              <a:rPr lang="tr-TR" sz="2400" smtClean="0"/>
              <a:t>Yüksek öğretimdeki kadın katılımının, erkeklere kıyasla çok daha hızlı arttığı ülkelerde bile kadınların alan tercihlerinin, erkeklerden çok farklı olmayı sürdürdüğü bilinmektedir. </a:t>
            </a:r>
          </a:p>
          <a:p>
            <a:pPr algn="just" eaLnBrk="1" hangingPunct="1"/>
            <a:endParaRPr lang="tr-TR" sz="2400" smtClean="0"/>
          </a:p>
          <a:p>
            <a:pPr algn="just" eaLnBrk="1" hangingPunct="1"/>
            <a:r>
              <a:rPr lang="tr-TR" sz="2400" smtClean="0"/>
              <a:t>OECD ülkelerinin tümünde sağlık ve sosyal yardım, insan bilimleri, sanat ve eğitim kadınların en çok seçtiği alanlardır. Finlandiya, İzlanda, Norveç, İsveç ve Danimarka gibi kuzey ülkelerinde sağlık ve sosyal yardım alanlarından mezun olanların %20’den azı erkektir.</a:t>
            </a:r>
          </a:p>
        </p:txBody>
      </p:sp>
      <p:sp>
        <p:nvSpPr>
          <p:cNvPr id="3" name="2 Slayt Numarası Yer Tutucusu"/>
          <p:cNvSpPr>
            <a:spLocks noGrp="1"/>
          </p:cNvSpPr>
          <p:nvPr>
            <p:ph type="sldNum" sz="quarter" idx="12"/>
          </p:nvPr>
        </p:nvSpPr>
        <p:spPr/>
        <p:txBody>
          <a:bodyPr/>
          <a:lstStyle/>
          <a:p>
            <a:pPr>
              <a:defRPr/>
            </a:pPr>
            <a:fld id="{7B53EE9E-B253-46C8-92C2-BA2A568126D2}" type="slidenum">
              <a:rPr lang="tr-TR" smtClean="0"/>
              <a:pPr>
                <a:defRPr/>
              </a:pPr>
              <a:t>2</a:t>
            </a:fld>
            <a:endParaRPr lang="tr-TR" dirty="0"/>
          </a:p>
        </p:txBody>
      </p:sp>
      <p:pic>
        <p:nvPicPr>
          <p:cNvPr id="4506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0"/>
            <a:ext cx="3563937" cy="198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7616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2988" y="1989138"/>
            <a:ext cx="7921625" cy="4608512"/>
          </a:xfrm>
        </p:spPr>
        <p:txBody>
          <a:bodyPr rtlCol="0">
            <a:normAutofit fontScale="85000" lnSpcReduction="20000"/>
          </a:bodyPr>
          <a:lstStyle/>
          <a:p>
            <a:pPr marL="365760" indent="-274320" algn="just" eaLnBrk="1" fontAlgn="auto" hangingPunct="1">
              <a:spcAft>
                <a:spcPts val="0"/>
              </a:spcAft>
              <a:buFont typeface="Wingdings 2"/>
              <a:buChar char=""/>
              <a:defRPr/>
            </a:pPr>
            <a:r>
              <a:rPr lang="tr-TR" dirty="0"/>
              <a:t>Erkekler için, mühendislik, </a:t>
            </a:r>
            <a:r>
              <a:rPr lang="tr-TR" dirty="0" smtClean="0"/>
              <a:t>imalat ve inşaat başta </a:t>
            </a:r>
            <a:r>
              <a:rPr lang="tr-TR" dirty="0"/>
              <a:t>gelmekte, bunu matematik ve bilgisayar bilimleri </a:t>
            </a:r>
            <a:r>
              <a:rPr lang="tr-TR" dirty="0" smtClean="0"/>
              <a:t>izlemektedir (OECD </a:t>
            </a:r>
            <a:r>
              <a:rPr lang="tr-TR" dirty="0"/>
              <a:t>2006). </a:t>
            </a:r>
            <a:endParaRPr lang="tr-TR" dirty="0" smtClean="0"/>
          </a:p>
          <a:p>
            <a:pPr marL="365760" indent="-274320" algn="just" eaLnBrk="1" fontAlgn="auto" hangingPunct="1">
              <a:spcAft>
                <a:spcPts val="0"/>
              </a:spcAft>
              <a:buFont typeface="Wingdings 2"/>
              <a:buChar char=""/>
              <a:defRPr/>
            </a:pPr>
            <a:endParaRPr lang="tr-TR" dirty="0" smtClean="0"/>
          </a:p>
          <a:p>
            <a:pPr marL="365760" indent="-274320" algn="just" eaLnBrk="1" fontAlgn="auto" hangingPunct="1">
              <a:spcAft>
                <a:spcPts val="0"/>
              </a:spcAft>
              <a:buFont typeface="Wingdings 2"/>
              <a:buChar char=""/>
              <a:defRPr/>
            </a:pPr>
            <a:r>
              <a:rPr lang="tr-TR" dirty="0" smtClean="0"/>
              <a:t>Kadın </a:t>
            </a:r>
            <a:r>
              <a:rPr lang="tr-TR" dirty="0"/>
              <a:t>akademisyenler de </a:t>
            </a:r>
            <a:r>
              <a:rPr lang="tr-TR" dirty="0" smtClean="0"/>
              <a:t>öğrencileri </a:t>
            </a:r>
            <a:r>
              <a:rPr lang="tr-TR" dirty="0"/>
              <a:t>gibi gene en yüksek oranda </a:t>
            </a:r>
            <a:r>
              <a:rPr lang="tr-TR" dirty="0" smtClean="0"/>
              <a:t>dil ve </a:t>
            </a:r>
            <a:r>
              <a:rPr lang="tr-TR" dirty="0"/>
              <a:t>edebiyat, sanat ve </a:t>
            </a:r>
            <a:r>
              <a:rPr lang="tr-TR" dirty="0" smtClean="0"/>
              <a:t>sağlık </a:t>
            </a:r>
            <a:r>
              <a:rPr lang="tr-TR" dirty="0"/>
              <a:t>bilimleri gibi </a:t>
            </a:r>
            <a:r>
              <a:rPr lang="tr-TR" dirty="0" smtClean="0"/>
              <a:t>kadın alanlarında varlık göstermektedirler (United </a:t>
            </a:r>
            <a:r>
              <a:rPr lang="tr-TR" dirty="0"/>
              <a:t>Nations, 2010). </a:t>
            </a:r>
            <a:endParaRPr lang="tr-TR" dirty="0" smtClean="0"/>
          </a:p>
          <a:p>
            <a:pPr marL="365760" indent="-274320" algn="just" eaLnBrk="1" fontAlgn="auto" hangingPunct="1">
              <a:spcAft>
                <a:spcPts val="0"/>
              </a:spcAft>
              <a:buFont typeface="Wingdings 2"/>
              <a:buChar char=""/>
              <a:defRPr/>
            </a:pPr>
            <a:endParaRPr lang="tr-TR" dirty="0" smtClean="0"/>
          </a:p>
          <a:p>
            <a:pPr marL="365760" indent="-274320" algn="just" eaLnBrk="1" fontAlgn="auto" hangingPunct="1">
              <a:spcAft>
                <a:spcPts val="0"/>
              </a:spcAft>
              <a:buFont typeface="Wingdings 2"/>
              <a:buChar char=""/>
              <a:defRPr/>
            </a:pPr>
            <a:r>
              <a:rPr lang="tr-TR" dirty="0" smtClean="0"/>
              <a:t>Türkiye’de kadınların farklı yükseköğretim alanlarındaki temsili</a:t>
            </a:r>
            <a:r>
              <a:rPr lang="tr-TR" dirty="0"/>
              <a:t>, bu genel </a:t>
            </a:r>
            <a:r>
              <a:rPr lang="tr-TR" dirty="0" smtClean="0"/>
              <a:t>eğilimlerle benzeşmektedir </a:t>
            </a:r>
            <a:r>
              <a:rPr lang="tr-TR" dirty="0"/>
              <a:t>(T.C. </a:t>
            </a:r>
            <a:r>
              <a:rPr lang="tr-TR" dirty="0" smtClean="0"/>
              <a:t>Başbakanlık </a:t>
            </a:r>
            <a:r>
              <a:rPr lang="tr-TR" dirty="0"/>
              <a:t>KSGM, 2011</a:t>
            </a:r>
            <a:r>
              <a:rPr lang="tr-TR" dirty="0" smtClean="0"/>
              <a:t>).</a:t>
            </a:r>
            <a:endParaRPr lang="tr-TR" dirty="0"/>
          </a:p>
        </p:txBody>
      </p:sp>
      <p:sp>
        <p:nvSpPr>
          <p:cNvPr id="4" name="3 Slayt Numarası Yer Tutucusu"/>
          <p:cNvSpPr>
            <a:spLocks noGrp="1"/>
          </p:cNvSpPr>
          <p:nvPr>
            <p:ph type="sldNum" sz="quarter" idx="12"/>
          </p:nvPr>
        </p:nvSpPr>
        <p:spPr/>
        <p:txBody>
          <a:bodyPr/>
          <a:lstStyle/>
          <a:p>
            <a:pPr>
              <a:defRPr/>
            </a:pPr>
            <a:fld id="{031A3C1B-5B4D-429D-9C84-0CD1A022A24D}" type="slidenum">
              <a:rPr lang="tr-TR" smtClean="0"/>
              <a:pPr>
                <a:defRPr/>
              </a:pPr>
              <a:t>3</a:t>
            </a:fld>
            <a:endParaRPr lang="tr-TR" dirty="0"/>
          </a:p>
        </p:txBody>
      </p:sp>
      <p:pic>
        <p:nvPicPr>
          <p:cNvPr id="4608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425" y="0"/>
            <a:ext cx="3203575" cy="198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13146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Content Placeholder 2"/>
          <p:cNvSpPr>
            <a:spLocks noGrp="1"/>
          </p:cNvSpPr>
          <p:nvPr>
            <p:ph idx="1"/>
          </p:nvPr>
        </p:nvSpPr>
        <p:spPr>
          <a:xfrm>
            <a:off x="1042988" y="2060575"/>
            <a:ext cx="7705725" cy="3771900"/>
          </a:xfrm>
        </p:spPr>
        <p:txBody>
          <a:bodyPr/>
          <a:lstStyle/>
          <a:p>
            <a:pPr eaLnBrk="1" hangingPunct="1"/>
            <a:endParaRPr lang="tr-TR" smtClean="0"/>
          </a:p>
          <a:p>
            <a:pPr algn="just" eaLnBrk="1" hangingPunct="1"/>
            <a:r>
              <a:rPr lang="tr-TR" sz="2400" smtClean="0"/>
              <a:t>Genel eğilim, yatay ayrışmanın yanında dikey ayrışmanın da oluşmasıdır. Yani kadınların yoğunlaştığı alanların itibarsızlaşması, yönündedir. </a:t>
            </a:r>
          </a:p>
          <a:p>
            <a:pPr algn="just" eaLnBrk="1" hangingPunct="1"/>
            <a:endParaRPr lang="tr-TR" sz="2400" smtClean="0"/>
          </a:p>
          <a:p>
            <a:pPr algn="just" eaLnBrk="1" hangingPunct="1"/>
            <a:r>
              <a:rPr lang="tr-TR" sz="2400" smtClean="0"/>
              <a:t>Hangi alanda kadın oranları fazlaysa orada maaş ve ücretlerin düşük olması raslantısal değildir. Dolayısıyla pek çok ülkede kadınların ekonominin düşük ücretli sektörlerinde yığılmalarını yadırgamamak gerekir.</a:t>
            </a:r>
          </a:p>
        </p:txBody>
      </p:sp>
      <p:sp>
        <p:nvSpPr>
          <p:cNvPr id="3" name="2 Slayt Numarası Yer Tutucusu"/>
          <p:cNvSpPr>
            <a:spLocks noGrp="1"/>
          </p:cNvSpPr>
          <p:nvPr>
            <p:ph type="sldNum" sz="quarter" idx="12"/>
          </p:nvPr>
        </p:nvSpPr>
        <p:spPr/>
        <p:txBody>
          <a:bodyPr/>
          <a:lstStyle/>
          <a:p>
            <a:pPr>
              <a:defRPr/>
            </a:pPr>
            <a:fld id="{49F127B0-1DC5-4354-8DB8-D507D9E26C07}" type="slidenum">
              <a:rPr lang="tr-TR" smtClean="0"/>
              <a:pPr>
                <a:defRPr/>
              </a:pPr>
              <a:t>4</a:t>
            </a:fld>
            <a:endParaRPr lang="tr-TR" dirty="0"/>
          </a:p>
        </p:txBody>
      </p:sp>
      <p:pic>
        <p:nvPicPr>
          <p:cNvPr id="4710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0"/>
            <a:ext cx="3563937" cy="1989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5025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p:cNvSpPr>
            <a:spLocks noGrp="1"/>
          </p:cNvSpPr>
          <p:nvPr>
            <p:ph idx="1"/>
          </p:nvPr>
        </p:nvSpPr>
        <p:spPr>
          <a:xfrm>
            <a:off x="1042988" y="2349500"/>
            <a:ext cx="7850187" cy="4103688"/>
          </a:xfrm>
        </p:spPr>
        <p:txBody>
          <a:bodyPr/>
          <a:lstStyle/>
          <a:p>
            <a:pPr algn="just" eaLnBrk="1" hangingPunct="1"/>
            <a:r>
              <a:rPr lang="en-US" sz="2400" smtClean="0"/>
              <a:t>Mert ve babası trafik kazası geçirir. Mert'in</a:t>
            </a:r>
            <a:r>
              <a:rPr lang="tr-TR" sz="2400" smtClean="0"/>
              <a:t> </a:t>
            </a:r>
            <a:r>
              <a:rPr lang="en-US" sz="2400" smtClean="0"/>
              <a:t>babası ameliyata giremeden </a:t>
            </a:r>
            <a:r>
              <a:rPr lang="tr-TR" sz="2400" smtClean="0"/>
              <a:t>yolda </a:t>
            </a:r>
            <a:r>
              <a:rPr lang="en-US" sz="2400" smtClean="0"/>
              <a:t>ölür.</a:t>
            </a:r>
            <a:endParaRPr lang="tr-TR" sz="2400" smtClean="0"/>
          </a:p>
          <a:p>
            <a:pPr algn="just" eaLnBrk="1" hangingPunct="1"/>
            <a:r>
              <a:rPr lang="en-US" sz="2400" smtClean="0"/>
              <a:t> Mert ameliyata girerken onu ameliyat yapacak olan </a:t>
            </a:r>
            <a:r>
              <a:rPr lang="tr-TR" sz="2400" smtClean="0"/>
              <a:t>hekim</a:t>
            </a:r>
            <a:r>
              <a:rPr lang="en-US" sz="2400" smtClean="0"/>
              <a:t> </a:t>
            </a:r>
            <a:r>
              <a:rPr lang="tr-TR" sz="2400" smtClean="0"/>
              <a:t>‘</a:t>
            </a:r>
            <a:r>
              <a:rPr lang="en-US" sz="2400" smtClean="0"/>
              <a:t>ben bu ameliyat</a:t>
            </a:r>
            <a:r>
              <a:rPr lang="tr-TR" sz="2400" smtClean="0"/>
              <a:t>ı</a:t>
            </a:r>
            <a:r>
              <a:rPr lang="en-US" sz="2400" smtClean="0"/>
              <a:t> yapamam çünkü bu benim oğlum</a:t>
            </a:r>
            <a:r>
              <a:rPr lang="tr-TR" sz="2400" smtClean="0"/>
              <a:t>’ der.</a:t>
            </a:r>
          </a:p>
          <a:p>
            <a:pPr algn="just" eaLnBrk="1" hangingPunct="1"/>
            <a:endParaRPr lang="tr-TR" sz="2400" smtClean="0"/>
          </a:p>
          <a:p>
            <a:pPr algn="just" eaLnBrk="1" hangingPunct="1"/>
            <a:r>
              <a:rPr lang="en-US" sz="2400" b="1" smtClean="0"/>
              <a:t>sizce bu nasıl olur? </a:t>
            </a:r>
            <a:endParaRPr lang="tr-TR" sz="2400" b="1" smtClean="0"/>
          </a:p>
          <a:p>
            <a:pPr algn="just" eaLnBrk="1" hangingPunct="1"/>
            <a:endParaRPr lang="tr-TR" sz="2400" b="1" smtClean="0"/>
          </a:p>
          <a:p>
            <a:pPr algn="just" eaLnBrk="1" hangingPunct="1"/>
            <a:r>
              <a:rPr lang="tr-TR" sz="2400" smtClean="0"/>
              <a:t>Mert’in iki babası mı var? </a:t>
            </a:r>
          </a:p>
          <a:p>
            <a:pPr algn="just" eaLnBrk="1" hangingPunct="1"/>
            <a:r>
              <a:rPr lang="tr-TR" sz="2400" smtClean="0"/>
              <a:t>Yoksa Mert evlatlık mı alınmış?</a:t>
            </a:r>
          </a:p>
          <a:p>
            <a:pPr eaLnBrk="1" hangingPunct="1"/>
            <a:endParaRPr lang="en-US" sz="2400" b="1" smtClean="0"/>
          </a:p>
          <a:p>
            <a:pPr eaLnBrk="1" hangingPunct="1"/>
            <a:endParaRPr lang="en-US" sz="2400" smtClean="0"/>
          </a:p>
        </p:txBody>
      </p:sp>
      <p:sp>
        <p:nvSpPr>
          <p:cNvPr id="3" name="2 Slayt Numarası Yer Tutucusu"/>
          <p:cNvSpPr>
            <a:spLocks noGrp="1"/>
          </p:cNvSpPr>
          <p:nvPr>
            <p:ph type="sldNum" sz="quarter" idx="12"/>
          </p:nvPr>
        </p:nvSpPr>
        <p:spPr/>
        <p:txBody>
          <a:bodyPr/>
          <a:lstStyle/>
          <a:p>
            <a:pPr>
              <a:defRPr/>
            </a:pPr>
            <a:fld id="{BEDAFCFE-E7E8-46F9-86E0-26780C900E3F}" type="slidenum">
              <a:rPr lang="tr-TR" smtClean="0"/>
              <a:pPr>
                <a:defRPr/>
              </a:pPr>
              <a:t>5</a:t>
            </a:fld>
            <a:endParaRPr lang="tr-TR" dirty="0"/>
          </a:p>
        </p:txBody>
      </p:sp>
      <p:pic>
        <p:nvPicPr>
          <p:cNvPr id="4813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08600" y="0"/>
            <a:ext cx="3835400"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319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Content Placeholder 2"/>
          <p:cNvSpPr>
            <a:spLocks noGrp="1"/>
          </p:cNvSpPr>
          <p:nvPr>
            <p:ph idx="1"/>
          </p:nvPr>
        </p:nvSpPr>
        <p:spPr>
          <a:xfrm>
            <a:off x="1042988" y="2276475"/>
            <a:ext cx="7632700" cy="4105275"/>
          </a:xfrm>
        </p:spPr>
        <p:txBody>
          <a:bodyPr/>
          <a:lstStyle/>
          <a:p>
            <a:pPr eaLnBrk="1" hangingPunct="1">
              <a:buFont typeface="Wingdings 2" pitchFamily="18" charset="2"/>
              <a:buNone/>
            </a:pPr>
            <a:endParaRPr lang="tr-TR" smtClean="0"/>
          </a:p>
          <a:p>
            <a:pPr algn="just" eaLnBrk="1" hangingPunct="1"/>
            <a:r>
              <a:rPr lang="tr-TR" sz="2400" smtClean="0"/>
              <a:t>Okulun, psikolojik ve fiziksel olarak, kız çocuklarla kadınlar için nasıl bir ortam oluşturduğu </a:t>
            </a:r>
            <a:r>
              <a:rPr lang="tr-TR" sz="2400" b="1" smtClean="0"/>
              <a:t>‘soğuk iklim’ </a:t>
            </a:r>
            <a:r>
              <a:rPr lang="tr-TR" sz="2400" smtClean="0"/>
              <a:t>metaforuyla tanımlanmaktadır.</a:t>
            </a:r>
          </a:p>
          <a:p>
            <a:pPr algn="just" eaLnBrk="1" hangingPunct="1"/>
            <a:endParaRPr lang="tr-TR" sz="2400" smtClean="0"/>
          </a:p>
          <a:p>
            <a:pPr algn="just" eaLnBrk="1" hangingPunct="1"/>
            <a:r>
              <a:rPr lang="tr-TR" sz="2400" smtClean="0"/>
              <a:t> Psikolojik ortam olarak okul, sadece öğrenme süreçleri bağlamında değil, tırnaklar, saçlar, giysiler, arkadaş ilişkileri gibi konularda da sürekli kontrol uygulaması nedeniyle stresli bir ortam betimler.</a:t>
            </a:r>
          </a:p>
        </p:txBody>
      </p:sp>
      <p:sp>
        <p:nvSpPr>
          <p:cNvPr id="3" name="2 Slayt Numarası Yer Tutucusu"/>
          <p:cNvSpPr>
            <a:spLocks noGrp="1"/>
          </p:cNvSpPr>
          <p:nvPr>
            <p:ph type="sldNum" sz="quarter" idx="12"/>
          </p:nvPr>
        </p:nvSpPr>
        <p:spPr/>
        <p:txBody>
          <a:bodyPr/>
          <a:lstStyle/>
          <a:p>
            <a:pPr>
              <a:defRPr/>
            </a:pPr>
            <a:fld id="{59166103-640C-480D-8469-3984EC4FCF21}" type="slidenum">
              <a:rPr lang="tr-TR" smtClean="0"/>
              <a:pPr>
                <a:defRPr/>
              </a:pPr>
              <a:t>6</a:t>
            </a:fld>
            <a:endParaRPr lang="tr-TR" dirty="0"/>
          </a:p>
        </p:txBody>
      </p:sp>
      <p:pic>
        <p:nvPicPr>
          <p:cNvPr id="4915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5963" y="0"/>
            <a:ext cx="3348037" cy="177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82633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Content Placeholder 2"/>
          <p:cNvSpPr>
            <a:spLocks noGrp="1"/>
          </p:cNvSpPr>
          <p:nvPr>
            <p:ph idx="1"/>
          </p:nvPr>
        </p:nvSpPr>
        <p:spPr>
          <a:xfrm>
            <a:off x="1042988" y="2492375"/>
            <a:ext cx="7777162" cy="3340100"/>
          </a:xfrm>
        </p:spPr>
        <p:txBody>
          <a:bodyPr/>
          <a:lstStyle/>
          <a:p>
            <a:pPr eaLnBrk="1" hangingPunct="1">
              <a:buFont typeface="Wingdings 2" pitchFamily="18" charset="2"/>
              <a:buNone/>
            </a:pPr>
            <a:endParaRPr lang="tr-TR" smtClean="0"/>
          </a:p>
          <a:p>
            <a:pPr algn="just" eaLnBrk="1" hangingPunct="1"/>
            <a:r>
              <a:rPr lang="tr-TR" sz="2400" smtClean="0"/>
              <a:t>Kızlar özellikle mercek altındadır, sıklıkla da öğretmenleri tarafından davranış biçimleri, ses tonu gibi konularda ek kısıtlamalara tabi tutulurlar (Martin,1998: 464-511; Hall, 1982). </a:t>
            </a:r>
          </a:p>
          <a:p>
            <a:pPr algn="just" eaLnBrk="1" hangingPunct="1"/>
            <a:r>
              <a:rPr lang="tr-TR" sz="2400" smtClean="0"/>
              <a:t>Erkekler fiziksel şiddete uğrarken kızlar daha çok sözlü ya da psikolojik şiddete maruz kalırlar (Sayan, 2007).</a:t>
            </a:r>
          </a:p>
        </p:txBody>
      </p:sp>
      <p:sp>
        <p:nvSpPr>
          <p:cNvPr id="3" name="2 Slayt Numarası Yer Tutucusu"/>
          <p:cNvSpPr>
            <a:spLocks noGrp="1"/>
          </p:cNvSpPr>
          <p:nvPr>
            <p:ph type="sldNum" sz="quarter" idx="12"/>
          </p:nvPr>
        </p:nvSpPr>
        <p:spPr/>
        <p:txBody>
          <a:bodyPr/>
          <a:lstStyle/>
          <a:p>
            <a:pPr>
              <a:defRPr/>
            </a:pPr>
            <a:fld id="{9CCA4895-CC85-4D59-9F5B-6A03D169AB1C}" type="slidenum">
              <a:rPr lang="tr-TR" smtClean="0"/>
              <a:pPr>
                <a:defRPr/>
              </a:pPr>
              <a:t>7</a:t>
            </a:fld>
            <a:endParaRPr lang="tr-TR" dirty="0"/>
          </a:p>
        </p:txBody>
      </p:sp>
      <p:pic>
        <p:nvPicPr>
          <p:cNvPr id="50180" name="Picture 6" descr="kızlar okulda psikolojik şiddet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9700" y="0"/>
            <a:ext cx="3924300" cy="210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51747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10000"/>
          </a:bodyPr>
          <a:lstStyle/>
          <a:p>
            <a:pPr marL="0" indent="0">
              <a:buNone/>
            </a:pPr>
            <a:r>
              <a:rPr lang="tr-TR" dirty="0"/>
              <a:t>KAYNAKLAR</a:t>
            </a:r>
          </a:p>
          <a:p>
            <a:pPr lvl="0"/>
            <a:r>
              <a:rPr lang="tr-TR" dirty="0"/>
              <a:t>“Kadına Yönelik Aile İçi Şiddetin Önlenmesi Projesi” Editörler: Ebru </a:t>
            </a:r>
            <a:r>
              <a:rPr lang="tr-TR" dirty="0" err="1"/>
              <a:t>Hanbay</a:t>
            </a:r>
            <a:r>
              <a:rPr lang="tr-TR" dirty="0"/>
              <a:t> Çakır (Proje Toplumsal Cinsiyet Kilit Uzmanı) Işın Gürel (Proje İletişim Kilit Uzmanı) - Nur Otaran (Proje Uzmanı)</a:t>
            </a:r>
          </a:p>
          <a:p>
            <a:pPr lvl="0"/>
            <a:r>
              <a:rPr lang="tr-TR" dirty="0" err="1"/>
              <a:t>Agacinski</a:t>
            </a:r>
            <a:r>
              <a:rPr lang="tr-TR" dirty="0"/>
              <a:t>, S. (1998), Cinsiyetler Siyaseti, Ankara, Dost Kitapevi</a:t>
            </a:r>
          </a:p>
          <a:p>
            <a:pPr lvl="0"/>
            <a:r>
              <a:rPr lang="tr-TR" dirty="0"/>
              <a:t>Ercan, C. A. (2014), Cinsiyetin Toplumsal Roldeki Yeri, Konya, Çizgi Kitapevi Yayınları</a:t>
            </a:r>
          </a:p>
          <a:p>
            <a:r>
              <a:rPr lang="tr-TR" dirty="0" err="1"/>
              <a:t>Savran</a:t>
            </a:r>
            <a:r>
              <a:rPr lang="tr-TR" dirty="0"/>
              <a:t>, G. A. </a:t>
            </a:r>
            <a:r>
              <a:rPr lang="tr-TR" dirty="0" err="1"/>
              <a:t>Demiryontan</a:t>
            </a:r>
            <a:r>
              <a:rPr lang="tr-TR" dirty="0"/>
              <a:t> N. T. (</a:t>
            </a:r>
            <a:r>
              <a:rPr lang="tr-TR" dirty="0" err="1"/>
              <a:t>ed</a:t>
            </a:r>
            <a:r>
              <a:rPr lang="tr-TR" dirty="0"/>
              <a:t>) (2012), Kadının görünmeyen emeği, İstanbul, Yordam Kitap (2. Basım)</a:t>
            </a:r>
          </a:p>
          <a:p>
            <a:endParaRPr lang="tr-TR" dirty="0"/>
          </a:p>
        </p:txBody>
      </p:sp>
    </p:spTree>
    <p:extLst>
      <p:ext uri="{BB962C8B-B14F-4D97-AF65-F5344CB8AC3E}">
        <p14:creationId xmlns:p14="http://schemas.microsoft.com/office/powerpoint/2010/main" val="101406080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508</Words>
  <Application>Microsoft Office PowerPoint</Application>
  <PresentationFormat>Ekran Gösterisi (4:3)</PresentationFormat>
  <Paragraphs>41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tansel</dc:creator>
  <cp:lastModifiedBy>tansel</cp:lastModifiedBy>
  <cp:revision>1</cp:revision>
  <dcterms:created xsi:type="dcterms:W3CDTF">2017-03-17T08:33:02Z</dcterms:created>
  <dcterms:modified xsi:type="dcterms:W3CDTF">2017-03-17T08:34:54Z</dcterms:modified>
</cp:coreProperties>
</file>