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0" r:id="rId3"/>
    <p:sldId id="281" r:id="rId4"/>
    <p:sldId id="282" r:id="rId5"/>
    <p:sldId id="283" r:id="rId6"/>
    <p:sldId id="284" r:id="rId7"/>
    <p:sldId id="285" r:id="rId8"/>
    <p:sldId id="286" r:id="rId9"/>
    <p:sldId id="290" r:id="rId10"/>
    <p:sldId id="272" r:id="rId11"/>
    <p:sldId id="280" r:id="rId12"/>
    <p:sldId id="277" r:id="rId13"/>
    <p:sldId id="292" r:id="rId14"/>
    <p:sldId id="293" r:id="rId15"/>
    <p:sldId id="294" r:id="rId16"/>
    <p:sldId id="295" r:id="rId17"/>
    <p:sldId id="296" r:id="rId18"/>
    <p:sldId id="29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zyolab1" initials="F" lastIdx="1" clrIdx="0">
    <p:extLst>
      <p:ext uri="{19B8F6BF-5375-455C-9EA6-DF929625EA0E}">
        <p15:presenceInfo xmlns:p15="http://schemas.microsoft.com/office/powerpoint/2012/main" userId="Fizyolab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131" autoAdjust="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1CB9-3C01-47E5-B87F-75E89C1738A2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452D-F162-4297-B6F5-5D06C73C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3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 dirty="0" smtClean="0"/>
              <a:t>Like distance, potential difference is measured relative to a reference point. In the case of distance, the reference point might be a city.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31871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14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3204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15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0942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16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1195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17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70628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18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873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4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2781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5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9513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6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4697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7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432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8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4685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11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13932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12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9766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13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056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80C9-DB40-44A3-B95E-9C86899BB6A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730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BA03-9381-4D64-AACB-D3D0ACDDFB9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17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cience/biology/membranes-and-transport/diffusion-and-osmosis/v/concentration-gradi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8875" y="462338"/>
            <a:ext cx="9944100" cy="1952208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altLang="tr-TR" sz="4000" b="1" dirty="0"/>
              <a:t>RESTING MEMBRANE </a:t>
            </a:r>
            <a:r>
              <a:rPr lang="tr-TR" altLang="tr-TR" sz="4000" b="1" dirty="0" smtClean="0"/>
              <a:t>POTENTIAL</a:t>
            </a:r>
            <a:br>
              <a:rPr lang="tr-TR" altLang="tr-TR" sz="4000" b="1" dirty="0" smtClean="0"/>
            </a:br>
            <a:r>
              <a:rPr lang="tr-TR" altLang="tr-TR" sz="4000" b="1" dirty="0" smtClean="0"/>
              <a:t>ACTION POTENTIAL</a:t>
            </a: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WEEK 4</a:t>
            </a:r>
            <a:endParaRPr lang="tr-TR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ECAWBM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 b="1" dirty="0" err="1" smtClean="0"/>
              <a:t>Membrane</a:t>
            </a:r>
            <a:r>
              <a:rPr lang="tr-TR" altLang="tr-TR" sz="4000" b="1" dirty="0" smtClean="0"/>
              <a:t> </a:t>
            </a:r>
            <a:r>
              <a:rPr lang="tr-TR" altLang="tr-TR" sz="4000" b="1" dirty="0" err="1" smtClean="0"/>
              <a:t>restIng</a:t>
            </a:r>
            <a:r>
              <a:rPr lang="tr-TR" altLang="tr-TR" sz="4000" b="1" dirty="0" smtClean="0"/>
              <a:t> </a:t>
            </a:r>
            <a:r>
              <a:rPr lang="tr-TR" altLang="tr-TR" sz="4000" b="1" dirty="0" err="1" smtClean="0"/>
              <a:t>potentIal</a:t>
            </a:r>
            <a:endParaRPr lang="en-US" altLang="tr-TR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eaLnBrk="1" hangingPunct="1"/>
            <a:r>
              <a:rPr lang="en-US" altLang="tr-TR" sz="2800" dirty="0" smtClean="0">
                <a:solidFill>
                  <a:schemeClr val="tx1"/>
                </a:solidFill>
              </a:rPr>
              <a:t>Inside of the cell is negative due to :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Abundance of negatively charged proteins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Na+/K+ ATPase (net loss of positive charges~ 4mV)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Membrane is 100x more permeable (“leaky”) to K+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5FFF3F-D6D4-4699-A63B-1FDCA1307EB9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 fontScale="70000" lnSpcReduction="20000"/>
          </a:bodyPr>
          <a:lstStyle/>
          <a:p>
            <a:r>
              <a:rPr lang="en-US" altLang="tr-TR" sz="2400" dirty="0">
                <a:solidFill>
                  <a:schemeClr val="tx1"/>
                </a:solidFill>
              </a:rPr>
              <a:t>The inside of the cell is negative because there are K leak channels, that means there is greater permeability for K, so it will diffuse out of the cell down its concentration gradient. </a:t>
            </a:r>
          </a:p>
          <a:p>
            <a:r>
              <a:rPr lang="en-US" altLang="tr-TR" sz="2400" b="1" dirty="0">
                <a:solidFill>
                  <a:schemeClr val="tx1"/>
                </a:solidFill>
              </a:rPr>
              <a:t>The membrane potential (how negative or positive is) is a number that is a reflection of the ion with the greatest permeability.</a:t>
            </a:r>
            <a:r>
              <a:rPr lang="en-US" altLang="tr-TR" sz="2400" dirty="0">
                <a:solidFill>
                  <a:schemeClr val="tx1"/>
                </a:solidFill>
              </a:rPr>
              <a:t> </a:t>
            </a:r>
            <a:endParaRPr lang="tr-TR" altLang="tr-TR" sz="2400" dirty="0">
              <a:solidFill>
                <a:schemeClr val="tx1"/>
              </a:solidFill>
            </a:endParaRPr>
          </a:p>
          <a:p>
            <a:r>
              <a:rPr lang="en-US" altLang="tr-TR" sz="2400" dirty="0">
                <a:solidFill>
                  <a:schemeClr val="tx1"/>
                </a:solidFill>
              </a:rPr>
              <a:t>If our cells are minus 70 mV, it’s because they are </a:t>
            </a:r>
            <a:r>
              <a:rPr lang="en-US" altLang="tr-TR" sz="2400" b="1" dirty="0">
                <a:solidFill>
                  <a:schemeClr val="tx1"/>
                </a:solidFill>
              </a:rPr>
              <a:t>most permeable to K.</a:t>
            </a:r>
            <a:r>
              <a:rPr lang="en-US" altLang="tr-TR" sz="2400" dirty="0">
                <a:solidFill>
                  <a:schemeClr val="tx1"/>
                </a:solidFill>
              </a:rPr>
              <a:t>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r>
              <a:rPr lang="en-US" altLang="tr-TR" sz="2400" b="1" dirty="0" smtClean="0">
                <a:solidFill>
                  <a:schemeClr val="tx1"/>
                </a:solidFill>
              </a:rPr>
              <a:t>Therefore</a:t>
            </a:r>
            <a:r>
              <a:rPr lang="en-US" altLang="tr-TR" sz="2400" b="1" dirty="0">
                <a:solidFill>
                  <a:schemeClr val="tx1"/>
                </a:solidFill>
              </a:rPr>
              <a:t>, K will diffuse out its concentration gradient, taking its positive charges with it, leaving the inside of the cell more negative. </a:t>
            </a:r>
            <a:endParaRPr lang="tr-TR" altLang="tr-TR" sz="2400" b="1" dirty="0">
              <a:solidFill>
                <a:schemeClr val="tx1"/>
              </a:solidFill>
            </a:endParaRPr>
          </a:p>
          <a:p>
            <a:r>
              <a:rPr lang="en-US" altLang="tr-TR" sz="2400" b="1" dirty="0">
                <a:solidFill>
                  <a:schemeClr val="tx1"/>
                </a:solidFill>
              </a:rPr>
              <a:t>What if the cell was more permeable to Na? </a:t>
            </a:r>
            <a:r>
              <a:rPr lang="en-US" altLang="tr-TR" sz="2400" dirty="0">
                <a:solidFill>
                  <a:schemeClr val="tx1"/>
                </a:solidFill>
              </a:rPr>
              <a:t>Sodium would diffuse down its concentration gradient to the inside of the cell, taking its positive charges with it, making the inside of the cell more positive.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rapid, large alterations in the membrane potential during which time the membrane potential may change 100 mV, from </a:t>
            </a:r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70 to </a:t>
            </a:r>
            <a:r>
              <a:rPr lang="tr-TR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30 mV, and then repolarize to its resting membrane potential. 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Nerve and muscle cells as well as some endocrine, immune, and reproductive cells have plasma membranes capable of producing action potentials.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These membranes are called excitable membranes, and their ability to generate action potentials is known as excitability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rapid, large alterations in the membrane potential during which time the membrane potential may change 100 mV, from </a:t>
            </a:r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70 to </a:t>
            </a:r>
            <a:r>
              <a:rPr lang="tr-TR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30 mV, and then repolarize to its resting membrane potential. 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Nerve and muscle cells as well as some endocrine, immune, and reproductive cells have plasma membranes capable of producing action potentials.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These membranes are called excitable membranes, and their ability to generate action potentials is known as excitability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9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i="1" dirty="0" smtClean="0">
                <a:solidFill>
                  <a:schemeClr val="tx1"/>
                </a:solidFill>
              </a:rPr>
              <a:t>T</a:t>
            </a:r>
            <a:r>
              <a:rPr lang="en-US" altLang="tr-TR" dirty="0" smtClean="0">
                <a:solidFill>
                  <a:schemeClr val="tx1"/>
                </a:solidFill>
              </a:rPr>
              <a:t>he </a:t>
            </a:r>
            <a:r>
              <a:rPr lang="en-US" altLang="tr-TR" dirty="0">
                <a:solidFill>
                  <a:schemeClr val="tx1"/>
                </a:solidFill>
              </a:rPr>
              <a:t>action potential results from a transient change in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ion permeability, which allows selected ions to move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down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their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concentration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gradients</a:t>
            </a:r>
            <a:r>
              <a:rPr lang="tr-TR" altLang="tr-TR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In the resting state, the open channels in the plasma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membrane are predominantly those that are permeable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to potassium </a:t>
            </a:r>
            <a:r>
              <a:rPr lang="en-US" altLang="tr-TR" dirty="0" smtClean="0">
                <a:solidFill>
                  <a:schemeClr val="tx1"/>
                </a:solidFill>
              </a:rPr>
              <a:t>ions</a:t>
            </a:r>
            <a:r>
              <a:rPr lang="en-US" altLang="tr-TR" dirty="0">
                <a:solidFill>
                  <a:schemeClr val="tx1"/>
                </a:solidFill>
              </a:rPr>
              <a:t>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Very few sodium-ion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are open,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the resting potential is close to the potassium equilibrium potential.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5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85000" lnSpcReduction="2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During an action potential, the membrane </a:t>
            </a:r>
            <a:r>
              <a:rPr lang="en-US" altLang="tr-TR" dirty="0" err="1">
                <a:solidFill>
                  <a:schemeClr val="tx1"/>
                </a:solidFill>
              </a:rPr>
              <a:t>permeabilities</a:t>
            </a:r>
            <a:r>
              <a:rPr lang="en-US" altLang="tr-TR" dirty="0">
                <a:solidFill>
                  <a:schemeClr val="tx1"/>
                </a:solidFill>
              </a:rPr>
              <a:t> to sodium and potassium ions are markedly altered.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The </a:t>
            </a:r>
            <a:r>
              <a:rPr lang="en-US" altLang="tr-TR" b="1" dirty="0">
                <a:solidFill>
                  <a:schemeClr val="tx1"/>
                </a:solidFill>
              </a:rPr>
              <a:t>depolarizing phase </a:t>
            </a:r>
            <a:r>
              <a:rPr lang="en-US" altLang="tr-TR" dirty="0">
                <a:solidFill>
                  <a:schemeClr val="tx1"/>
                </a:solidFill>
              </a:rPr>
              <a:t>of the action potential is due to the opening of voltage-gated sodium channels, which increases the membrane permeability to sodium ions several hundredfold.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This allows more sodium ions to move into the cell.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During this </a:t>
            </a:r>
            <a:r>
              <a:rPr lang="en-US" altLang="tr-TR" dirty="0" smtClean="0">
                <a:solidFill>
                  <a:schemeClr val="tx1"/>
                </a:solidFill>
              </a:rPr>
              <a:t>period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en-US" altLang="tr-TR" dirty="0" smtClean="0">
                <a:solidFill>
                  <a:schemeClr val="tx1"/>
                </a:solidFill>
              </a:rPr>
              <a:t>more </a:t>
            </a:r>
            <a:r>
              <a:rPr lang="en-US" altLang="tr-TR" dirty="0">
                <a:solidFill>
                  <a:schemeClr val="tx1"/>
                </a:solidFill>
              </a:rPr>
              <a:t>positive charge enters the cell in the form of sodium ions than leaves in the form of potassium ions, and the membrane depolarizes.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It may even overshoot, becoming positive on the inside and negative on the outside of the membrane.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In this phase, the membrane potential approaches but does not quite reach the sodium equilibrium potential (60 mV).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2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85000" lnSpcReduction="1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Action potentials in </a:t>
            </a:r>
            <a:r>
              <a:rPr lang="en-US" altLang="tr-TR" b="1" dirty="0">
                <a:solidFill>
                  <a:schemeClr val="tx1"/>
                </a:solidFill>
              </a:rPr>
              <a:t>nerve cells </a:t>
            </a:r>
            <a:r>
              <a:rPr lang="en-US" altLang="tr-TR" dirty="0">
                <a:solidFill>
                  <a:schemeClr val="tx1"/>
                </a:solidFill>
              </a:rPr>
              <a:t>last only about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1 </a:t>
            </a:r>
            <a:r>
              <a:rPr lang="en-US" altLang="tr-TR" dirty="0" err="1">
                <a:solidFill>
                  <a:schemeClr val="tx1"/>
                </a:solidFill>
              </a:rPr>
              <a:t>ms</a:t>
            </a:r>
            <a:r>
              <a:rPr lang="en-US" altLang="tr-TR" dirty="0">
                <a:solidFill>
                  <a:schemeClr val="tx1"/>
                </a:solidFill>
              </a:rPr>
              <a:t> and typically show an overshoot.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They may last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much longer in certain types of </a:t>
            </a:r>
            <a:r>
              <a:rPr lang="en-US" altLang="tr-TR" b="1" dirty="0">
                <a:solidFill>
                  <a:schemeClr val="tx1"/>
                </a:solidFill>
              </a:rPr>
              <a:t>muscle cells</a:t>
            </a:r>
            <a:endParaRPr lang="tr-TR" altLang="tr-TR" b="1" dirty="0">
              <a:solidFill>
                <a:schemeClr val="tx1"/>
              </a:solidFill>
            </a:endParaRPr>
          </a:p>
          <a:p>
            <a:r>
              <a:rPr lang="tr-TR" altLang="tr-TR" dirty="0" err="1">
                <a:solidFill>
                  <a:schemeClr val="tx1"/>
                </a:solidFill>
              </a:rPr>
              <a:t>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membrane potential returns so rapidly to its resting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level because: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(1) the sodium channels that opened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during the depolarization phase undergo inactivation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near the peak of the action potential, which causes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them to close; and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(2) voltage-gated potassium </a:t>
            </a:r>
            <a:r>
              <a:rPr lang="en-US" altLang="tr-TR" dirty="0" err="1">
                <a:solidFill>
                  <a:schemeClr val="tx1"/>
                </a:solidFill>
              </a:rPr>
              <a:t>channels,which</a:t>
            </a:r>
            <a:r>
              <a:rPr lang="en-US" altLang="tr-TR" dirty="0">
                <a:solidFill>
                  <a:schemeClr val="tx1"/>
                </a:solidFill>
              </a:rPr>
              <a:t> open more slowly than sodium channels,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 in response to the depolarization.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Closure of the sodium channels alone would restore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the membrane potential to its resting level since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potassium flux out would then exceed sodium flux 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7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the process is speeded up by the simultaneous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increase in potassium permeability.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Potassium diffusion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out of the cell is then much greater than 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sodium diffusion in, rapidly returning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to its resting level.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In fact, after the sodium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have closed, some of the voltage-gated potassium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are still open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in nerve cells there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is generally a small hyperpolarization of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beyond the resting level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cellular accumulation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of sodium and loss of potassium are prevented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by </a:t>
            </a:r>
            <a:r>
              <a:rPr lang="en-US" altLang="tr-TR" dirty="0" smtClean="0">
                <a:solidFill>
                  <a:schemeClr val="tx1"/>
                </a:solidFill>
              </a:rPr>
              <a:t>the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en-US" altLang="tr-TR" dirty="0" smtClean="0">
                <a:solidFill>
                  <a:schemeClr val="tx1"/>
                </a:solidFill>
              </a:rPr>
              <a:t>continuous </a:t>
            </a:r>
            <a:r>
              <a:rPr lang="en-US" altLang="tr-TR" dirty="0">
                <a:solidFill>
                  <a:schemeClr val="tx1"/>
                </a:solidFill>
              </a:rPr>
              <a:t>action of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 err="1">
                <a:solidFill>
                  <a:schemeClr val="tx1"/>
                </a:solidFill>
              </a:rPr>
              <a:t>Na,K</a:t>
            </a:r>
            <a:r>
              <a:rPr lang="en-US" altLang="tr-TR" dirty="0">
                <a:solidFill>
                  <a:schemeClr val="tx1"/>
                </a:solidFill>
              </a:rPr>
              <a:t>-ATPase pumps.</a:t>
            </a:r>
          </a:p>
        </p:txBody>
      </p:sp>
    </p:spTree>
    <p:extLst>
      <p:ext uri="{BB962C8B-B14F-4D97-AF65-F5344CB8AC3E}">
        <p14:creationId xmlns:p14="http://schemas.microsoft.com/office/powerpoint/2010/main" val="5948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800" b="1" dirty="0" err="1"/>
              <a:t>Mechanism</a:t>
            </a:r>
            <a:r>
              <a:rPr lang="tr-TR" altLang="tr-TR" sz="2800" b="1" dirty="0"/>
              <a:t> of </a:t>
            </a:r>
            <a:r>
              <a:rPr lang="tr-TR" altLang="tr-TR" sz="2800" b="1" dirty="0" err="1"/>
              <a:t>Ion-channel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Changes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925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The potassium channels that open during an action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are also voltage-gated.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 In fact, their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opening is triggered by the same depolarization that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opens the sodium channels, but the potassium channel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opening</a:t>
            </a:r>
            <a:r>
              <a:rPr lang="tr-TR" altLang="tr-TR" dirty="0">
                <a:solidFill>
                  <a:schemeClr val="tx1"/>
                </a:solidFill>
              </a:rPr>
              <a:t> is </a:t>
            </a:r>
            <a:r>
              <a:rPr lang="tr-TR" altLang="tr-TR" dirty="0" err="1">
                <a:solidFill>
                  <a:schemeClr val="tx1"/>
                </a:solidFill>
              </a:rPr>
              <a:t>slightly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delayed</a:t>
            </a:r>
            <a:r>
              <a:rPr lang="tr-TR" alt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tr-TR" b="1" dirty="0">
                <a:solidFill>
                  <a:schemeClr val="tx1"/>
                </a:solidFill>
              </a:rPr>
              <a:t>What about the inactivation of the voltage-gated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en-US" altLang="tr-TR" b="1" dirty="0">
                <a:solidFill>
                  <a:schemeClr val="tx1"/>
                </a:solidFill>
              </a:rPr>
              <a:t>sodium channels that opened during the rising phase</a:t>
            </a:r>
            <a:r>
              <a:rPr lang="tr-TR" altLang="tr-TR" b="1" dirty="0">
                <a:solidFill>
                  <a:schemeClr val="tx1"/>
                </a:solidFill>
              </a:rPr>
              <a:t> of </a:t>
            </a:r>
            <a:r>
              <a:rPr lang="tr-TR" altLang="tr-TR" b="1" dirty="0" err="1">
                <a:solidFill>
                  <a:schemeClr val="tx1"/>
                </a:solidFill>
              </a:rPr>
              <a:t>the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tr-TR" altLang="tr-TR" b="1" dirty="0" err="1">
                <a:solidFill>
                  <a:schemeClr val="tx1"/>
                </a:solidFill>
              </a:rPr>
              <a:t>action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tr-TR" altLang="tr-TR" b="1" dirty="0" err="1">
                <a:solidFill>
                  <a:schemeClr val="tx1"/>
                </a:solidFill>
              </a:rPr>
              <a:t>potential</a:t>
            </a:r>
            <a:r>
              <a:rPr lang="tr-TR" altLang="tr-TR" b="1" dirty="0">
                <a:solidFill>
                  <a:schemeClr val="tx1"/>
                </a:solidFill>
              </a:rPr>
              <a:t>?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This is the result of a voltage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induced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change in the conformation of the proteins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that constitute the channel, which closes the channel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after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its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brief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opening</a:t>
            </a:r>
            <a:r>
              <a:rPr lang="tr-TR" altLang="tr-TR" dirty="0">
                <a:solidFill>
                  <a:schemeClr val="tx1"/>
                </a:solidFill>
              </a:rPr>
              <a:t>.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097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499017" y="0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S</a:t>
            </a:r>
            <a:r>
              <a:rPr lang="tr-TR" altLang="tr-TR" b="1" dirty="0" smtClean="0"/>
              <a:t>I</a:t>
            </a:r>
            <a:r>
              <a:rPr lang="en-US" altLang="tr-TR" b="1" dirty="0" err="1" smtClean="0"/>
              <a:t>dedness</a:t>
            </a:r>
            <a:endParaRPr lang="en-US" altLang="tr-TR" b="1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99016" y="1387474"/>
            <a:ext cx="6269429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electrical charges on one side of the membrane (positive or negative) are different than on the other side.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does </a:t>
            </a:r>
            <a:r>
              <a:rPr 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sidedness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permeability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Pumps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Protein channels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does a membrane become sided? 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Primary and secondary active transport, or pores that allow only one particular solute to move.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things make a higher concentration on one side.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idedness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caused by proteins.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31C6C2-9183-4FAA-B2B1-50C66C8FE384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restıng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/>
          </a:bodyPr>
          <a:lstStyle/>
          <a:p>
            <a:r>
              <a:rPr lang="tr-TR" sz="1600" dirty="0" err="1" smtClean="0">
                <a:solidFill>
                  <a:schemeClr val="tx1"/>
                </a:solidFill>
              </a:rPr>
              <a:t>Take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two electrodes and </a:t>
            </a:r>
            <a:r>
              <a:rPr lang="en-US" sz="1600" dirty="0" err="1" smtClean="0">
                <a:solidFill>
                  <a:schemeClr val="tx1"/>
                </a:solidFill>
              </a:rPr>
              <a:t>plac</a:t>
            </a:r>
            <a:r>
              <a:rPr lang="tr-TR" sz="1600" dirty="0" smtClean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one on the outside and the other on the inside of the plasma membrane of a living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</a:rPr>
              <a:t>ou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would measure an electrical potential difference, or voltage, between the electrodes.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This </a:t>
            </a:r>
            <a:r>
              <a:rPr lang="en-US" sz="1600" dirty="0">
                <a:solidFill>
                  <a:schemeClr val="tx1"/>
                </a:solidFill>
              </a:rPr>
              <a:t>electrical potential difference is called the </a:t>
            </a:r>
            <a:r>
              <a:rPr lang="en-US" sz="1600" b="1" dirty="0">
                <a:solidFill>
                  <a:schemeClr val="tx1"/>
                </a:solidFill>
              </a:rPr>
              <a:t>membrane potential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a cell’s membrane potential, the reference point is the outside of the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resting membrane potential is determined by the uneven distribution of </a:t>
            </a:r>
            <a:r>
              <a:rPr lang="en-US" sz="1600" b="1" dirty="0">
                <a:solidFill>
                  <a:schemeClr val="tx1"/>
                </a:solidFill>
              </a:rPr>
              <a:t>ions</a:t>
            </a:r>
            <a:r>
              <a:rPr lang="en-US" sz="1600" dirty="0">
                <a:solidFill>
                  <a:schemeClr val="tx1"/>
                </a:solidFill>
              </a:rPr>
              <a:t> (charged particles) between the inside and the outside the cell,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</a:rPr>
              <a:t>nd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by the different permeability of the membrane to different types of ions.</a:t>
            </a:r>
            <a:endParaRPr lang="tr-TR" sz="16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800" b="1" dirty="0" err="1"/>
              <a:t>The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restıng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membrane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potentıal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/>
          </a:bodyPr>
          <a:lstStyle/>
          <a:p>
            <a:pPr fontAlgn="base"/>
            <a:r>
              <a:rPr lang="en-US" sz="1600" dirty="0">
                <a:solidFill>
                  <a:schemeClr val="tx1"/>
                </a:solidFill>
              </a:rPr>
              <a:t>In neurons and their surrounding fluid, the most abundant ions are:</a:t>
            </a:r>
          </a:p>
          <a:p>
            <a:pPr fontAlgn="base"/>
            <a:r>
              <a:rPr lang="en-US" sz="1600" b="1" dirty="0">
                <a:solidFill>
                  <a:schemeClr val="tx1"/>
                </a:solidFill>
              </a:rPr>
              <a:t>Positively charged (</a:t>
            </a:r>
            <a:r>
              <a:rPr lang="en-US" sz="1600" b="1" dirty="0" err="1">
                <a:solidFill>
                  <a:schemeClr val="tx1"/>
                </a:solidFill>
              </a:rPr>
              <a:t>cations</a:t>
            </a:r>
            <a:r>
              <a:rPr lang="en-US" sz="1600" b="1" dirty="0">
                <a:solidFill>
                  <a:schemeClr val="tx1"/>
                </a:solidFill>
              </a:rPr>
              <a:t>): </a:t>
            </a:r>
            <a:r>
              <a:rPr lang="en-US" sz="1600" dirty="0">
                <a:solidFill>
                  <a:schemeClr val="tx1"/>
                </a:solidFill>
              </a:rPr>
              <a:t>Sodium </a:t>
            </a:r>
            <a:r>
              <a:rPr lang="en-US" sz="1600" dirty="0" smtClean="0">
                <a:solidFill>
                  <a:schemeClr val="tx1"/>
                </a:solidFill>
              </a:rPr>
              <a:t>and potassium</a:t>
            </a:r>
            <a:endParaRPr lang="tr-TR" sz="16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600" b="1" dirty="0" smtClean="0">
                <a:solidFill>
                  <a:schemeClr val="tx1"/>
                </a:solidFill>
              </a:rPr>
              <a:t>Negatively </a:t>
            </a:r>
            <a:r>
              <a:rPr lang="en-US" sz="1600" b="1" dirty="0">
                <a:solidFill>
                  <a:schemeClr val="tx1"/>
                </a:solidFill>
              </a:rPr>
              <a:t>charged (anions): </a:t>
            </a:r>
            <a:r>
              <a:rPr lang="en-US" sz="1600" dirty="0">
                <a:solidFill>
                  <a:schemeClr val="tx1"/>
                </a:solidFill>
              </a:rPr>
              <a:t>Chloride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organic anions</a:t>
            </a:r>
          </a:p>
          <a:p>
            <a:pPr fontAlgn="base"/>
            <a:r>
              <a:rPr lang="en-US" sz="1600" dirty="0">
                <a:solidFill>
                  <a:schemeClr val="tx1"/>
                </a:solidFill>
              </a:rPr>
              <a:t>In most neurons, </a:t>
            </a:r>
            <a:r>
              <a:rPr lang="en-US" sz="1600" dirty="0" smtClean="0">
                <a:solidFill>
                  <a:schemeClr val="tx1"/>
                </a:solidFill>
              </a:rPr>
              <a:t>organic </a:t>
            </a:r>
            <a:r>
              <a:rPr lang="en-US" sz="1600" dirty="0">
                <a:solidFill>
                  <a:schemeClr val="tx1"/>
                </a:solidFill>
              </a:rPr>
              <a:t>anions (such as those found in proteins and amino acids) are present at higher concentrations inside the cell than outside. In contrast, </a:t>
            </a:r>
            <a:r>
              <a:rPr lang="en-US" sz="1600" dirty="0" smtClean="0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​+</a:t>
            </a:r>
            <a:r>
              <a:rPr lang="en-US" sz="1600" dirty="0" smtClean="0">
                <a:solidFill>
                  <a:schemeClr val="tx1"/>
                </a:solidFill>
              </a:rPr>
              <a:t>​​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and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Cl​−​​</a:t>
            </a:r>
            <a:r>
              <a:rPr lang="en-US" sz="1600" dirty="0">
                <a:solidFill>
                  <a:schemeClr val="tx1"/>
                </a:solidFill>
              </a:rPr>
              <a:t> are usually present at higher concentrations outside the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600" dirty="0" smtClean="0">
                <a:solidFill>
                  <a:schemeClr val="tx1"/>
                </a:solidFill>
              </a:rPr>
              <a:t>This </a:t>
            </a:r>
            <a:r>
              <a:rPr lang="en-US" sz="1600" dirty="0">
                <a:solidFill>
                  <a:schemeClr val="tx1"/>
                </a:solidFill>
              </a:rPr>
              <a:t>means there are stable 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concentration gradients</a:t>
            </a:r>
            <a:r>
              <a:rPr lang="en-US" sz="1600" dirty="0">
                <a:solidFill>
                  <a:schemeClr val="tx1"/>
                </a:solidFill>
              </a:rPr>
              <a:t> across the membrane for all of the most abundant ion types.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tr-TR" sz="16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membrane potential of a resting neuron is primarily determined by the movement of 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</a:t>
            </a:r>
            <a:r>
              <a:rPr lang="en-US" sz="1800" dirty="0">
                <a:solidFill>
                  <a:schemeClr val="tx1"/>
                </a:solidFill>
              </a:rPr>
              <a:t> ions across the </a:t>
            </a:r>
            <a:r>
              <a:rPr lang="en-US" sz="1800" dirty="0" smtClean="0">
                <a:solidFill>
                  <a:schemeClr val="tx1"/>
                </a:solidFill>
              </a:rPr>
              <a:t>membrane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tr-TR" sz="1800" dirty="0" smtClean="0">
                <a:solidFill>
                  <a:schemeClr val="tx1"/>
                </a:solidFill>
              </a:rPr>
              <a:t>K+</a:t>
            </a:r>
            <a:r>
              <a:rPr lang="en-US" sz="1800" dirty="0">
                <a:solidFill>
                  <a:schemeClr val="tx1"/>
                </a:solidFill>
              </a:rPr>
              <a:t> at a higher concentration inside the cell </a:t>
            </a:r>
            <a:r>
              <a:rPr lang="en-US" sz="1800" dirty="0" smtClean="0">
                <a:solidFill>
                  <a:schemeClr val="tx1"/>
                </a:solidFill>
              </a:rPr>
              <a:t>just </a:t>
            </a:r>
            <a:r>
              <a:rPr lang="en-US" sz="1800" dirty="0">
                <a:solidFill>
                  <a:schemeClr val="tx1"/>
                </a:solidFill>
              </a:rPr>
              <a:t>as for a regular neuron. (Other ions are also present, including anions that counterbalance the positive charge 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​​but </a:t>
            </a:r>
            <a:r>
              <a:rPr lang="en-US" sz="1800" dirty="0">
                <a:solidFill>
                  <a:schemeClr val="tx1"/>
                </a:solidFill>
              </a:rPr>
              <a:t>they will not be able to cross the </a:t>
            </a:r>
            <a:r>
              <a:rPr lang="en-US" sz="1800" dirty="0" smtClean="0">
                <a:solidFill>
                  <a:schemeClr val="tx1"/>
                </a:solidFill>
              </a:rPr>
              <a:t>membrane)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In a resting neuron, both </a:t>
            </a:r>
            <a:r>
              <a:rPr lang="en-US" sz="1800" dirty="0" smtClean="0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​</a:t>
            </a:r>
            <a:r>
              <a:rPr lang="en-US" sz="1800" dirty="0" smtClean="0">
                <a:solidFill>
                  <a:schemeClr val="tx1"/>
                </a:solidFill>
              </a:rPr>
              <a:t>+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</a:rPr>
              <a:t>and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​​are able </a:t>
            </a:r>
            <a:r>
              <a:rPr lang="en-US" sz="1800" dirty="0">
                <a:solidFill>
                  <a:schemeClr val="tx1"/>
                </a:solidFill>
              </a:rPr>
              <a:t>to cross the membrane.</a:t>
            </a:r>
          </a:p>
          <a:p>
            <a:pPr fontAlgn="base"/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Na​</a:t>
            </a:r>
            <a:r>
              <a:rPr lang="tr-TR" sz="1800" dirty="0">
                <a:solidFill>
                  <a:schemeClr val="tx1"/>
                </a:solidFill>
              </a:rPr>
              <a:t>+</a:t>
            </a:r>
            <a:r>
              <a:rPr lang="en-US" sz="1800" dirty="0">
                <a:solidFill>
                  <a:schemeClr val="tx1"/>
                </a:solidFill>
              </a:rPr>
              <a:t> will try to drag the membrane potential toward its (positive) equilibrium potential.</a:t>
            </a: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K​+​​ will try to drag the membrane potential toward its (negative) equilibrium potential.</a:t>
            </a: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You can think of this as being like a tug-of-war. The real membrane potential will be in between the Na​+​​equilibrium potential and the</a:t>
            </a:r>
            <a:r>
              <a:rPr lang="tr-TR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K​+​​ equilibrium potential. </a:t>
            </a:r>
            <a:endParaRPr lang="tr-TR" sz="1800" dirty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However, it will be </a:t>
            </a:r>
            <a:r>
              <a:rPr lang="en-US" sz="1800" i="1" dirty="0">
                <a:solidFill>
                  <a:schemeClr val="tx1"/>
                </a:solidFill>
              </a:rPr>
              <a:t>closer</a:t>
            </a:r>
            <a:r>
              <a:rPr lang="en-US" sz="1800" dirty="0">
                <a:solidFill>
                  <a:schemeClr val="tx1"/>
                </a:solidFill>
              </a:rPr>
              <a:t> to the equilibrium potential of the ion type with higher permeability (the one that can more readily cross the membrane).</a:t>
            </a:r>
          </a:p>
          <a:p>
            <a:pPr fontAlgn="base"/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In a neuron, the resting membrane potential is closer to the potassium equilibrium potential than it is to the sodium equilibrium </a:t>
            </a:r>
            <a:r>
              <a:rPr lang="en-US" sz="1800" dirty="0" smtClean="0">
                <a:solidFill>
                  <a:schemeClr val="tx1"/>
                </a:solidFill>
              </a:rPr>
              <a:t>potential.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 smtClean="0">
                <a:solidFill>
                  <a:schemeClr val="tx1"/>
                </a:solidFill>
              </a:rPr>
              <a:t>That's </a:t>
            </a:r>
            <a:r>
              <a:rPr lang="en-US" sz="1800" dirty="0">
                <a:solidFill>
                  <a:schemeClr val="tx1"/>
                </a:solidFill>
              </a:rPr>
              <a:t>because the resting membrane is much more permeable to 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​​than </a:t>
            </a:r>
            <a:r>
              <a:rPr lang="en-US" sz="1800" dirty="0">
                <a:solidFill>
                  <a:schemeClr val="tx1"/>
                </a:solidFill>
              </a:rPr>
              <a:t>to </a:t>
            </a:r>
            <a:r>
              <a:rPr lang="en-US" sz="1800" dirty="0" smtClean="0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</a:t>
            </a:r>
            <a:r>
              <a:rPr lang="tr-TR" sz="18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The electrical potential that counters net diffusion of K</a:t>
            </a:r>
            <a:r>
              <a:rPr lang="en-US" altLang="tr-TR" sz="1800" i="1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is called the K</a:t>
            </a:r>
            <a:r>
              <a:rPr lang="en-US" altLang="tr-TR" sz="1800" i="1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equilibrium potential (E</a:t>
            </a:r>
            <a:r>
              <a:rPr lang="en-US" altLang="tr-TR" sz="1800" i="1" baseline="-25000" dirty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en-US" altLang="tr-TR" sz="1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).</a:t>
            </a:r>
            <a:endParaRPr lang="tr-TR" altLang="tr-TR" sz="1800" i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en-US" altLang="tr-TR" sz="1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So, if the membrane were permeable only to K+, </a:t>
            </a:r>
            <a:r>
              <a:rPr lang="en-US" altLang="tr-TR" sz="18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Vm</a:t>
            </a:r>
            <a:r>
              <a:rPr lang="en-US" altLang="tr-TR" sz="1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would be -94 mV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The electrical potential that counters net diffusion of Na+ is called the Na+ equilibrium potential (</a:t>
            </a:r>
            <a:r>
              <a:rPr lang="en-US" altLang="tr-TR" sz="1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ENa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).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So, if the membrane were permeable only to Na+, </a:t>
            </a:r>
            <a:r>
              <a:rPr lang="en-US" altLang="tr-TR" sz="1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Vm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would be +61 </a:t>
            </a:r>
            <a:r>
              <a:rPr lang="en-US" altLang="tr-TR" sz="1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mV</a:t>
            </a:r>
            <a:endParaRPr lang="en-US" altLang="tr-TR" sz="1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err="1" smtClean="0"/>
              <a:t>Nernst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equılıbrıum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2738865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tr-TR" dirty="0" smtClean="0">
                <a:solidFill>
                  <a:schemeClr val="tx1"/>
                </a:solidFill>
                <a:latin typeface="Times" panose="02020603050405020304" pitchFamily="18" charset="0"/>
              </a:rPr>
              <a:t>The </a:t>
            </a:r>
            <a:r>
              <a:rPr lang="en-US" altLang="tr-TR" b="1" dirty="0">
                <a:solidFill>
                  <a:schemeClr val="tx2"/>
                </a:solidFill>
                <a:latin typeface="Times" panose="02020603050405020304" pitchFamily="18" charset="0"/>
              </a:rPr>
              <a:t>Nernst potential</a:t>
            </a:r>
            <a:r>
              <a:rPr lang="en-US" altLang="tr-TR" dirty="0">
                <a:solidFill>
                  <a:schemeClr val="tx1"/>
                </a:solidFill>
                <a:latin typeface="Times" panose="02020603050405020304" pitchFamily="18" charset="0"/>
              </a:rPr>
              <a:t> (</a:t>
            </a:r>
            <a:r>
              <a:rPr lang="en-US" altLang="tr-TR" i="1" dirty="0">
                <a:solidFill>
                  <a:schemeClr val="tx1"/>
                </a:solidFill>
                <a:latin typeface="Times" panose="02020603050405020304" pitchFamily="18" charset="0"/>
              </a:rPr>
              <a:t>equilibrium potential</a:t>
            </a:r>
            <a:r>
              <a:rPr lang="en-US" altLang="tr-TR" dirty="0">
                <a:solidFill>
                  <a:schemeClr val="tx1"/>
                </a:solidFill>
                <a:latin typeface="Times" panose="02020603050405020304" pitchFamily="18" charset="0"/>
              </a:rPr>
              <a:t>) is the theoretical intracellular electrical potential that would be equal in magnitude but opposite in direction to the concentration force</a:t>
            </a:r>
            <a:r>
              <a:rPr lang="en-US" altLang="tr-TR" dirty="0" smtClean="0">
                <a:solidFill>
                  <a:schemeClr val="tx1"/>
                </a:solidFill>
                <a:latin typeface="Times" panose="02020603050405020304" pitchFamily="18" charset="0"/>
              </a:rPr>
              <a:t>.</a:t>
            </a:r>
            <a:endParaRPr lang="tr-TR" altLang="tr-TR" dirty="0" smtClean="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tr-TR" b="1" u="sng" dirty="0"/>
              <a:t>No net gain or loss.</a:t>
            </a:r>
            <a:r>
              <a:rPr lang="en-US" altLang="tr-TR" dirty="0"/>
              <a:t> </a:t>
            </a:r>
            <a:r>
              <a:rPr lang="en-US" altLang="tr-TR" b="1" dirty="0"/>
              <a:t>Cells with resting membrane potential are at minus 70mV</a:t>
            </a:r>
            <a:r>
              <a:rPr lang="en-US" altLang="tr-TR" b="1" dirty="0" smtClean="0"/>
              <a:t>.</a:t>
            </a:r>
            <a:endParaRPr lang="tr-TR" altLang="tr-TR" b="1" dirty="0" smtClean="0"/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tr-TR" sz="180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508127"/>
              </p:ext>
            </p:extLst>
          </p:nvPr>
        </p:nvGraphicFramePr>
        <p:xfrm>
          <a:off x="863600" y="4054475"/>
          <a:ext cx="571658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enklem" r:id="rId4" imgW="1231560" imgH="457200" progId="Equation.3">
                  <p:embed/>
                </p:oleObj>
              </mc:Choice>
              <mc:Fallback>
                <p:oleObj name="Denklem" r:id="rId4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054475"/>
                        <a:ext cx="5716588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5094" y="4274049"/>
            <a:ext cx="4936478" cy="19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-67734"/>
            <a:ext cx="8534400" cy="150706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tr-TR" b="1" dirty="0" smtClean="0"/>
              <a:t>Membrane Potent</a:t>
            </a:r>
            <a:r>
              <a:rPr lang="tr-TR" altLang="tr-TR" b="1" dirty="0" smtClean="0"/>
              <a:t>I</a:t>
            </a:r>
            <a:r>
              <a:rPr lang="en-US" altLang="tr-TR" b="1" dirty="0" smtClean="0"/>
              <a:t>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600200"/>
            <a:ext cx="8534400" cy="361526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Net bioelectric potential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for </a:t>
            </a:r>
            <a:r>
              <a:rPr lang="en-US" altLang="tr-TR" u="sng" dirty="0" smtClean="0">
                <a:solidFill>
                  <a:schemeClr val="tx1"/>
                </a:solidFill>
              </a:rPr>
              <a:t>all</a:t>
            </a:r>
            <a:r>
              <a:rPr lang="en-US" altLang="tr-TR" dirty="0" smtClean="0">
                <a:solidFill>
                  <a:schemeClr val="tx1"/>
                </a:solidFill>
              </a:rPr>
              <a:t> ions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units = millivolts (mV)</a:t>
            </a:r>
          </a:p>
          <a:p>
            <a:r>
              <a:rPr lang="en-US" altLang="tr-TR" dirty="0" smtClean="0">
                <a:solidFill>
                  <a:schemeClr val="tx1"/>
                </a:solidFill>
              </a:rPr>
              <a:t>Balance of both gradients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concentration &amp; electrostatic</a:t>
            </a:r>
          </a:p>
          <a:p>
            <a:r>
              <a:rPr lang="en-US" altLang="tr-TR" dirty="0" err="1" smtClean="0">
                <a:solidFill>
                  <a:schemeClr val="tx1"/>
                </a:solidFill>
              </a:rPr>
              <a:t>V</a:t>
            </a:r>
            <a:r>
              <a:rPr lang="en-US" altLang="tr-TR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tr-TR" dirty="0" smtClean="0">
                <a:solidFill>
                  <a:schemeClr val="tx1"/>
                </a:solidFill>
              </a:rPr>
              <a:t> = -</a:t>
            </a:r>
            <a:r>
              <a:rPr lang="tr-TR" altLang="tr-TR" dirty="0" smtClean="0">
                <a:solidFill>
                  <a:schemeClr val="tx1"/>
                </a:solidFill>
              </a:rPr>
              <a:t>70</a:t>
            </a:r>
            <a:r>
              <a:rPr lang="en-US" altLang="tr-TR" dirty="0" smtClean="0">
                <a:solidFill>
                  <a:schemeClr val="tx1"/>
                </a:solidFill>
              </a:rPr>
              <a:t> mV 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given by Goldman equation ~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22" y="2082539"/>
            <a:ext cx="5752792" cy="96406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922" y="3405148"/>
            <a:ext cx="5418092" cy="126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4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1343</TotalTime>
  <Words>1188</Words>
  <Application>Microsoft Office PowerPoint</Application>
  <PresentationFormat>Geniş ekran</PresentationFormat>
  <Paragraphs>148</Paragraphs>
  <Slides>18</Slides>
  <Notes>14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Times</vt:lpstr>
      <vt:lpstr>Times New Roman</vt:lpstr>
      <vt:lpstr>Wingdings</vt:lpstr>
      <vt:lpstr>Wingdings 3</vt:lpstr>
      <vt:lpstr>Dilim</vt:lpstr>
      <vt:lpstr>Denklem</vt:lpstr>
      <vt:lpstr>RESTING MEMBRANE POTENTIAL ACTION POTENTIAL WEEK 4</vt:lpstr>
      <vt:lpstr>SIdedness</vt:lpstr>
      <vt:lpstr>The restıng membrane potentıal</vt:lpstr>
      <vt:lpstr>The restıng membrane potentıal</vt:lpstr>
      <vt:lpstr>how IS the Membrane potentıal establıshed?</vt:lpstr>
      <vt:lpstr>how IS the Membrane potentıal establıshed?</vt:lpstr>
      <vt:lpstr>how IS the Membrane potentıal establıshed?</vt:lpstr>
      <vt:lpstr>Nernst equılıbrıum</vt:lpstr>
      <vt:lpstr>Membrane PotentIal</vt:lpstr>
      <vt:lpstr>Membrane restIng potentIal</vt:lpstr>
      <vt:lpstr>ACTION POTENTIAL</vt:lpstr>
      <vt:lpstr>ACTION POTENTIAL</vt:lpstr>
      <vt:lpstr>ACTION POTENTIAL</vt:lpstr>
      <vt:lpstr>ACTION POTENTIAL</vt:lpstr>
      <vt:lpstr>ACTION POTENTIAL</vt:lpstr>
      <vt:lpstr>ACTION POTENTIAL</vt:lpstr>
      <vt:lpstr>ACTION POTENTIAL</vt:lpstr>
      <vt:lpstr>Mechanism of Ion-channel Changes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91</cp:revision>
  <dcterms:created xsi:type="dcterms:W3CDTF">2017-07-27T10:52:27Z</dcterms:created>
  <dcterms:modified xsi:type="dcterms:W3CDTF">2017-10-30T12:57:17Z</dcterms:modified>
</cp:coreProperties>
</file>