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0"/>
  </p:notesMasterIdLst>
  <p:sldIdLst>
    <p:sldId id="256" r:id="rId2"/>
    <p:sldId id="270" r:id="rId3"/>
    <p:sldId id="281" r:id="rId4"/>
    <p:sldId id="282" r:id="rId5"/>
    <p:sldId id="283" r:id="rId6"/>
    <p:sldId id="284" r:id="rId7"/>
    <p:sldId id="285" r:id="rId8"/>
    <p:sldId id="286" r:id="rId9"/>
    <p:sldId id="290" r:id="rId10"/>
    <p:sldId id="272" r:id="rId11"/>
    <p:sldId id="280" r:id="rId12"/>
    <p:sldId id="277" r:id="rId13"/>
    <p:sldId id="292" r:id="rId14"/>
    <p:sldId id="293" r:id="rId15"/>
    <p:sldId id="294" r:id="rId16"/>
    <p:sldId id="295" r:id="rId17"/>
    <p:sldId id="296" r:id="rId18"/>
    <p:sldId id="297" r:id="rId1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izyolab1" initials="F" lastIdx="1" clrIdx="0">
    <p:extLst>
      <p:ext uri="{19B8F6BF-5375-455C-9EA6-DF929625EA0E}">
        <p15:presenceInfo xmlns:p15="http://schemas.microsoft.com/office/powerpoint/2012/main" userId="Fizyolab1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90131" autoAdjust="0"/>
  </p:normalViewPr>
  <p:slideViewPr>
    <p:cSldViewPr snapToGrid="0">
      <p:cViewPr varScale="1">
        <p:scale>
          <a:sx n="93" d="100"/>
          <a:sy n="93" d="100"/>
        </p:scale>
        <p:origin x="456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3F1CB9-3C01-47E5-B87F-75E89C1738A2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42452D-F162-4297-B6F5-5D06C73C88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67616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5E9AAEB-74AE-4D23-A6BC-EBA294B38F78}" type="slidenum">
              <a:rPr lang="en-US" altLang="tr-TR" smtClean="0"/>
              <a:pPr>
                <a:spcBef>
                  <a:spcPct val="0"/>
                </a:spcBef>
              </a:pPr>
              <a:t>3</a:t>
            </a:fld>
            <a:endParaRPr lang="en-US" altLang="tr-TR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tr-TR" dirty="0" smtClean="0"/>
              <a:t>Like distance, potential difference is measured relative to a reference point. In the case of distance, the reference point might be a city.</a:t>
            </a:r>
          </a:p>
          <a:p>
            <a:pPr eaLnBrk="1" hangingPunct="1"/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303187195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5E9AAEB-74AE-4D23-A6BC-EBA294B38F78}" type="slidenum">
              <a:rPr lang="en-US" altLang="tr-TR" smtClean="0"/>
              <a:pPr>
                <a:spcBef>
                  <a:spcPct val="0"/>
                </a:spcBef>
              </a:pPr>
              <a:t>14</a:t>
            </a:fld>
            <a:endParaRPr lang="en-US" altLang="tr-TR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293204636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5E9AAEB-74AE-4D23-A6BC-EBA294B38F78}" type="slidenum">
              <a:rPr lang="en-US" altLang="tr-TR" smtClean="0"/>
              <a:pPr>
                <a:spcBef>
                  <a:spcPct val="0"/>
                </a:spcBef>
              </a:pPr>
              <a:t>15</a:t>
            </a:fld>
            <a:endParaRPr lang="en-US" altLang="tr-TR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9094277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5E9AAEB-74AE-4D23-A6BC-EBA294B38F78}" type="slidenum">
              <a:rPr lang="en-US" altLang="tr-TR" smtClean="0"/>
              <a:pPr>
                <a:spcBef>
                  <a:spcPct val="0"/>
                </a:spcBef>
              </a:pPr>
              <a:t>16</a:t>
            </a:fld>
            <a:endParaRPr lang="en-US" altLang="tr-TR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158119501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5E9AAEB-74AE-4D23-A6BC-EBA294B38F78}" type="slidenum">
              <a:rPr lang="en-US" altLang="tr-TR" smtClean="0"/>
              <a:pPr>
                <a:spcBef>
                  <a:spcPct val="0"/>
                </a:spcBef>
              </a:pPr>
              <a:t>17</a:t>
            </a:fld>
            <a:endParaRPr lang="en-US" altLang="tr-TR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137062863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5E9AAEB-74AE-4D23-A6BC-EBA294B38F78}" type="slidenum">
              <a:rPr lang="en-US" altLang="tr-TR" smtClean="0"/>
              <a:pPr>
                <a:spcBef>
                  <a:spcPct val="0"/>
                </a:spcBef>
              </a:pPr>
              <a:t>18</a:t>
            </a:fld>
            <a:endParaRPr lang="en-US" altLang="tr-TR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28387345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5E9AAEB-74AE-4D23-A6BC-EBA294B38F78}" type="slidenum">
              <a:rPr lang="en-US" altLang="tr-TR" smtClean="0"/>
              <a:pPr>
                <a:spcBef>
                  <a:spcPct val="0"/>
                </a:spcBef>
              </a:pPr>
              <a:t>4</a:t>
            </a:fld>
            <a:endParaRPr lang="en-US" altLang="tr-TR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4278154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5E9AAEB-74AE-4D23-A6BC-EBA294B38F78}" type="slidenum">
              <a:rPr lang="en-US" altLang="tr-TR" smtClean="0"/>
              <a:pPr>
                <a:spcBef>
                  <a:spcPct val="0"/>
                </a:spcBef>
              </a:pPr>
              <a:t>5</a:t>
            </a:fld>
            <a:endParaRPr lang="en-US" altLang="tr-TR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2951370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5E9AAEB-74AE-4D23-A6BC-EBA294B38F78}" type="slidenum">
              <a:rPr lang="en-US" altLang="tr-TR" smtClean="0"/>
              <a:pPr>
                <a:spcBef>
                  <a:spcPct val="0"/>
                </a:spcBef>
              </a:pPr>
              <a:t>6</a:t>
            </a:fld>
            <a:endParaRPr lang="en-US" altLang="tr-TR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2469756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5E9AAEB-74AE-4D23-A6BC-EBA294B38F78}" type="slidenum">
              <a:rPr lang="en-US" altLang="tr-TR" smtClean="0"/>
              <a:pPr>
                <a:spcBef>
                  <a:spcPct val="0"/>
                </a:spcBef>
              </a:pPr>
              <a:t>7</a:t>
            </a:fld>
            <a:endParaRPr lang="en-US" altLang="tr-TR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7432056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5E9AAEB-74AE-4D23-A6BC-EBA294B38F78}" type="slidenum">
              <a:rPr lang="en-US" altLang="tr-TR" smtClean="0"/>
              <a:pPr>
                <a:spcBef>
                  <a:spcPct val="0"/>
                </a:spcBef>
              </a:pPr>
              <a:t>8</a:t>
            </a:fld>
            <a:endParaRPr lang="en-US" altLang="tr-TR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6468535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5E9AAEB-74AE-4D23-A6BC-EBA294B38F78}" type="slidenum">
              <a:rPr lang="en-US" altLang="tr-TR" smtClean="0"/>
              <a:pPr>
                <a:spcBef>
                  <a:spcPct val="0"/>
                </a:spcBef>
              </a:pPr>
              <a:t>11</a:t>
            </a:fld>
            <a:endParaRPr lang="en-US" altLang="tr-TR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41139324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5E9AAEB-74AE-4D23-A6BC-EBA294B38F78}" type="slidenum">
              <a:rPr lang="en-US" altLang="tr-TR" smtClean="0"/>
              <a:pPr>
                <a:spcBef>
                  <a:spcPct val="0"/>
                </a:spcBef>
              </a:pPr>
              <a:t>12</a:t>
            </a:fld>
            <a:endParaRPr lang="en-US" altLang="tr-TR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9976624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5E9AAEB-74AE-4D23-A6BC-EBA294B38F78}" type="slidenum">
              <a:rPr lang="en-US" altLang="tr-TR" smtClean="0"/>
              <a:pPr>
                <a:spcBef>
                  <a:spcPct val="0"/>
                </a:spcBef>
              </a:pPr>
              <a:t>13</a:t>
            </a:fld>
            <a:endParaRPr lang="en-US" altLang="tr-TR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18705655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32210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7964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38007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496665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88535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763128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54472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27232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82415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D480C9-DB40-44A3-B95E-9C86899BB6A9}" type="slidenum">
              <a:rPr lang="en-US" altLang="tr-TR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267304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D5BA03-9381-4D64-AACB-D3D0ACDDFB99}" type="slidenum">
              <a:rPr lang="en-US" altLang="tr-TR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751793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2631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0411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1856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0019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0952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0195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7605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1839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40460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  <p:sldLayoutId id="2147483714" r:id="rId18"/>
    <p:sldLayoutId id="2147483715" r:id="rId19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4pPr>
      <a:lvl5pPr marL="21145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hanacademy.org/science/biology/membranes-and-transport/diffusion-and-osmosis/v/concentration-gradients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9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png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238875" y="462338"/>
            <a:ext cx="9944100" cy="1952208"/>
          </a:xfrm>
          <a:ln w="38100">
            <a:solidFill>
              <a:schemeClr val="tx1">
                <a:lumMod val="95000"/>
              </a:schemeClr>
            </a:solidFill>
          </a:ln>
        </p:spPr>
        <p:txBody>
          <a:bodyPr>
            <a:normAutofit/>
          </a:bodyPr>
          <a:lstStyle/>
          <a:p>
            <a:pPr algn="ctr"/>
            <a:r>
              <a:rPr lang="tr-TR" altLang="tr-TR" sz="4000" b="1" dirty="0"/>
              <a:t>RESTING MEMBRANE </a:t>
            </a:r>
            <a:r>
              <a:rPr lang="tr-TR" altLang="tr-TR" sz="4000" b="1" dirty="0" smtClean="0"/>
              <a:t>POTENTIAL</a:t>
            </a:r>
            <a:br>
              <a:rPr lang="tr-TR" altLang="tr-TR" sz="4000" b="1" dirty="0" smtClean="0"/>
            </a:br>
            <a:r>
              <a:rPr lang="tr-TR" altLang="tr-TR" sz="4000" b="1" dirty="0" smtClean="0"/>
              <a:t>ACTION POTENTIAL</a:t>
            </a:r>
            <a:r>
              <a:rPr lang="tr-TR" sz="4000" b="1" dirty="0" smtClean="0">
                <a:solidFill>
                  <a:schemeClr val="tx1">
                    <a:lumMod val="85000"/>
                  </a:schemeClr>
                </a:solidFill>
              </a:rPr>
              <a:t/>
            </a:r>
            <a:br>
              <a:rPr lang="tr-TR" sz="4000" b="1" dirty="0" smtClean="0">
                <a:solidFill>
                  <a:schemeClr val="tx1">
                    <a:lumMod val="85000"/>
                  </a:schemeClr>
                </a:solidFill>
              </a:rPr>
            </a:br>
            <a:r>
              <a:rPr lang="tr-TR" sz="4000" b="1" dirty="0" smtClean="0">
                <a:solidFill>
                  <a:schemeClr val="tx1">
                    <a:lumMod val="85000"/>
                  </a:schemeClr>
                </a:solidFill>
              </a:rPr>
              <a:t>WEEK 4</a:t>
            </a:r>
            <a:endParaRPr lang="tr-TR" sz="4000" b="1" dirty="0">
              <a:solidFill>
                <a:schemeClr val="tx1">
                  <a:lumMod val="85000"/>
                </a:schemeClr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7232072" y="5118486"/>
            <a:ext cx="5105400" cy="690888"/>
          </a:xfrm>
        </p:spPr>
        <p:txBody>
          <a:bodyPr>
            <a:normAutofit fontScale="85000" lnSpcReduction="20000"/>
          </a:bodyPr>
          <a:lstStyle/>
          <a:p>
            <a:r>
              <a:rPr lang="tr-TR" b="1" dirty="0" err="1" smtClean="0">
                <a:solidFill>
                  <a:schemeClr val="tx1">
                    <a:lumMod val="85000"/>
                  </a:schemeClr>
                </a:solidFill>
              </a:rPr>
              <a:t>Assoc</a:t>
            </a:r>
            <a:r>
              <a:rPr lang="tr-TR" b="1" dirty="0" smtClean="0">
                <a:solidFill>
                  <a:schemeClr val="tx1">
                    <a:lumMod val="85000"/>
                  </a:schemeClr>
                </a:solidFill>
              </a:rPr>
              <a:t>. Prof. Dr. Yasemin SALGIRLI DEMİRBAŞ</a:t>
            </a:r>
          </a:p>
          <a:p>
            <a:r>
              <a:rPr lang="tr-TR" b="1" dirty="0" err="1" smtClean="0">
                <a:solidFill>
                  <a:schemeClr val="tx1">
                    <a:lumMod val="85000"/>
                  </a:schemeClr>
                </a:solidFill>
              </a:rPr>
              <a:t>Resident</a:t>
            </a:r>
            <a:r>
              <a:rPr lang="tr-TR" b="1" dirty="0" smtClean="0">
                <a:solidFill>
                  <a:schemeClr val="tx1">
                    <a:lumMod val="85000"/>
                  </a:schemeClr>
                </a:solidFill>
              </a:rPr>
              <a:t> ECAWBM</a:t>
            </a:r>
            <a:endParaRPr lang="tr-TR" b="1" dirty="0">
              <a:solidFill>
                <a:schemeClr val="tx1">
                  <a:lumMod val="85000"/>
                </a:schemeClr>
              </a:solidFill>
            </a:endParaRP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38813" y="5923245"/>
            <a:ext cx="889298" cy="889298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65679" y="6037118"/>
            <a:ext cx="2646212" cy="661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408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altLang="tr-TR" sz="4000" b="1" dirty="0" err="1" smtClean="0"/>
              <a:t>Membrane</a:t>
            </a:r>
            <a:r>
              <a:rPr lang="tr-TR" altLang="tr-TR" sz="4000" b="1" dirty="0" smtClean="0"/>
              <a:t> </a:t>
            </a:r>
            <a:r>
              <a:rPr lang="tr-TR" altLang="tr-TR" sz="4000" b="1" dirty="0" err="1" smtClean="0"/>
              <a:t>restIng</a:t>
            </a:r>
            <a:r>
              <a:rPr lang="tr-TR" altLang="tr-TR" sz="4000" b="1" dirty="0" smtClean="0"/>
              <a:t> </a:t>
            </a:r>
            <a:r>
              <a:rPr lang="tr-TR" altLang="tr-TR" sz="4000" b="1" dirty="0" err="1" smtClean="0"/>
              <a:t>potentIal</a:t>
            </a:r>
            <a:endParaRPr lang="en-US" altLang="tr-TR" sz="4000" b="1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600200"/>
            <a:ext cx="5384800" cy="4525963"/>
          </a:xfrm>
        </p:spPr>
        <p:txBody>
          <a:bodyPr/>
          <a:lstStyle/>
          <a:p>
            <a:pPr eaLnBrk="1" hangingPunct="1"/>
            <a:r>
              <a:rPr lang="en-US" altLang="tr-TR" sz="2800" dirty="0" smtClean="0">
                <a:solidFill>
                  <a:schemeClr val="tx1"/>
                </a:solidFill>
              </a:rPr>
              <a:t>Inside of the cell is negative due to :</a:t>
            </a:r>
          </a:p>
          <a:p>
            <a:pPr lvl="1" eaLnBrk="1" hangingPunct="1"/>
            <a:r>
              <a:rPr lang="en-US" altLang="tr-TR" sz="2400" dirty="0" smtClean="0">
                <a:solidFill>
                  <a:schemeClr val="tx1"/>
                </a:solidFill>
              </a:rPr>
              <a:t>Abundance of negatively charged proteins</a:t>
            </a:r>
          </a:p>
          <a:p>
            <a:pPr lvl="1" eaLnBrk="1" hangingPunct="1"/>
            <a:r>
              <a:rPr lang="en-US" altLang="tr-TR" sz="2400" dirty="0" smtClean="0">
                <a:solidFill>
                  <a:schemeClr val="tx1"/>
                </a:solidFill>
              </a:rPr>
              <a:t>Na+/K+ ATPase (net loss of positive charges~ 4mV)</a:t>
            </a:r>
          </a:p>
          <a:p>
            <a:pPr lvl="1" eaLnBrk="1" hangingPunct="1"/>
            <a:r>
              <a:rPr lang="en-US" altLang="tr-TR" sz="2400" dirty="0" smtClean="0">
                <a:solidFill>
                  <a:schemeClr val="tx1"/>
                </a:solidFill>
              </a:rPr>
              <a:t>Membrane is 100x more permeable (“leaky”) to K+</a:t>
            </a:r>
          </a:p>
        </p:txBody>
      </p:sp>
      <p:sp>
        <p:nvSpPr>
          <p:cNvPr id="12293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E5FFF3F-D6D4-4699-A63B-1FDCA1307EB9}" type="slidenum">
              <a:rPr lang="en-US" altLang="tr-TR" sz="1400" smtClean="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tr-TR" sz="1400" smtClean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974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altLang="tr-TR" sz="2800" b="1" dirty="0" smtClean="0"/>
              <a:t>ACTION POTENTIAL</a:t>
            </a:r>
            <a:endParaRPr lang="en-US" altLang="tr-TR" sz="2800" b="1" dirty="0"/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68693" y="1523198"/>
            <a:ext cx="5562600" cy="4525963"/>
          </a:xfrm>
        </p:spPr>
        <p:txBody>
          <a:bodyPr rtlCol="0">
            <a:normAutofit fontScale="70000" lnSpcReduction="20000"/>
          </a:bodyPr>
          <a:lstStyle/>
          <a:p>
            <a:r>
              <a:rPr lang="en-US" altLang="tr-TR" sz="2400" dirty="0">
                <a:solidFill>
                  <a:schemeClr val="tx1"/>
                </a:solidFill>
              </a:rPr>
              <a:t>The inside of the cell is negative because there are K leak channels, that means there is greater permeability for K, so it will diffuse out of the cell down its concentration gradient. </a:t>
            </a:r>
          </a:p>
          <a:p>
            <a:r>
              <a:rPr lang="en-US" altLang="tr-TR" sz="2400" b="1" dirty="0">
                <a:solidFill>
                  <a:schemeClr val="tx1"/>
                </a:solidFill>
              </a:rPr>
              <a:t>The membrane potential (how negative or positive is) is a number that is a reflection of the ion with the greatest permeability.</a:t>
            </a:r>
            <a:r>
              <a:rPr lang="en-US" altLang="tr-TR" sz="2400" dirty="0">
                <a:solidFill>
                  <a:schemeClr val="tx1"/>
                </a:solidFill>
              </a:rPr>
              <a:t> </a:t>
            </a:r>
            <a:endParaRPr lang="tr-TR" altLang="tr-TR" sz="2400" dirty="0">
              <a:solidFill>
                <a:schemeClr val="tx1"/>
              </a:solidFill>
            </a:endParaRPr>
          </a:p>
          <a:p>
            <a:r>
              <a:rPr lang="en-US" altLang="tr-TR" sz="2400" dirty="0">
                <a:solidFill>
                  <a:schemeClr val="tx1"/>
                </a:solidFill>
              </a:rPr>
              <a:t>If our cells are minus 70 mV, it’s because they are </a:t>
            </a:r>
            <a:r>
              <a:rPr lang="en-US" altLang="tr-TR" sz="2400" b="1" dirty="0">
                <a:solidFill>
                  <a:schemeClr val="tx1"/>
                </a:solidFill>
              </a:rPr>
              <a:t>most permeable to K.</a:t>
            </a:r>
            <a:r>
              <a:rPr lang="en-US" altLang="tr-TR" sz="2400" dirty="0">
                <a:solidFill>
                  <a:schemeClr val="tx1"/>
                </a:solidFill>
              </a:rPr>
              <a:t> </a:t>
            </a:r>
            <a:endParaRPr lang="tr-TR" altLang="tr-TR" sz="2400" dirty="0" smtClean="0">
              <a:solidFill>
                <a:schemeClr val="tx1"/>
              </a:solidFill>
            </a:endParaRPr>
          </a:p>
          <a:p>
            <a:r>
              <a:rPr lang="en-US" altLang="tr-TR" sz="2400" b="1" dirty="0" smtClean="0">
                <a:solidFill>
                  <a:schemeClr val="tx1"/>
                </a:solidFill>
              </a:rPr>
              <a:t>Therefore</a:t>
            </a:r>
            <a:r>
              <a:rPr lang="en-US" altLang="tr-TR" sz="2400" b="1" dirty="0">
                <a:solidFill>
                  <a:schemeClr val="tx1"/>
                </a:solidFill>
              </a:rPr>
              <a:t>, K will diffuse out its concentration gradient, taking its positive charges with it, leaving the inside of the cell more negative. </a:t>
            </a:r>
            <a:endParaRPr lang="tr-TR" altLang="tr-TR" sz="2400" b="1" dirty="0">
              <a:solidFill>
                <a:schemeClr val="tx1"/>
              </a:solidFill>
            </a:endParaRPr>
          </a:p>
          <a:p>
            <a:r>
              <a:rPr lang="en-US" altLang="tr-TR" sz="2400" b="1" dirty="0">
                <a:solidFill>
                  <a:schemeClr val="tx1"/>
                </a:solidFill>
              </a:rPr>
              <a:t>What if the cell was more permeable to Na? </a:t>
            </a:r>
            <a:r>
              <a:rPr lang="en-US" altLang="tr-TR" sz="2400" dirty="0">
                <a:solidFill>
                  <a:schemeClr val="tx1"/>
                </a:solidFill>
              </a:rPr>
              <a:t>Sodium would diffuse down its concentration gradient to the inside of the cell, taking its positive charges with it, making the inside of the cell more positive.</a:t>
            </a:r>
          </a:p>
        </p:txBody>
      </p:sp>
      <p:sp>
        <p:nvSpPr>
          <p:cNvPr id="14342" name="Slide Number Placeholder 7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05E1BCA-08C4-487F-9BDC-BBEFE24D23AB}" type="slidenum">
              <a:rPr lang="en-US" altLang="tr-TR" sz="1400" smtClean="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tr-TR" sz="1400" smtClean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6561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altLang="tr-TR" sz="2800" b="1" dirty="0" smtClean="0"/>
              <a:t>ACTION POTENTIAL</a:t>
            </a:r>
            <a:endParaRPr lang="en-US" altLang="tr-TR" sz="2800" b="1" dirty="0"/>
          </a:p>
        </p:txBody>
      </p:sp>
      <p:sp>
        <p:nvSpPr>
          <p:cNvPr id="14342" name="Slide Number Placeholder 7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05E1BCA-08C4-487F-9BDC-BBEFE24D23AB}" type="slidenum">
              <a:rPr lang="en-US" altLang="tr-TR" sz="1400" smtClean="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tr-TR" sz="1400" smtClean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tr-TR" dirty="0" err="1">
                <a:solidFill>
                  <a:schemeClr val="tx1"/>
                </a:solidFill>
              </a:rPr>
              <a:t>Are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rapid, large alterations in the membrane potential during which time the membrane potential may change 100 mV, from </a:t>
            </a:r>
            <a:r>
              <a:rPr lang="tr-TR" dirty="0">
                <a:solidFill>
                  <a:schemeClr val="tx1"/>
                </a:solidFill>
              </a:rPr>
              <a:t>-</a:t>
            </a:r>
            <a:r>
              <a:rPr lang="en-US" dirty="0">
                <a:solidFill>
                  <a:schemeClr val="tx1"/>
                </a:solidFill>
              </a:rPr>
              <a:t>70 to </a:t>
            </a:r>
            <a:r>
              <a:rPr lang="tr-TR" dirty="0">
                <a:solidFill>
                  <a:schemeClr val="tx1"/>
                </a:solidFill>
              </a:rPr>
              <a:t>+</a:t>
            </a:r>
            <a:r>
              <a:rPr lang="en-US" dirty="0">
                <a:solidFill>
                  <a:schemeClr val="tx1"/>
                </a:solidFill>
              </a:rPr>
              <a:t>30 mV, and then repolarize to its resting membrane potential. </a:t>
            </a:r>
            <a:endParaRPr lang="tr-TR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/>
                </a:solidFill>
              </a:rPr>
              <a:t>Nerve and muscle cells as well as some endocrine, immune, and reproductive cells have plasma membranes capable of producing action potentials.</a:t>
            </a:r>
            <a:endParaRPr lang="tr-TR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/>
                </a:solidFill>
              </a:rPr>
              <a:t>These membranes are called excitable membranes, and their ability to generate action potentials is known as excitability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6489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altLang="tr-TR" sz="2800" b="1" dirty="0" smtClean="0"/>
              <a:t>ACTION POTENTIAL</a:t>
            </a:r>
            <a:endParaRPr lang="en-US" altLang="tr-TR" sz="2800" b="1" dirty="0"/>
          </a:p>
        </p:txBody>
      </p:sp>
      <p:sp>
        <p:nvSpPr>
          <p:cNvPr id="14342" name="Slide Number Placeholder 7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05E1BCA-08C4-487F-9BDC-BBEFE24D23AB}" type="slidenum">
              <a:rPr lang="en-US" altLang="tr-TR" sz="1400" smtClean="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tr-TR" sz="1400" smtClean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tr-TR" dirty="0" err="1">
                <a:solidFill>
                  <a:schemeClr val="tx1"/>
                </a:solidFill>
              </a:rPr>
              <a:t>Are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rapid, large alterations in the membrane potential during which time the membrane potential may change 100 mV, from </a:t>
            </a:r>
            <a:r>
              <a:rPr lang="tr-TR" dirty="0">
                <a:solidFill>
                  <a:schemeClr val="tx1"/>
                </a:solidFill>
              </a:rPr>
              <a:t>-</a:t>
            </a:r>
            <a:r>
              <a:rPr lang="en-US" dirty="0">
                <a:solidFill>
                  <a:schemeClr val="tx1"/>
                </a:solidFill>
              </a:rPr>
              <a:t>70 to </a:t>
            </a:r>
            <a:r>
              <a:rPr lang="tr-TR" dirty="0">
                <a:solidFill>
                  <a:schemeClr val="tx1"/>
                </a:solidFill>
              </a:rPr>
              <a:t>+</a:t>
            </a:r>
            <a:r>
              <a:rPr lang="en-US" dirty="0">
                <a:solidFill>
                  <a:schemeClr val="tx1"/>
                </a:solidFill>
              </a:rPr>
              <a:t>30 mV, and then repolarize to its resting membrane potential. </a:t>
            </a:r>
            <a:endParaRPr lang="tr-TR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/>
                </a:solidFill>
              </a:rPr>
              <a:t>Nerve and muscle cells as well as some endocrine, immune, and reproductive cells have plasma membranes capable of producing action potentials.</a:t>
            </a:r>
            <a:endParaRPr lang="tr-TR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/>
                </a:solidFill>
              </a:rPr>
              <a:t>These membranes are called excitable membranes, and their ability to generate action potentials is known as excitability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36946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altLang="tr-TR" sz="2800" b="1" dirty="0" smtClean="0"/>
              <a:t>ACTION POTENTIAL</a:t>
            </a:r>
            <a:endParaRPr lang="en-US" altLang="tr-TR" sz="2800" b="1" dirty="0"/>
          </a:p>
        </p:txBody>
      </p:sp>
      <p:sp>
        <p:nvSpPr>
          <p:cNvPr id="14342" name="Slide Number Placeholder 7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05E1BCA-08C4-487F-9BDC-BBEFE24D23AB}" type="slidenum">
              <a:rPr lang="en-US" altLang="tr-TR" sz="1400" smtClean="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tr-TR" sz="1400" smtClean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/>
        <p:txBody>
          <a:bodyPr>
            <a:normAutofit lnSpcReduction="10000"/>
          </a:bodyPr>
          <a:lstStyle/>
          <a:p>
            <a:r>
              <a:rPr lang="tr-TR" altLang="tr-TR" i="1" dirty="0" smtClean="0">
                <a:solidFill>
                  <a:schemeClr val="tx1"/>
                </a:solidFill>
              </a:rPr>
              <a:t>T</a:t>
            </a:r>
            <a:r>
              <a:rPr lang="en-US" altLang="tr-TR" dirty="0" smtClean="0">
                <a:solidFill>
                  <a:schemeClr val="tx1"/>
                </a:solidFill>
              </a:rPr>
              <a:t>he </a:t>
            </a:r>
            <a:r>
              <a:rPr lang="en-US" altLang="tr-TR" dirty="0">
                <a:solidFill>
                  <a:schemeClr val="tx1"/>
                </a:solidFill>
              </a:rPr>
              <a:t>action potential results from a transient change in membrane</a:t>
            </a:r>
            <a:r>
              <a:rPr lang="tr-TR" altLang="tr-TR" dirty="0">
                <a:solidFill>
                  <a:schemeClr val="tx1"/>
                </a:solidFill>
              </a:rPr>
              <a:t> </a:t>
            </a:r>
            <a:r>
              <a:rPr lang="en-US" altLang="tr-TR" dirty="0">
                <a:solidFill>
                  <a:schemeClr val="tx1"/>
                </a:solidFill>
              </a:rPr>
              <a:t>ion permeability, which allows selected ions to move</a:t>
            </a:r>
            <a:r>
              <a:rPr lang="tr-TR" altLang="tr-TR" dirty="0">
                <a:solidFill>
                  <a:schemeClr val="tx1"/>
                </a:solidFill>
              </a:rPr>
              <a:t> </a:t>
            </a:r>
            <a:r>
              <a:rPr lang="tr-TR" altLang="tr-TR" dirty="0" err="1">
                <a:solidFill>
                  <a:schemeClr val="tx1"/>
                </a:solidFill>
              </a:rPr>
              <a:t>down</a:t>
            </a:r>
            <a:r>
              <a:rPr lang="tr-TR" altLang="tr-TR" dirty="0">
                <a:solidFill>
                  <a:schemeClr val="tx1"/>
                </a:solidFill>
              </a:rPr>
              <a:t> </a:t>
            </a:r>
            <a:r>
              <a:rPr lang="tr-TR" altLang="tr-TR" dirty="0" err="1">
                <a:solidFill>
                  <a:schemeClr val="tx1"/>
                </a:solidFill>
              </a:rPr>
              <a:t>their</a:t>
            </a:r>
            <a:r>
              <a:rPr lang="tr-TR" altLang="tr-TR" dirty="0">
                <a:solidFill>
                  <a:schemeClr val="tx1"/>
                </a:solidFill>
              </a:rPr>
              <a:t> </a:t>
            </a:r>
            <a:r>
              <a:rPr lang="tr-TR" altLang="tr-TR" dirty="0" err="1">
                <a:solidFill>
                  <a:schemeClr val="tx1"/>
                </a:solidFill>
              </a:rPr>
              <a:t>concentration</a:t>
            </a:r>
            <a:r>
              <a:rPr lang="tr-TR" altLang="tr-TR" dirty="0">
                <a:solidFill>
                  <a:schemeClr val="tx1"/>
                </a:solidFill>
              </a:rPr>
              <a:t> </a:t>
            </a:r>
            <a:r>
              <a:rPr lang="tr-TR" altLang="tr-TR" dirty="0" err="1">
                <a:solidFill>
                  <a:schemeClr val="tx1"/>
                </a:solidFill>
              </a:rPr>
              <a:t>gradients</a:t>
            </a:r>
            <a:r>
              <a:rPr lang="tr-TR" altLang="tr-TR" dirty="0">
                <a:solidFill>
                  <a:schemeClr val="tx1"/>
                </a:solidFill>
              </a:rPr>
              <a:t>.</a:t>
            </a:r>
          </a:p>
          <a:p>
            <a:r>
              <a:rPr lang="en-US" altLang="tr-TR" dirty="0">
                <a:solidFill>
                  <a:schemeClr val="tx1"/>
                </a:solidFill>
              </a:rPr>
              <a:t>In the resting state, the open channels in the plasma</a:t>
            </a:r>
            <a:r>
              <a:rPr lang="tr-TR" altLang="tr-TR" dirty="0">
                <a:solidFill>
                  <a:schemeClr val="tx1"/>
                </a:solidFill>
              </a:rPr>
              <a:t> </a:t>
            </a:r>
            <a:r>
              <a:rPr lang="en-US" altLang="tr-TR" dirty="0">
                <a:solidFill>
                  <a:schemeClr val="tx1"/>
                </a:solidFill>
              </a:rPr>
              <a:t>membrane are predominantly those that are permeable</a:t>
            </a:r>
            <a:r>
              <a:rPr lang="tr-TR" altLang="tr-TR" dirty="0">
                <a:solidFill>
                  <a:schemeClr val="tx1"/>
                </a:solidFill>
              </a:rPr>
              <a:t> </a:t>
            </a:r>
            <a:r>
              <a:rPr lang="en-US" altLang="tr-TR" dirty="0">
                <a:solidFill>
                  <a:schemeClr val="tx1"/>
                </a:solidFill>
              </a:rPr>
              <a:t>to potassium </a:t>
            </a:r>
            <a:r>
              <a:rPr lang="en-US" altLang="tr-TR" dirty="0" smtClean="0">
                <a:solidFill>
                  <a:schemeClr val="tx1"/>
                </a:solidFill>
              </a:rPr>
              <a:t>ions</a:t>
            </a:r>
            <a:r>
              <a:rPr lang="en-US" altLang="tr-TR" dirty="0">
                <a:solidFill>
                  <a:schemeClr val="tx1"/>
                </a:solidFill>
              </a:rPr>
              <a:t>.</a:t>
            </a:r>
            <a:endParaRPr lang="tr-TR" altLang="tr-TR" dirty="0">
              <a:solidFill>
                <a:schemeClr val="tx1"/>
              </a:solidFill>
            </a:endParaRPr>
          </a:p>
          <a:p>
            <a:r>
              <a:rPr lang="en-US" altLang="tr-TR" dirty="0">
                <a:solidFill>
                  <a:schemeClr val="tx1"/>
                </a:solidFill>
              </a:rPr>
              <a:t>Very few sodium-ion</a:t>
            </a:r>
            <a:r>
              <a:rPr lang="tr-TR" altLang="tr-TR" dirty="0">
                <a:solidFill>
                  <a:schemeClr val="tx1"/>
                </a:solidFill>
              </a:rPr>
              <a:t> </a:t>
            </a:r>
            <a:r>
              <a:rPr lang="en-US" altLang="tr-TR" dirty="0">
                <a:solidFill>
                  <a:schemeClr val="tx1"/>
                </a:solidFill>
              </a:rPr>
              <a:t>channels are open, </a:t>
            </a:r>
            <a:endParaRPr lang="tr-TR" altLang="tr-TR" dirty="0">
              <a:solidFill>
                <a:schemeClr val="tx1"/>
              </a:solidFill>
            </a:endParaRPr>
          </a:p>
          <a:p>
            <a:r>
              <a:rPr lang="en-US" altLang="tr-TR" dirty="0">
                <a:solidFill>
                  <a:schemeClr val="tx1"/>
                </a:solidFill>
              </a:rPr>
              <a:t>the resting potential is close to the potassium equilibrium potential.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21523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altLang="tr-TR" sz="2800" b="1" dirty="0" smtClean="0"/>
              <a:t>ACTION POTENTIAL</a:t>
            </a:r>
            <a:endParaRPr lang="en-US" altLang="tr-TR" sz="2800" b="1" dirty="0"/>
          </a:p>
        </p:txBody>
      </p:sp>
      <p:sp>
        <p:nvSpPr>
          <p:cNvPr id="14342" name="Slide Number Placeholder 7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05E1BCA-08C4-487F-9BDC-BBEFE24D23AB}" type="slidenum">
              <a:rPr lang="en-US" altLang="tr-TR" sz="1400" smtClean="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15</a:t>
            </a:fld>
            <a:endParaRPr lang="en-US" altLang="tr-TR" sz="1400" smtClean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609599" y="1600201"/>
            <a:ext cx="5565169" cy="4923889"/>
          </a:xfrm>
        </p:spPr>
        <p:txBody>
          <a:bodyPr>
            <a:normAutofit fontScale="85000" lnSpcReduction="20000"/>
          </a:bodyPr>
          <a:lstStyle/>
          <a:p>
            <a:r>
              <a:rPr lang="en-US" altLang="tr-TR" dirty="0">
                <a:solidFill>
                  <a:schemeClr val="tx1"/>
                </a:solidFill>
              </a:rPr>
              <a:t>During an action potential, the membrane </a:t>
            </a:r>
            <a:r>
              <a:rPr lang="en-US" altLang="tr-TR" dirty="0" err="1">
                <a:solidFill>
                  <a:schemeClr val="tx1"/>
                </a:solidFill>
              </a:rPr>
              <a:t>permeabilities</a:t>
            </a:r>
            <a:r>
              <a:rPr lang="en-US" altLang="tr-TR" dirty="0">
                <a:solidFill>
                  <a:schemeClr val="tx1"/>
                </a:solidFill>
              </a:rPr>
              <a:t> to sodium and potassium ions are markedly altered.</a:t>
            </a:r>
          </a:p>
          <a:p>
            <a:r>
              <a:rPr lang="en-US" altLang="tr-TR" dirty="0">
                <a:solidFill>
                  <a:schemeClr val="tx1"/>
                </a:solidFill>
              </a:rPr>
              <a:t>The </a:t>
            </a:r>
            <a:r>
              <a:rPr lang="en-US" altLang="tr-TR" b="1" dirty="0">
                <a:solidFill>
                  <a:schemeClr val="tx1"/>
                </a:solidFill>
              </a:rPr>
              <a:t>depolarizing phase </a:t>
            </a:r>
            <a:r>
              <a:rPr lang="en-US" altLang="tr-TR" dirty="0">
                <a:solidFill>
                  <a:schemeClr val="tx1"/>
                </a:solidFill>
              </a:rPr>
              <a:t>of the action potential is due to the opening of voltage-gated sodium channels, which increases the membrane permeability to sodium ions several hundredfold.</a:t>
            </a:r>
          </a:p>
          <a:p>
            <a:r>
              <a:rPr lang="en-US" altLang="tr-TR" dirty="0">
                <a:solidFill>
                  <a:schemeClr val="tx1"/>
                </a:solidFill>
              </a:rPr>
              <a:t>This allows more sodium ions to move into the cell.</a:t>
            </a:r>
          </a:p>
          <a:p>
            <a:r>
              <a:rPr lang="en-US" altLang="tr-TR" dirty="0">
                <a:solidFill>
                  <a:schemeClr val="tx1"/>
                </a:solidFill>
              </a:rPr>
              <a:t>During this </a:t>
            </a:r>
            <a:r>
              <a:rPr lang="en-US" altLang="tr-TR" dirty="0" smtClean="0">
                <a:solidFill>
                  <a:schemeClr val="tx1"/>
                </a:solidFill>
              </a:rPr>
              <a:t>period</a:t>
            </a:r>
            <a:r>
              <a:rPr lang="tr-TR" altLang="tr-TR" dirty="0" smtClean="0">
                <a:solidFill>
                  <a:schemeClr val="tx1"/>
                </a:solidFill>
              </a:rPr>
              <a:t> </a:t>
            </a:r>
            <a:r>
              <a:rPr lang="en-US" altLang="tr-TR" dirty="0" smtClean="0">
                <a:solidFill>
                  <a:schemeClr val="tx1"/>
                </a:solidFill>
              </a:rPr>
              <a:t>more </a:t>
            </a:r>
            <a:r>
              <a:rPr lang="en-US" altLang="tr-TR" dirty="0">
                <a:solidFill>
                  <a:schemeClr val="tx1"/>
                </a:solidFill>
              </a:rPr>
              <a:t>positive charge enters the cell in the form of sodium ions than leaves in the form of potassium ions, and the membrane depolarizes.</a:t>
            </a:r>
          </a:p>
          <a:p>
            <a:r>
              <a:rPr lang="en-US" altLang="tr-TR" dirty="0">
                <a:solidFill>
                  <a:schemeClr val="tx1"/>
                </a:solidFill>
              </a:rPr>
              <a:t>It may even overshoot, becoming positive on the inside and negative on the outside of the membrane.</a:t>
            </a:r>
          </a:p>
          <a:p>
            <a:r>
              <a:rPr lang="en-US" altLang="tr-TR" dirty="0">
                <a:solidFill>
                  <a:schemeClr val="tx1"/>
                </a:solidFill>
              </a:rPr>
              <a:t>In this phase, the membrane potential approaches but does not quite reach the sodium equilibrium potential (60 mV).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83207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altLang="tr-TR" sz="2800" b="1" dirty="0" smtClean="0"/>
              <a:t>ACTION POTENTIAL</a:t>
            </a:r>
            <a:endParaRPr lang="en-US" altLang="tr-TR" sz="2800" b="1" dirty="0"/>
          </a:p>
        </p:txBody>
      </p:sp>
      <p:sp>
        <p:nvSpPr>
          <p:cNvPr id="14342" name="Slide Number Placeholder 7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05E1BCA-08C4-487F-9BDC-BBEFE24D23AB}" type="slidenum">
              <a:rPr lang="en-US" altLang="tr-TR" sz="1400" smtClean="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16</a:t>
            </a:fld>
            <a:endParaRPr lang="en-US" altLang="tr-TR" sz="1400" smtClean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609599" y="1600201"/>
            <a:ext cx="5565169" cy="4923889"/>
          </a:xfrm>
        </p:spPr>
        <p:txBody>
          <a:bodyPr>
            <a:normAutofit fontScale="85000" lnSpcReduction="10000"/>
          </a:bodyPr>
          <a:lstStyle/>
          <a:p>
            <a:r>
              <a:rPr lang="en-US" altLang="tr-TR" dirty="0">
                <a:solidFill>
                  <a:schemeClr val="tx1"/>
                </a:solidFill>
              </a:rPr>
              <a:t>Action potentials in </a:t>
            </a:r>
            <a:r>
              <a:rPr lang="en-US" altLang="tr-TR" b="1" dirty="0">
                <a:solidFill>
                  <a:schemeClr val="tx1"/>
                </a:solidFill>
              </a:rPr>
              <a:t>nerve cells </a:t>
            </a:r>
            <a:r>
              <a:rPr lang="en-US" altLang="tr-TR" dirty="0">
                <a:solidFill>
                  <a:schemeClr val="tx1"/>
                </a:solidFill>
              </a:rPr>
              <a:t>last only about</a:t>
            </a:r>
            <a:r>
              <a:rPr lang="tr-TR" altLang="tr-TR" dirty="0">
                <a:solidFill>
                  <a:schemeClr val="tx1"/>
                </a:solidFill>
              </a:rPr>
              <a:t> </a:t>
            </a:r>
            <a:r>
              <a:rPr lang="en-US" altLang="tr-TR" dirty="0">
                <a:solidFill>
                  <a:schemeClr val="tx1"/>
                </a:solidFill>
              </a:rPr>
              <a:t>1 </a:t>
            </a:r>
            <a:r>
              <a:rPr lang="en-US" altLang="tr-TR" dirty="0" err="1">
                <a:solidFill>
                  <a:schemeClr val="tx1"/>
                </a:solidFill>
              </a:rPr>
              <a:t>ms</a:t>
            </a:r>
            <a:r>
              <a:rPr lang="en-US" altLang="tr-TR" dirty="0">
                <a:solidFill>
                  <a:schemeClr val="tx1"/>
                </a:solidFill>
              </a:rPr>
              <a:t> and typically show an overshoot. </a:t>
            </a:r>
            <a:endParaRPr lang="tr-TR" altLang="tr-TR" dirty="0">
              <a:solidFill>
                <a:schemeClr val="tx1"/>
              </a:solidFill>
            </a:endParaRPr>
          </a:p>
          <a:p>
            <a:r>
              <a:rPr lang="en-US" altLang="tr-TR" dirty="0">
                <a:solidFill>
                  <a:schemeClr val="tx1"/>
                </a:solidFill>
              </a:rPr>
              <a:t>They may last</a:t>
            </a:r>
            <a:r>
              <a:rPr lang="tr-TR" altLang="tr-TR" dirty="0">
                <a:solidFill>
                  <a:schemeClr val="tx1"/>
                </a:solidFill>
              </a:rPr>
              <a:t> </a:t>
            </a:r>
            <a:r>
              <a:rPr lang="en-US" altLang="tr-TR" dirty="0">
                <a:solidFill>
                  <a:schemeClr val="tx1"/>
                </a:solidFill>
              </a:rPr>
              <a:t>much longer in certain types of </a:t>
            </a:r>
            <a:r>
              <a:rPr lang="en-US" altLang="tr-TR" b="1" dirty="0">
                <a:solidFill>
                  <a:schemeClr val="tx1"/>
                </a:solidFill>
              </a:rPr>
              <a:t>muscle cells</a:t>
            </a:r>
            <a:endParaRPr lang="tr-TR" altLang="tr-TR" b="1" dirty="0">
              <a:solidFill>
                <a:schemeClr val="tx1"/>
              </a:solidFill>
            </a:endParaRPr>
          </a:p>
          <a:p>
            <a:r>
              <a:rPr lang="tr-TR" altLang="tr-TR" dirty="0" err="1">
                <a:solidFill>
                  <a:schemeClr val="tx1"/>
                </a:solidFill>
              </a:rPr>
              <a:t>The</a:t>
            </a:r>
            <a:r>
              <a:rPr lang="tr-TR" altLang="tr-TR" dirty="0">
                <a:solidFill>
                  <a:schemeClr val="tx1"/>
                </a:solidFill>
              </a:rPr>
              <a:t> </a:t>
            </a:r>
            <a:r>
              <a:rPr lang="en-US" altLang="tr-TR" dirty="0">
                <a:solidFill>
                  <a:schemeClr val="tx1"/>
                </a:solidFill>
              </a:rPr>
              <a:t>membrane potential returns so rapidly to its resting</a:t>
            </a:r>
            <a:r>
              <a:rPr lang="tr-TR" altLang="tr-TR" dirty="0">
                <a:solidFill>
                  <a:schemeClr val="tx1"/>
                </a:solidFill>
              </a:rPr>
              <a:t> </a:t>
            </a:r>
            <a:r>
              <a:rPr lang="en-US" altLang="tr-TR" dirty="0">
                <a:solidFill>
                  <a:schemeClr val="tx1"/>
                </a:solidFill>
              </a:rPr>
              <a:t>level because:</a:t>
            </a:r>
            <a:endParaRPr lang="tr-TR" altLang="tr-TR" dirty="0">
              <a:solidFill>
                <a:schemeClr val="tx1"/>
              </a:solidFill>
            </a:endParaRPr>
          </a:p>
          <a:p>
            <a:r>
              <a:rPr lang="en-US" altLang="tr-TR" dirty="0">
                <a:solidFill>
                  <a:schemeClr val="tx1"/>
                </a:solidFill>
              </a:rPr>
              <a:t>(1) the sodium channels that opened</a:t>
            </a:r>
            <a:r>
              <a:rPr lang="tr-TR" altLang="tr-TR" dirty="0">
                <a:solidFill>
                  <a:schemeClr val="tx1"/>
                </a:solidFill>
              </a:rPr>
              <a:t> </a:t>
            </a:r>
            <a:r>
              <a:rPr lang="en-US" altLang="tr-TR" dirty="0">
                <a:solidFill>
                  <a:schemeClr val="tx1"/>
                </a:solidFill>
              </a:rPr>
              <a:t>during the depolarization phase undergo inactivation</a:t>
            </a:r>
            <a:r>
              <a:rPr lang="tr-TR" altLang="tr-TR" dirty="0">
                <a:solidFill>
                  <a:schemeClr val="tx1"/>
                </a:solidFill>
              </a:rPr>
              <a:t> </a:t>
            </a:r>
            <a:r>
              <a:rPr lang="en-US" altLang="tr-TR" dirty="0">
                <a:solidFill>
                  <a:schemeClr val="tx1"/>
                </a:solidFill>
              </a:rPr>
              <a:t>near the peak of the action potential, which causes</a:t>
            </a:r>
            <a:r>
              <a:rPr lang="tr-TR" altLang="tr-TR" dirty="0">
                <a:solidFill>
                  <a:schemeClr val="tx1"/>
                </a:solidFill>
              </a:rPr>
              <a:t> </a:t>
            </a:r>
            <a:r>
              <a:rPr lang="en-US" altLang="tr-TR" dirty="0">
                <a:solidFill>
                  <a:schemeClr val="tx1"/>
                </a:solidFill>
              </a:rPr>
              <a:t>them to close; and </a:t>
            </a:r>
            <a:endParaRPr lang="tr-TR" altLang="tr-TR" dirty="0">
              <a:solidFill>
                <a:schemeClr val="tx1"/>
              </a:solidFill>
            </a:endParaRPr>
          </a:p>
          <a:p>
            <a:r>
              <a:rPr lang="en-US" altLang="tr-TR" dirty="0">
                <a:solidFill>
                  <a:schemeClr val="tx1"/>
                </a:solidFill>
              </a:rPr>
              <a:t>(2) voltage-gated potassium </a:t>
            </a:r>
            <a:r>
              <a:rPr lang="en-US" altLang="tr-TR" dirty="0" err="1">
                <a:solidFill>
                  <a:schemeClr val="tx1"/>
                </a:solidFill>
              </a:rPr>
              <a:t>channels,which</a:t>
            </a:r>
            <a:r>
              <a:rPr lang="en-US" altLang="tr-TR" dirty="0">
                <a:solidFill>
                  <a:schemeClr val="tx1"/>
                </a:solidFill>
              </a:rPr>
              <a:t> open more slowly than sodium channels,</a:t>
            </a:r>
            <a:r>
              <a:rPr lang="tr-TR" altLang="tr-TR" dirty="0">
                <a:solidFill>
                  <a:schemeClr val="tx1"/>
                </a:solidFill>
              </a:rPr>
              <a:t> </a:t>
            </a:r>
            <a:r>
              <a:rPr lang="en-US" altLang="tr-TR" dirty="0">
                <a:solidFill>
                  <a:schemeClr val="tx1"/>
                </a:solidFill>
              </a:rPr>
              <a:t>open in response to the depolarization.</a:t>
            </a:r>
            <a:endParaRPr lang="tr-TR" altLang="tr-TR" dirty="0">
              <a:solidFill>
                <a:schemeClr val="tx1"/>
              </a:solidFill>
            </a:endParaRPr>
          </a:p>
          <a:p>
            <a:r>
              <a:rPr lang="en-US" altLang="tr-TR" dirty="0">
                <a:solidFill>
                  <a:schemeClr val="tx1"/>
                </a:solidFill>
              </a:rPr>
              <a:t>Closure of the sodium channels alone would restore</a:t>
            </a:r>
            <a:r>
              <a:rPr lang="tr-TR" altLang="tr-TR" dirty="0">
                <a:solidFill>
                  <a:schemeClr val="tx1"/>
                </a:solidFill>
              </a:rPr>
              <a:t> </a:t>
            </a:r>
            <a:r>
              <a:rPr lang="en-US" altLang="tr-TR" dirty="0">
                <a:solidFill>
                  <a:schemeClr val="tx1"/>
                </a:solidFill>
              </a:rPr>
              <a:t>the membrane potential to its resting level since</a:t>
            </a:r>
            <a:r>
              <a:rPr lang="tr-TR" altLang="tr-TR" dirty="0">
                <a:solidFill>
                  <a:schemeClr val="tx1"/>
                </a:solidFill>
              </a:rPr>
              <a:t> </a:t>
            </a:r>
            <a:r>
              <a:rPr lang="en-US" altLang="tr-TR" dirty="0">
                <a:solidFill>
                  <a:schemeClr val="tx1"/>
                </a:solidFill>
              </a:rPr>
              <a:t>potassium flux out would then exceed sodium flux in.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61765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altLang="tr-TR" sz="2800" b="1" dirty="0" smtClean="0"/>
              <a:t>ACTION POTENTIAL</a:t>
            </a:r>
            <a:endParaRPr lang="en-US" altLang="tr-TR" sz="2800" b="1" dirty="0"/>
          </a:p>
        </p:txBody>
      </p:sp>
      <p:sp>
        <p:nvSpPr>
          <p:cNvPr id="14342" name="Slide Number Placeholder 7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05E1BCA-08C4-487F-9BDC-BBEFE24D23AB}" type="slidenum">
              <a:rPr lang="en-US" altLang="tr-TR" sz="1400" smtClean="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17</a:t>
            </a:fld>
            <a:endParaRPr lang="en-US" altLang="tr-TR" sz="1400" smtClean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609599" y="1600201"/>
            <a:ext cx="5565169" cy="4923889"/>
          </a:xfrm>
        </p:spPr>
        <p:txBody>
          <a:bodyPr>
            <a:normAutofit fontScale="92500" lnSpcReduction="20000"/>
          </a:bodyPr>
          <a:lstStyle/>
          <a:p>
            <a:r>
              <a:rPr lang="en-US" altLang="tr-TR" dirty="0">
                <a:solidFill>
                  <a:schemeClr val="tx1"/>
                </a:solidFill>
              </a:rPr>
              <a:t>the process is speeded up by the simultaneous</a:t>
            </a:r>
            <a:r>
              <a:rPr lang="tr-TR" altLang="tr-TR" dirty="0">
                <a:solidFill>
                  <a:schemeClr val="tx1"/>
                </a:solidFill>
              </a:rPr>
              <a:t> </a:t>
            </a:r>
            <a:r>
              <a:rPr lang="en-US" altLang="tr-TR" dirty="0">
                <a:solidFill>
                  <a:schemeClr val="tx1"/>
                </a:solidFill>
              </a:rPr>
              <a:t>increase in potassium permeability. </a:t>
            </a:r>
            <a:endParaRPr lang="tr-TR" altLang="tr-TR" dirty="0">
              <a:solidFill>
                <a:schemeClr val="tx1"/>
              </a:solidFill>
            </a:endParaRPr>
          </a:p>
          <a:p>
            <a:r>
              <a:rPr lang="en-US" altLang="tr-TR" dirty="0">
                <a:solidFill>
                  <a:schemeClr val="tx1"/>
                </a:solidFill>
              </a:rPr>
              <a:t>Potassium diffusion</a:t>
            </a:r>
            <a:r>
              <a:rPr lang="tr-TR" altLang="tr-TR" dirty="0">
                <a:solidFill>
                  <a:schemeClr val="tx1"/>
                </a:solidFill>
              </a:rPr>
              <a:t> </a:t>
            </a:r>
            <a:r>
              <a:rPr lang="en-US" altLang="tr-TR" dirty="0">
                <a:solidFill>
                  <a:schemeClr val="tx1"/>
                </a:solidFill>
              </a:rPr>
              <a:t>out of the cell is then much greater than the</a:t>
            </a:r>
            <a:r>
              <a:rPr lang="tr-TR" altLang="tr-TR" dirty="0">
                <a:solidFill>
                  <a:schemeClr val="tx1"/>
                </a:solidFill>
              </a:rPr>
              <a:t> </a:t>
            </a:r>
            <a:r>
              <a:rPr lang="en-US" altLang="tr-TR" dirty="0">
                <a:solidFill>
                  <a:schemeClr val="tx1"/>
                </a:solidFill>
              </a:rPr>
              <a:t>sodium diffusion in, rapidly returning the membrane</a:t>
            </a:r>
            <a:r>
              <a:rPr lang="tr-TR" altLang="tr-TR" dirty="0">
                <a:solidFill>
                  <a:schemeClr val="tx1"/>
                </a:solidFill>
              </a:rPr>
              <a:t> </a:t>
            </a:r>
            <a:r>
              <a:rPr lang="en-US" altLang="tr-TR" dirty="0">
                <a:solidFill>
                  <a:schemeClr val="tx1"/>
                </a:solidFill>
              </a:rPr>
              <a:t>potential to its resting level. </a:t>
            </a:r>
            <a:endParaRPr lang="tr-TR" altLang="tr-TR" dirty="0">
              <a:solidFill>
                <a:schemeClr val="tx1"/>
              </a:solidFill>
            </a:endParaRPr>
          </a:p>
          <a:p>
            <a:r>
              <a:rPr lang="en-US" altLang="tr-TR" dirty="0">
                <a:solidFill>
                  <a:schemeClr val="tx1"/>
                </a:solidFill>
              </a:rPr>
              <a:t>In fact, after the sodium</a:t>
            </a:r>
            <a:r>
              <a:rPr lang="tr-TR" altLang="tr-TR" dirty="0">
                <a:solidFill>
                  <a:schemeClr val="tx1"/>
                </a:solidFill>
              </a:rPr>
              <a:t> </a:t>
            </a:r>
            <a:r>
              <a:rPr lang="en-US" altLang="tr-TR" dirty="0">
                <a:solidFill>
                  <a:schemeClr val="tx1"/>
                </a:solidFill>
              </a:rPr>
              <a:t>channels have closed, some of the voltage-gated potassium</a:t>
            </a:r>
            <a:r>
              <a:rPr lang="tr-TR" altLang="tr-TR" dirty="0">
                <a:solidFill>
                  <a:schemeClr val="tx1"/>
                </a:solidFill>
              </a:rPr>
              <a:t> </a:t>
            </a:r>
            <a:r>
              <a:rPr lang="en-US" altLang="tr-TR" dirty="0">
                <a:solidFill>
                  <a:schemeClr val="tx1"/>
                </a:solidFill>
              </a:rPr>
              <a:t>channels are still open</a:t>
            </a:r>
            <a:endParaRPr lang="tr-TR" altLang="tr-TR" dirty="0">
              <a:solidFill>
                <a:schemeClr val="tx1"/>
              </a:solidFill>
            </a:endParaRPr>
          </a:p>
          <a:p>
            <a:r>
              <a:rPr lang="en-US" altLang="tr-TR" dirty="0">
                <a:solidFill>
                  <a:schemeClr val="tx1"/>
                </a:solidFill>
              </a:rPr>
              <a:t>in nerve cells there</a:t>
            </a:r>
            <a:r>
              <a:rPr lang="tr-TR" altLang="tr-TR" dirty="0">
                <a:solidFill>
                  <a:schemeClr val="tx1"/>
                </a:solidFill>
              </a:rPr>
              <a:t> </a:t>
            </a:r>
            <a:r>
              <a:rPr lang="en-US" altLang="tr-TR" dirty="0">
                <a:solidFill>
                  <a:schemeClr val="tx1"/>
                </a:solidFill>
              </a:rPr>
              <a:t>is generally a small hyperpolarization of the membrane</a:t>
            </a:r>
            <a:r>
              <a:rPr lang="tr-TR" altLang="tr-TR" dirty="0">
                <a:solidFill>
                  <a:schemeClr val="tx1"/>
                </a:solidFill>
              </a:rPr>
              <a:t> </a:t>
            </a:r>
            <a:r>
              <a:rPr lang="en-US" altLang="tr-TR" dirty="0">
                <a:solidFill>
                  <a:schemeClr val="tx1"/>
                </a:solidFill>
              </a:rPr>
              <a:t>potential beyond the resting level</a:t>
            </a:r>
            <a:endParaRPr lang="tr-TR" altLang="tr-TR" dirty="0">
              <a:solidFill>
                <a:schemeClr val="tx1"/>
              </a:solidFill>
            </a:endParaRPr>
          </a:p>
          <a:p>
            <a:r>
              <a:rPr lang="en-US" altLang="tr-TR" dirty="0">
                <a:solidFill>
                  <a:schemeClr val="tx1"/>
                </a:solidFill>
              </a:rPr>
              <a:t>cellular accumulation</a:t>
            </a:r>
            <a:r>
              <a:rPr lang="tr-TR" altLang="tr-TR" dirty="0">
                <a:solidFill>
                  <a:schemeClr val="tx1"/>
                </a:solidFill>
              </a:rPr>
              <a:t> </a:t>
            </a:r>
            <a:r>
              <a:rPr lang="en-US" altLang="tr-TR" dirty="0">
                <a:solidFill>
                  <a:schemeClr val="tx1"/>
                </a:solidFill>
              </a:rPr>
              <a:t>of sodium and loss of potassium are prevented</a:t>
            </a:r>
            <a:r>
              <a:rPr lang="tr-TR" altLang="tr-TR" dirty="0">
                <a:solidFill>
                  <a:schemeClr val="tx1"/>
                </a:solidFill>
              </a:rPr>
              <a:t> </a:t>
            </a:r>
            <a:r>
              <a:rPr lang="en-US" altLang="tr-TR" dirty="0">
                <a:solidFill>
                  <a:schemeClr val="tx1"/>
                </a:solidFill>
              </a:rPr>
              <a:t>by </a:t>
            </a:r>
            <a:r>
              <a:rPr lang="en-US" altLang="tr-TR" dirty="0" smtClean="0">
                <a:solidFill>
                  <a:schemeClr val="tx1"/>
                </a:solidFill>
              </a:rPr>
              <a:t>the</a:t>
            </a:r>
            <a:r>
              <a:rPr lang="tr-TR" altLang="tr-TR" dirty="0" smtClean="0">
                <a:solidFill>
                  <a:schemeClr val="tx1"/>
                </a:solidFill>
              </a:rPr>
              <a:t> </a:t>
            </a:r>
            <a:r>
              <a:rPr lang="en-US" altLang="tr-TR" dirty="0" smtClean="0">
                <a:solidFill>
                  <a:schemeClr val="tx1"/>
                </a:solidFill>
              </a:rPr>
              <a:t>continuous </a:t>
            </a:r>
            <a:r>
              <a:rPr lang="en-US" altLang="tr-TR" dirty="0">
                <a:solidFill>
                  <a:schemeClr val="tx1"/>
                </a:solidFill>
              </a:rPr>
              <a:t>action of the membrane</a:t>
            </a:r>
            <a:r>
              <a:rPr lang="tr-TR" altLang="tr-TR" dirty="0">
                <a:solidFill>
                  <a:schemeClr val="tx1"/>
                </a:solidFill>
              </a:rPr>
              <a:t> </a:t>
            </a:r>
            <a:r>
              <a:rPr lang="en-US" altLang="tr-TR" dirty="0" err="1">
                <a:solidFill>
                  <a:schemeClr val="tx1"/>
                </a:solidFill>
              </a:rPr>
              <a:t>Na,K</a:t>
            </a:r>
            <a:r>
              <a:rPr lang="en-US" altLang="tr-TR" dirty="0">
                <a:solidFill>
                  <a:schemeClr val="tx1"/>
                </a:solidFill>
              </a:rPr>
              <a:t>-ATPase pumps.</a:t>
            </a:r>
          </a:p>
        </p:txBody>
      </p:sp>
    </p:spTree>
    <p:extLst>
      <p:ext uri="{BB962C8B-B14F-4D97-AF65-F5344CB8AC3E}">
        <p14:creationId xmlns:p14="http://schemas.microsoft.com/office/powerpoint/2010/main" val="594890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>
              <a:defRPr/>
            </a:pPr>
            <a:r>
              <a:rPr lang="tr-TR" altLang="tr-TR" sz="2800" b="1" dirty="0" err="1"/>
              <a:t>Mechanism</a:t>
            </a:r>
            <a:r>
              <a:rPr lang="tr-TR" altLang="tr-TR" sz="2800" b="1" dirty="0"/>
              <a:t> of </a:t>
            </a:r>
            <a:r>
              <a:rPr lang="tr-TR" altLang="tr-TR" sz="2800" b="1" dirty="0" err="1"/>
              <a:t>Ion-channel</a:t>
            </a:r>
            <a:r>
              <a:rPr lang="tr-TR" altLang="tr-TR" sz="2800" b="1" dirty="0"/>
              <a:t> </a:t>
            </a:r>
            <a:r>
              <a:rPr lang="tr-TR" altLang="tr-TR" sz="2800" b="1" dirty="0" err="1"/>
              <a:t>Changes</a:t>
            </a:r>
            <a:endParaRPr lang="en-US" altLang="tr-TR" sz="2800" b="1" dirty="0"/>
          </a:p>
        </p:txBody>
      </p:sp>
      <p:sp>
        <p:nvSpPr>
          <p:cNvPr id="14342" name="Slide Number Placeholder 7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05E1BCA-08C4-487F-9BDC-BBEFE24D23AB}" type="slidenum">
              <a:rPr lang="en-US" altLang="tr-TR" sz="1400" smtClean="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18</a:t>
            </a:fld>
            <a:endParaRPr lang="en-US" altLang="tr-TR" sz="1400" smtClean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609599" y="1600201"/>
            <a:ext cx="5565169" cy="4923889"/>
          </a:xfrm>
        </p:spPr>
        <p:txBody>
          <a:bodyPr>
            <a:normAutofit fontScale="92500"/>
          </a:bodyPr>
          <a:lstStyle/>
          <a:p>
            <a:r>
              <a:rPr lang="en-US" altLang="tr-TR" dirty="0">
                <a:solidFill>
                  <a:schemeClr val="tx1"/>
                </a:solidFill>
              </a:rPr>
              <a:t>The potassium channels that open during an action</a:t>
            </a:r>
            <a:r>
              <a:rPr lang="tr-TR" altLang="tr-TR" dirty="0">
                <a:solidFill>
                  <a:schemeClr val="tx1"/>
                </a:solidFill>
              </a:rPr>
              <a:t> </a:t>
            </a:r>
            <a:r>
              <a:rPr lang="en-US" altLang="tr-TR" dirty="0">
                <a:solidFill>
                  <a:schemeClr val="tx1"/>
                </a:solidFill>
              </a:rPr>
              <a:t>potential are also voltage-gated.</a:t>
            </a:r>
            <a:endParaRPr lang="tr-TR" altLang="tr-TR" dirty="0">
              <a:solidFill>
                <a:schemeClr val="tx1"/>
              </a:solidFill>
            </a:endParaRPr>
          </a:p>
          <a:p>
            <a:r>
              <a:rPr lang="en-US" altLang="tr-TR" dirty="0">
                <a:solidFill>
                  <a:schemeClr val="tx1"/>
                </a:solidFill>
              </a:rPr>
              <a:t> In fact, their</a:t>
            </a:r>
            <a:r>
              <a:rPr lang="tr-TR" altLang="tr-TR" dirty="0">
                <a:solidFill>
                  <a:schemeClr val="tx1"/>
                </a:solidFill>
              </a:rPr>
              <a:t> </a:t>
            </a:r>
            <a:r>
              <a:rPr lang="en-US" altLang="tr-TR" dirty="0">
                <a:solidFill>
                  <a:schemeClr val="tx1"/>
                </a:solidFill>
              </a:rPr>
              <a:t>opening is triggered by the same depolarization that</a:t>
            </a:r>
            <a:r>
              <a:rPr lang="tr-TR" altLang="tr-TR" dirty="0">
                <a:solidFill>
                  <a:schemeClr val="tx1"/>
                </a:solidFill>
              </a:rPr>
              <a:t> </a:t>
            </a:r>
            <a:r>
              <a:rPr lang="en-US" altLang="tr-TR" dirty="0">
                <a:solidFill>
                  <a:schemeClr val="tx1"/>
                </a:solidFill>
              </a:rPr>
              <a:t>opens the sodium channels, but the potassium channel</a:t>
            </a:r>
            <a:r>
              <a:rPr lang="tr-TR" altLang="tr-TR" dirty="0">
                <a:solidFill>
                  <a:schemeClr val="tx1"/>
                </a:solidFill>
              </a:rPr>
              <a:t> </a:t>
            </a:r>
            <a:r>
              <a:rPr lang="tr-TR" altLang="tr-TR" dirty="0" err="1">
                <a:solidFill>
                  <a:schemeClr val="tx1"/>
                </a:solidFill>
              </a:rPr>
              <a:t>opening</a:t>
            </a:r>
            <a:r>
              <a:rPr lang="tr-TR" altLang="tr-TR" dirty="0">
                <a:solidFill>
                  <a:schemeClr val="tx1"/>
                </a:solidFill>
              </a:rPr>
              <a:t> is </a:t>
            </a:r>
            <a:r>
              <a:rPr lang="tr-TR" altLang="tr-TR" dirty="0" err="1">
                <a:solidFill>
                  <a:schemeClr val="tx1"/>
                </a:solidFill>
              </a:rPr>
              <a:t>slightly</a:t>
            </a:r>
            <a:r>
              <a:rPr lang="tr-TR" altLang="tr-TR" dirty="0">
                <a:solidFill>
                  <a:schemeClr val="tx1"/>
                </a:solidFill>
              </a:rPr>
              <a:t> </a:t>
            </a:r>
            <a:r>
              <a:rPr lang="tr-TR" altLang="tr-TR" dirty="0" err="1">
                <a:solidFill>
                  <a:schemeClr val="tx1"/>
                </a:solidFill>
              </a:rPr>
              <a:t>delayed</a:t>
            </a:r>
            <a:r>
              <a:rPr lang="tr-TR" altLang="tr-TR" dirty="0" smtClean="0">
                <a:solidFill>
                  <a:schemeClr val="tx1"/>
                </a:solidFill>
              </a:rPr>
              <a:t>.</a:t>
            </a:r>
          </a:p>
          <a:p>
            <a:r>
              <a:rPr lang="en-US" altLang="tr-TR" b="1" dirty="0">
                <a:solidFill>
                  <a:schemeClr val="tx1"/>
                </a:solidFill>
              </a:rPr>
              <a:t>What about the inactivation of the voltage-gated</a:t>
            </a:r>
            <a:r>
              <a:rPr lang="tr-TR" altLang="tr-TR" b="1" dirty="0">
                <a:solidFill>
                  <a:schemeClr val="tx1"/>
                </a:solidFill>
              </a:rPr>
              <a:t> </a:t>
            </a:r>
            <a:r>
              <a:rPr lang="en-US" altLang="tr-TR" b="1" dirty="0">
                <a:solidFill>
                  <a:schemeClr val="tx1"/>
                </a:solidFill>
              </a:rPr>
              <a:t>sodium channels that opened during the rising phase</a:t>
            </a:r>
            <a:r>
              <a:rPr lang="tr-TR" altLang="tr-TR" b="1" dirty="0">
                <a:solidFill>
                  <a:schemeClr val="tx1"/>
                </a:solidFill>
              </a:rPr>
              <a:t> of </a:t>
            </a:r>
            <a:r>
              <a:rPr lang="tr-TR" altLang="tr-TR" b="1" dirty="0" err="1">
                <a:solidFill>
                  <a:schemeClr val="tx1"/>
                </a:solidFill>
              </a:rPr>
              <a:t>the</a:t>
            </a:r>
            <a:r>
              <a:rPr lang="tr-TR" altLang="tr-TR" b="1" dirty="0">
                <a:solidFill>
                  <a:schemeClr val="tx1"/>
                </a:solidFill>
              </a:rPr>
              <a:t> </a:t>
            </a:r>
            <a:r>
              <a:rPr lang="tr-TR" altLang="tr-TR" b="1" dirty="0" err="1">
                <a:solidFill>
                  <a:schemeClr val="tx1"/>
                </a:solidFill>
              </a:rPr>
              <a:t>action</a:t>
            </a:r>
            <a:r>
              <a:rPr lang="tr-TR" altLang="tr-TR" b="1" dirty="0">
                <a:solidFill>
                  <a:schemeClr val="tx1"/>
                </a:solidFill>
              </a:rPr>
              <a:t> </a:t>
            </a:r>
            <a:r>
              <a:rPr lang="tr-TR" altLang="tr-TR" b="1" dirty="0" err="1">
                <a:solidFill>
                  <a:schemeClr val="tx1"/>
                </a:solidFill>
              </a:rPr>
              <a:t>potential</a:t>
            </a:r>
            <a:r>
              <a:rPr lang="tr-TR" altLang="tr-TR" b="1" dirty="0">
                <a:solidFill>
                  <a:schemeClr val="tx1"/>
                </a:solidFill>
              </a:rPr>
              <a:t>?</a:t>
            </a:r>
          </a:p>
          <a:p>
            <a:r>
              <a:rPr lang="en-US" altLang="tr-TR" dirty="0">
                <a:solidFill>
                  <a:schemeClr val="tx1"/>
                </a:solidFill>
              </a:rPr>
              <a:t>This is the result of a voltage</a:t>
            </a:r>
            <a:r>
              <a:rPr lang="tr-TR" altLang="tr-TR" dirty="0">
                <a:solidFill>
                  <a:schemeClr val="tx1"/>
                </a:solidFill>
              </a:rPr>
              <a:t> </a:t>
            </a:r>
            <a:r>
              <a:rPr lang="en-US" altLang="tr-TR" dirty="0">
                <a:solidFill>
                  <a:schemeClr val="tx1"/>
                </a:solidFill>
              </a:rPr>
              <a:t>induced</a:t>
            </a:r>
            <a:r>
              <a:rPr lang="tr-TR" altLang="tr-TR" dirty="0">
                <a:solidFill>
                  <a:schemeClr val="tx1"/>
                </a:solidFill>
              </a:rPr>
              <a:t> </a:t>
            </a:r>
            <a:r>
              <a:rPr lang="en-US" altLang="tr-TR" dirty="0">
                <a:solidFill>
                  <a:schemeClr val="tx1"/>
                </a:solidFill>
              </a:rPr>
              <a:t>change in the conformation of the proteins</a:t>
            </a:r>
            <a:r>
              <a:rPr lang="tr-TR" altLang="tr-TR" dirty="0">
                <a:solidFill>
                  <a:schemeClr val="tx1"/>
                </a:solidFill>
              </a:rPr>
              <a:t> </a:t>
            </a:r>
            <a:r>
              <a:rPr lang="en-US" altLang="tr-TR" dirty="0">
                <a:solidFill>
                  <a:schemeClr val="tx1"/>
                </a:solidFill>
              </a:rPr>
              <a:t>that constitute the channel, which closes the channel</a:t>
            </a:r>
            <a:r>
              <a:rPr lang="tr-TR" altLang="tr-TR" dirty="0">
                <a:solidFill>
                  <a:schemeClr val="tx1"/>
                </a:solidFill>
              </a:rPr>
              <a:t> </a:t>
            </a:r>
            <a:r>
              <a:rPr lang="tr-TR" altLang="tr-TR" dirty="0" err="1">
                <a:solidFill>
                  <a:schemeClr val="tx1"/>
                </a:solidFill>
              </a:rPr>
              <a:t>after</a:t>
            </a:r>
            <a:r>
              <a:rPr lang="tr-TR" altLang="tr-TR" dirty="0">
                <a:solidFill>
                  <a:schemeClr val="tx1"/>
                </a:solidFill>
              </a:rPr>
              <a:t> </a:t>
            </a:r>
            <a:r>
              <a:rPr lang="tr-TR" altLang="tr-TR" dirty="0" err="1">
                <a:solidFill>
                  <a:schemeClr val="tx1"/>
                </a:solidFill>
              </a:rPr>
              <a:t>its</a:t>
            </a:r>
            <a:r>
              <a:rPr lang="tr-TR" altLang="tr-TR" dirty="0">
                <a:solidFill>
                  <a:schemeClr val="tx1"/>
                </a:solidFill>
              </a:rPr>
              <a:t> </a:t>
            </a:r>
            <a:r>
              <a:rPr lang="tr-TR" altLang="tr-TR" dirty="0" err="1">
                <a:solidFill>
                  <a:schemeClr val="tx1"/>
                </a:solidFill>
              </a:rPr>
              <a:t>brief</a:t>
            </a:r>
            <a:r>
              <a:rPr lang="tr-TR" altLang="tr-TR" dirty="0">
                <a:solidFill>
                  <a:schemeClr val="tx1"/>
                </a:solidFill>
              </a:rPr>
              <a:t> </a:t>
            </a:r>
            <a:r>
              <a:rPr lang="tr-TR" altLang="tr-TR" dirty="0" err="1">
                <a:solidFill>
                  <a:schemeClr val="tx1"/>
                </a:solidFill>
              </a:rPr>
              <a:t>opening</a:t>
            </a:r>
            <a:r>
              <a:rPr lang="tr-TR" altLang="tr-TR" dirty="0">
                <a:solidFill>
                  <a:schemeClr val="tx1"/>
                </a:solidFill>
              </a:rPr>
              <a:t>.</a:t>
            </a:r>
          </a:p>
          <a:p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3409787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5"/>
          <p:cNvSpPr>
            <a:spLocks noGrp="1"/>
          </p:cNvSpPr>
          <p:nvPr>
            <p:ph type="title"/>
          </p:nvPr>
        </p:nvSpPr>
        <p:spPr>
          <a:xfrm>
            <a:off x="499017" y="0"/>
            <a:ext cx="8534400" cy="1507067"/>
          </a:xfrm>
        </p:spPr>
        <p:txBody>
          <a:bodyPr/>
          <a:lstStyle/>
          <a:p>
            <a:pPr eaLnBrk="1" hangingPunct="1"/>
            <a:r>
              <a:rPr lang="en-US" altLang="tr-TR" b="1" dirty="0" smtClean="0"/>
              <a:t>S</a:t>
            </a:r>
            <a:r>
              <a:rPr lang="tr-TR" altLang="tr-TR" b="1" dirty="0" smtClean="0"/>
              <a:t>I</a:t>
            </a:r>
            <a:r>
              <a:rPr lang="en-US" altLang="tr-TR" b="1" dirty="0" err="1" smtClean="0"/>
              <a:t>dedness</a:t>
            </a:r>
            <a:endParaRPr lang="en-US" altLang="tr-TR" b="1" dirty="0" smtClean="0"/>
          </a:p>
        </p:txBody>
      </p:sp>
      <p:sp>
        <p:nvSpPr>
          <p:cNvPr id="13315" name="Content Placeholder 6"/>
          <p:cNvSpPr>
            <a:spLocks noGrp="1"/>
          </p:cNvSpPr>
          <p:nvPr>
            <p:ph idx="1"/>
          </p:nvPr>
        </p:nvSpPr>
        <p:spPr>
          <a:xfrm>
            <a:off x="499016" y="1387474"/>
            <a:ext cx="6269429" cy="4525963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tr-T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he 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electrical charges on one side of the membrane (positive or negative) are different than on the other side.</a:t>
            </a:r>
            <a:endParaRPr lang="tr-TR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Wingdings 3" charset="2"/>
              <a:buNone/>
              <a:defRPr/>
            </a:pP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 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Why does </a:t>
            </a:r>
            <a:r>
              <a:rPr lang="tr-TR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sidedness</a:t>
            </a:r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exist?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Different permeability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Pumps</a:t>
            </a: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Protein channels</a:t>
            </a:r>
          </a:p>
          <a:p>
            <a:pPr marL="0" indent="0" eaLnBrk="1" fontAlgn="auto" hangingPunct="1">
              <a:spcAft>
                <a:spcPts val="0"/>
              </a:spcAft>
              <a:buFont typeface="Wingdings 3" charset="2"/>
              <a:buNone/>
              <a:defRPr/>
            </a:pP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How does a membrane become sided? </a:t>
            </a:r>
            <a:endParaRPr lang="en-US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Primary and secondary active transport, or pores that allow only one particular solute to move. </a:t>
            </a:r>
            <a:endParaRPr lang="tr-TR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These things make a higher concentration on one side. </a:t>
            </a:r>
            <a:endParaRPr lang="tr-TR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spcAft>
                <a:spcPts val="0"/>
              </a:spcAft>
              <a:buFont typeface="Wingdings 3" charset="2"/>
              <a:buChar char=""/>
              <a:defRPr/>
            </a:pPr>
            <a:r>
              <a:rPr lang="tr-TR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</a:t>
            </a:r>
            <a:r>
              <a:rPr lang="en-US" b="1" i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idedness</a:t>
            </a:r>
            <a:r>
              <a:rPr lang="en-US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is caused by proteins.</a:t>
            </a:r>
            <a:endParaRPr lang="en-US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endParaRPr lang="en-US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220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431C6C2-9183-4FAA-B2B1-50C66C8FE384}" type="slidenum">
              <a:rPr lang="en-US" altLang="tr-TR" sz="1400" smtClean="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tr-TR" sz="1400" smtClean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2122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altLang="tr-TR" sz="2800" b="1" dirty="0" err="1" smtClean="0"/>
              <a:t>The</a:t>
            </a:r>
            <a:r>
              <a:rPr lang="tr-TR" altLang="tr-TR" sz="2800" b="1" dirty="0" smtClean="0"/>
              <a:t> </a:t>
            </a:r>
            <a:r>
              <a:rPr lang="tr-TR" altLang="tr-TR" sz="2800" b="1" dirty="0" err="1" smtClean="0"/>
              <a:t>restıng</a:t>
            </a:r>
            <a:r>
              <a:rPr lang="tr-TR" altLang="tr-TR" sz="2800" b="1" dirty="0" smtClean="0"/>
              <a:t> </a:t>
            </a:r>
            <a:r>
              <a:rPr lang="tr-TR" altLang="tr-TR" sz="2800" b="1" dirty="0" err="1" smtClean="0"/>
              <a:t>membrane</a:t>
            </a:r>
            <a:r>
              <a:rPr lang="tr-TR" altLang="tr-TR" sz="2800" b="1" dirty="0" smtClean="0"/>
              <a:t> </a:t>
            </a:r>
            <a:r>
              <a:rPr lang="tr-TR" altLang="tr-TR" sz="2800" b="1" dirty="0" err="1" smtClean="0"/>
              <a:t>potentıal</a:t>
            </a:r>
            <a:endParaRPr lang="en-US" altLang="tr-TR" sz="2800" b="1" dirty="0"/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68693" y="1523198"/>
            <a:ext cx="5562600" cy="4525963"/>
          </a:xfrm>
        </p:spPr>
        <p:txBody>
          <a:bodyPr rtlCol="0">
            <a:normAutofit/>
          </a:bodyPr>
          <a:lstStyle/>
          <a:p>
            <a:r>
              <a:rPr lang="tr-TR" sz="1600" dirty="0" err="1" smtClean="0">
                <a:solidFill>
                  <a:schemeClr val="tx1"/>
                </a:solidFill>
              </a:rPr>
              <a:t>Take</a:t>
            </a:r>
            <a:r>
              <a:rPr lang="tr-TR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smtClean="0">
                <a:solidFill>
                  <a:schemeClr val="tx1"/>
                </a:solidFill>
              </a:rPr>
              <a:t>two electrodes and </a:t>
            </a:r>
            <a:r>
              <a:rPr lang="en-US" sz="1600" dirty="0" err="1" smtClean="0">
                <a:solidFill>
                  <a:schemeClr val="tx1"/>
                </a:solidFill>
              </a:rPr>
              <a:t>plac</a:t>
            </a:r>
            <a:r>
              <a:rPr lang="tr-TR" sz="1600" dirty="0" smtClean="0">
                <a:solidFill>
                  <a:schemeClr val="tx1"/>
                </a:solidFill>
              </a:rPr>
              <a:t>e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>
                <a:solidFill>
                  <a:schemeClr val="tx1"/>
                </a:solidFill>
              </a:rPr>
              <a:t>one on the outside and the other on the inside of the plasma membrane of a living cell. </a:t>
            </a:r>
            <a:endParaRPr lang="tr-TR" sz="1600" dirty="0" smtClean="0">
              <a:solidFill>
                <a:schemeClr val="tx1"/>
              </a:solidFill>
            </a:endParaRPr>
          </a:p>
          <a:p>
            <a:r>
              <a:rPr lang="tr-TR" sz="1600" dirty="0" smtClean="0">
                <a:solidFill>
                  <a:schemeClr val="tx1"/>
                </a:solidFill>
              </a:rPr>
              <a:t>Y</a:t>
            </a:r>
            <a:r>
              <a:rPr lang="en-US" sz="1600" dirty="0" err="1" smtClean="0">
                <a:solidFill>
                  <a:schemeClr val="tx1"/>
                </a:solidFill>
              </a:rPr>
              <a:t>ou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>
                <a:solidFill>
                  <a:schemeClr val="tx1"/>
                </a:solidFill>
              </a:rPr>
              <a:t>would measure an electrical potential difference, or voltage, between the electrodes. </a:t>
            </a:r>
            <a:endParaRPr lang="tr-TR" sz="1600" dirty="0" smtClean="0">
              <a:solidFill>
                <a:schemeClr val="tx1"/>
              </a:solidFill>
            </a:endParaRPr>
          </a:p>
          <a:p>
            <a:r>
              <a:rPr lang="en-US" sz="1600" dirty="0" smtClean="0">
                <a:solidFill>
                  <a:schemeClr val="tx1"/>
                </a:solidFill>
              </a:rPr>
              <a:t>This </a:t>
            </a:r>
            <a:r>
              <a:rPr lang="en-US" sz="1600" dirty="0">
                <a:solidFill>
                  <a:schemeClr val="tx1"/>
                </a:solidFill>
              </a:rPr>
              <a:t>electrical potential difference is called the </a:t>
            </a:r>
            <a:r>
              <a:rPr lang="en-US" sz="1600" b="1" dirty="0">
                <a:solidFill>
                  <a:schemeClr val="tx1"/>
                </a:solidFill>
              </a:rPr>
              <a:t>membrane potential</a:t>
            </a:r>
            <a:r>
              <a:rPr lang="en-US" sz="1600" dirty="0" smtClean="0">
                <a:solidFill>
                  <a:schemeClr val="tx1"/>
                </a:solidFill>
              </a:rPr>
              <a:t>.</a:t>
            </a:r>
            <a:endParaRPr lang="tr-TR" sz="1600" dirty="0" smtClean="0">
              <a:solidFill>
                <a:schemeClr val="tx1"/>
              </a:solidFill>
            </a:endParaRPr>
          </a:p>
          <a:p>
            <a:r>
              <a:rPr lang="en-US" sz="1600" dirty="0" smtClean="0">
                <a:solidFill>
                  <a:schemeClr val="tx1"/>
                </a:solidFill>
              </a:rPr>
              <a:t>For </a:t>
            </a:r>
            <a:r>
              <a:rPr lang="en-US" sz="1600" dirty="0">
                <a:solidFill>
                  <a:schemeClr val="tx1"/>
                </a:solidFill>
              </a:rPr>
              <a:t>a cell’s membrane potential, the reference point is the outside of the cell. </a:t>
            </a:r>
            <a:endParaRPr lang="tr-TR" sz="1600" dirty="0" smtClean="0">
              <a:solidFill>
                <a:schemeClr val="tx1"/>
              </a:solidFill>
            </a:endParaRPr>
          </a:p>
          <a:p>
            <a:r>
              <a:rPr lang="en-US" sz="1600" dirty="0">
                <a:solidFill>
                  <a:schemeClr val="tx1"/>
                </a:solidFill>
              </a:rPr>
              <a:t>The resting membrane potential is determined by the uneven distribution of </a:t>
            </a:r>
            <a:r>
              <a:rPr lang="en-US" sz="1600" b="1" dirty="0">
                <a:solidFill>
                  <a:schemeClr val="tx1"/>
                </a:solidFill>
              </a:rPr>
              <a:t>ions</a:t>
            </a:r>
            <a:r>
              <a:rPr lang="en-US" sz="1600" dirty="0">
                <a:solidFill>
                  <a:schemeClr val="tx1"/>
                </a:solidFill>
              </a:rPr>
              <a:t> (charged particles) between the inside and the outside the cell, </a:t>
            </a:r>
            <a:endParaRPr lang="tr-TR" sz="1600" dirty="0" smtClean="0">
              <a:solidFill>
                <a:schemeClr val="tx1"/>
              </a:solidFill>
            </a:endParaRPr>
          </a:p>
          <a:p>
            <a:r>
              <a:rPr lang="tr-TR" sz="1600" dirty="0" smtClean="0">
                <a:solidFill>
                  <a:schemeClr val="tx1"/>
                </a:solidFill>
              </a:rPr>
              <a:t>A</a:t>
            </a:r>
            <a:r>
              <a:rPr lang="en-US" sz="1600" dirty="0" err="1" smtClean="0">
                <a:solidFill>
                  <a:schemeClr val="tx1"/>
                </a:solidFill>
              </a:rPr>
              <a:t>nd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>
                <a:solidFill>
                  <a:schemeClr val="tx1"/>
                </a:solidFill>
              </a:rPr>
              <a:t>by the different permeability of the membrane to different types of ions.</a:t>
            </a:r>
            <a:endParaRPr lang="tr-TR" sz="1600" dirty="0" smtClean="0">
              <a:solidFill>
                <a:schemeClr val="tx1"/>
              </a:solidFill>
            </a:endParaRPr>
          </a:p>
        </p:txBody>
      </p:sp>
      <p:sp>
        <p:nvSpPr>
          <p:cNvPr id="14342" name="Slide Number Placeholder 7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05E1BCA-08C4-487F-9BDC-BBEFE24D23AB}" type="slidenum">
              <a:rPr lang="en-US" altLang="tr-TR" sz="1400" smtClean="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tr-TR" sz="1400" smtClean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8698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>
              <a:defRPr/>
            </a:pPr>
            <a:r>
              <a:rPr lang="tr-TR" altLang="tr-TR" sz="2800" b="1" dirty="0" err="1"/>
              <a:t>The</a:t>
            </a:r>
            <a:r>
              <a:rPr lang="tr-TR" altLang="tr-TR" sz="2800" b="1" dirty="0"/>
              <a:t> </a:t>
            </a:r>
            <a:r>
              <a:rPr lang="tr-TR" altLang="tr-TR" sz="2800" b="1" dirty="0" err="1"/>
              <a:t>restıng</a:t>
            </a:r>
            <a:r>
              <a:rPr lang="tr-TR" altLang="tr-TR" sz="2800" b="1" dirty="0"/>
              <a:t> </a:t>
            </a:r>
            <a:r>
              <a:rPr lang="tr-TR" altLang="tr-TR" sz="2800" b="1" dirty="0" err="1"/>
              <a:t>membrane</a:t>
            </a:r>
            <a:r>
              <a:rPr lang="tr-TR" altLang="tr-TR" sz="2800" b="1" dirty="0"/>
              <a:t> </a:t>
            </a:r>
            <a:r>
              <a:rPr lang="tr-TR" altLang="tr-TR" sz="2800" b="1" dirty="0" err="1"/>
              <a:t>potentıal</a:t>
            </a:r>
            <a:endParaRPr lang="en-US" altLang="tr-TR" sz="2800" b="1" dirty="0"/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68693" y="1523198"/>
            <a:ext cx="5562600" cy="4525963"/>
          </a:xfrm>
        </p:spPr>
        <p:txBody>
          <a:bodyPr rtlCol="0">
            <a:normAutofit/>
          </a:bodyPr>
          <a:lstStyle/>
          <a:p>
            <a:pPr fontAlgn="base"/>
            <a:r>
              <a:rPr lang="en-US" sz="1600" dirty="0">
                <a:solidFill>
                  <a:schemeClr val="tx1"/>
                </a:solidFill>
              </a:rPr>
              <a:t>In neurons and their surrounding fluid, the most abundant ions are:</a:t>
            </a:r>
          </a:p>
          <a:p>
            <a:pPr fontAlgn="base"/>
            <a:r>
              <a:rPr lang="en-US" sz="1600" b="1" dirty="0">
                <a:solidFill>
                  <a:schemeClr val="tx1"/>
                </a:solidFill>
              </a:rPr>
              <a:t>Positively charged (</a:t>
            </a:r>
            <a:r>
              <a:rPr lang="en-US" sz="1600" b="1" dirty="0" err="1">
                <a:solidFill>
                  <a:schemeClr val="tx1"/>
                </a:solidFill>
              </a:rPr>
              <a:t>cations</a:t>
            </a:r>
            <a:r>
              <a:rPr lang="en-US" sz="1600" b="1" dirty="0">
                <a:solidFill>
                  <a:schemeClr val="tx1"/>
                </a:solidFill>
              </a:rPr>
              <a:t>): </a:t>
            </a:r>
            <a:r>
              <a:rPr lang="en-US" sz="1600" dirty="0">
                <a:solidFill>
                  <a:schemeClr val="tx1"/>
                </a:solidFill>
              </a:rPr>
              <a:t>Sodium </a:t>
            </a:r>
            <a:r>
              <a:rPr lang="en-US" sz="1600" dirty="0" smtClean="0">
                <a:solidFill>
                  <a:schemeClr val="tx1"/>
                </a:solidFill>
              </a:rPr>
              <a:t>and potassium</a:t>
            </a:r>
            <a:endParaRPr lang="tr-TR" sz="1600" dirty="0" smtClean="0">
              <a:solidFill>
                <a:schemeClr val="tx1"/>
              </a:solidFill>
            </a:endParaRPr>
          </a:p>
          <a:p>
            <a:pPr fontAlgn="base"/>
            <a:r>
              <a:rPr lang="en-US" sz="1600" b="1" dirty="0" smtClean="0">
                <a:solidFill>
                  <a:schemeClr val="tx1"/>
                </a:solidFill>
              </a:rPr>
              <a:t>Negatively </a:t>
            </a:r>
            <a:r>
              <a:rPr lang="en-US" sz="1600" b="1" dirty="0">
                <a:solidFill>
                  <a:schemeClr val="tx1"/>
                </a:solidFill>
              </a:rPr>
              <a:t>charged (anions): </a:t>
            </a:r>
            <a:r>
              <a:rPr lang="en-US" sz="1600" dirty="0">
                <a:solidFill>
                  <a:schemeClr val="tx1"/>
                </a:solidFill>
              </a:rPr>
              <a:t>Chloride </a:t>
            </a:r>
            <a:r>
              <a:rPr lang="en-US" sz="1600" dirty="0" smtClean="0">
                <a:solidFill>
                  <a:schemeClr val="tx1"/>
                </a:solidFill>
              </a:rPr>
              <a:t>and </a:t>
            </a:r>
            <a:r>
              <a:rPr lang="en-US" sz="1600" dirty="0">
                <a:solidFill>
                  <a:schemeClr val="tx1"/>
                </a:solidFill>
              </a:rPr>
              <a:t>organic anions</a:t>
            </a:r>
          </a:p>
          <a:p>
            <a:pPr fontAlgn="base"/>
            <a:r>
              <a:rPr lang="en-US" sz="1600" dirty="0">
                <a:solidFill>
                  <a:schemeClr val="tx1"/>
                </a:solidFill>
              </a:rPr>
              <a:t>In most neurons, </a:t>
            </a:r>
            <a:r>
              <a:rPr lang="en-US" sz="1600" dirty="0" smtClean="0">
                <a:solidFill>
                  <a:schemeClr val="tx1"/>
                </a:solidFill>
              </a:rPr>
              <a:t>organic </a:t>
            </a:r>
            <a:r>
              <a:rPr lang="en-US" sz="1600" dirty="0">
                <a:solidFill>
                  <a:schemeClr val="tx1"/>
                </a:solidFill>
              </a:rPr>
              <a:t>anions (such as those found in proteins and amino acids) are present at higher concentrations inside the cell than outside. In contrast, </a:t>
            </a:r>
            <a:r>
              <a:rPr lang="en-US" sz="1600" dirty="0" smtClean="0">
                <a:solidFill>
                  <a:schemeClr val="tx1"/>
                </a:solidFill>
              </a:rPr>
              <a:t>Na</a:t>
            </a:r>
            <a:r>
              <a:rPr lang="en-US" sz="1600" dirty="0">
                <a:solidFill>
                  <a:schemeClr val="tx1"/>
                </a:solidFill>
              </a:rPr>
              <a:t>​+</a:t>
            </a:r>
            <a:r>
              <a:rPr lang="en-US" sz="1600" dirty="0" smtClean="0">
                <a:solidFill>
                  <a:schemeClr val="tx1"/>
                </a:solidFill>
              </a:rPr>
              <a:t>​​</a:t>
            </a:r>
            <a:r>
              <a:rPr lang="en-US" sz="1600" dirty="0">
                <a:solidFill>
                  <a:schemeClr val="tx1"/>
                </a:solidFill>
              </a:rPr>
              <a:t> </a:t>
            </a:r>
            <a:r>
              <a:rPr lang="en-US" sz="1600" dirty="0" smtClean="0">
                <a:solidFill>
                  <a:schemeClr val="tx1"/>
                </a:solidFill>
              </a:rPr>
              <a:t>and</a:t>
            </a:r>
            <a:r>
              <a:rPr lang="tr-TR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smtClean="0">
                <a:solidFill>
                  <a:schemeClr val="tx1"/>
                </a:solidFill>
              </a:rPr>
              <a:t>Cl​−​​</a:t>
            </a:r>
            <a:r>
              <a:rPr lang="en-US" sz="1600" dirty="0">
                <a:solidFill>
                  <a:schemeClr val="tx1"/>
                </a:solidFill>
              </a:rPr>
              <a:t> are usually present at higher concentrations outside the cell. </a:t>
            </a:r>
            <a:endParaRPr lang="tr-TR" sz="1600" dirty="0" smtClean="0">
              <a:solidFill>
                <a:schemeClr val="tx1"/>
              </a:solidFill>
            </a:endParaRPr>
          </a:p>
          <a:p>
            <a:pPr fontAlgn="base"/>
            <a:r>
              <a:rPr lang="en-US" sz="1600" dirty="0" smtClean="0">
                <a:solidFill>
                  <a:schemeClr val="tx1"/>
                </a:solidFill>
              </a:rPr>
              <a:t>This </a:t>
            </a:r>
            <a:r>
              <a:rPr lang="en-US" sz="1600" dirty="0">
                <a:solidFill>
                  <a:schemeClr val="tx1"/>
                </a:solidFill>
              </a:rPr>
              <a:t>means there are stable </a:t>
            </a:r>
            <a:r>
              <a:rPr lang="en-US" sz="1600" dirty="0">
                <a:solidFill>
                  <a:schemeClr val="tx1"/>
                </a:solidFill>
                <a:hlinkClick r:id="rId3"/>
              </a:rPr>
              <a:t>concentration gradients</a:t>
            </a:r>
            <a:r>
              <a:rPr lang="en-US" sz="1600" dirty="0">
                <a:solidFill>
                  <a:schemeClr val="tx1"/>
                </a:solidFill>
              </a:rPr>
              <a:t> across the membrane for all of the most abundant ion types.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1"/>
                </a:solidFill>
              </a:rPr>
              <a:t/>
            </a:r>
            <a:br>
              <a:rPr lang="en-US" sz="1600" dirty="0">
                <a:solidFill>
                  <a:schemeClr val="tx1"/>
                </a:solidFill>
              </a:rPr>
            </a:br>
            <a:endParaRPr lang="tr-TR" sz="1600" dirty="0" smtClean="0">
              <a:solidFill>
                <a:schemeClr val="tx1"/>
              </a:solidFill>
            </a:endParaRPr>
          </a:p>
        </p:txBody>
      </p:sp>
      <p:sp>
        <p:nvSpPr>
          <p:cNvPr id="14342" name="Slide Number Placeholder 7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05E1BCA-08C4-487F-9BDC-BBEFE24D23AB}" type="slidenum">
              <a:rPr lang="en-US" altLang="tr-TR" sz="1400" smtClean="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tr-TR" sz="1400" smtClean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0249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altLang="tr-TR" sz="2800" b="1" dirty="0" smtClean="0"/>
              <a:t>how IS </a:t>
            </a:r>
            <a:r>
              <a:rPr lang="tr-TR" altLang="tr-TR" sz="2800" b="1" dirty="0" err="1" smtClean="0"/>
              <a:t>the</a:t>
            </a:r>
            <a:r>
              <a:rPr lang="tr-TR" altLang="tr-TR" sz="2800" b="1" dirty="0" smtClean="0"/>
              <a:t> </a:t>
            </a:r>
            <a:r>
              <a:rPr lang="tr-TR" altLang="tr-TR" sz="2800" b="1" dirty="0" err="1" smtClean="0"/>
              <a:t>Membrane</a:t>
            </a:r>
            <a:r>
              <a:rPr lang="tr-TR" altLang="tr-TR" sz="2800" b="1" dirty="0" smtClean="0"/>
              <a:t> </a:t>
            </a:r>
            <a:r>
              <a:rPr lang="tr-TR" altLang="tr-TR" sz="2800" b="1" dirty="0" err="1" smtClean="0"/>
              <a:t>potentıal</a:t>
            </a:r>
            <a:r>
              <a:rPr lang="tr-TR" altLang="tr-TR" sz="2800" b="1" dirty="0" smtClean="0"/>
              <a:t> </a:t>
            </a:r>
            <a:r>
              <a:rPr lang="tr-TR" altLang="tr-TR" sz="2800" b="1" dirty="0" err="1" smtClean="0"/>
              <a:t>establıshed</a:t>
            </a:r>
            <a:r>
              <a:rPr lang="tr-TR" altLang="tr-TR" sz="2800" b="1" dirty="0" smtClean="0"/>
              <a:t>?</a:t>
            </a:r>
            <a:endParaRPr lang="en-US" altLang="tr-TR" sz="2800" b="1" dirty="0"/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68694" y="1535184"/>
            <a:ext cx="5657446" cy="4713216"/>
          </a:xfrm>
        </p:spPr>
        <p:txBody>
          <a:bodyPr rtlCol="0">
            <a:noAutofit/>
          </a:bodyPr>
          <a:lstStyle/>
          <a:p>
            <a:pPr marL="0" indent="0" fontAlgn="base">
              <a:buNone/>
            </a:pPr>
            <a:endParaRPr lang="tr-TR" sz="1800" dirty="0" smtClean="0">
              <a:solidFill>
                <a:schemeClr val="tx1"/>
              </a:solidFill>
            </a:endParaRPr>
          </a:p>
          <a:p>
            <a:pPr fontAlgn="base"/>
            <a:r>
              <a:rPr lang="en-US" sz="1800" dirty="0" smtClean="0">
                <a:solidFill>
                  <a:schemeClr val="tx1"/>
                </a:solidFill>
              </a:rPr>
              <a:t>The </a:t>
            </a:r>
            <a:r>
              <a:rPr lang="en-US" sz="1800" dirty="0">
                <a:solidFill>
                  <a:schemeClr val="tx1"/>
                </a:solidFill>
              </a:rPr>
              <a:t>membrane potential of a resting neuron is primarily determined by the movement of </a:t>
            </a:r>
            <a:r>
              <a:rPr lang="en-US" sz="1800" dirty="0" smtClean="0">
                <a:solidFill>
                  <a:schemeClr val="tx1"/>
                </a:solidFill>
              </a:rPr>
              <a:t>K</a:t>
            </a:r>
            <a:r>
              <a:rPr lang="en-US" sz="1800" dirty="0">
                <a:solidFill>
                  <a:schemeClr val="tx1"/>
                </a:solidFill>
              </a:rPr>
              <a:t>​+</a:t>
            </a:r>
            <a:r>
              <a:rPr lang="en-US" sz="1800" dirty="0" smtClean="0">
                <a:solidFill>
                  <a:schemeClr val="tx1"/>
                </a:solidFill>
              </a:rPr>
              <a:t>​​</a:t>
            </a:r>
            <a:r>
              <a:rPr lang="en-US" sz="1800" dirty="0">
                <a:solidFill>
                  <a:schemeClr val="tx1"/>
                </a:solidFill>
              </a:rPr>
              <a:t> ions across the </a:t>
            </a:r>
            <a:r>
              <a:rPr lang="en-US" sz="1800" dirty="0" smtClean="0">
                <a:solidFill>
                  <a:schemeClr val="tx1"/>
                </a:solidFill>
              </a:rPr>
              <a:t>membrane</a:t>
            </a:r>
            <a:endParaRPr lang="tr-TR" sz="1800" dirty="0" smtClean="0">
              <a:solidFill>
                <a:schemeClr val="tx1"/>
              </a:solidFill>
            </a:endParaRPr>
          </a:p>
          <a:p>
            <a:pPr fontAlgn="base"/>
            <a:r>
              <a:rPr lang="tr-TR" sz="1800" dirty="0" smtClean="0">
                <a:solidFill>
                  <a:schemeClr val="tx1"/>
                </a:solidFill>
              </a:rPr>
              <a:t>K+</a:t>
            </a:r>
            <a:r>
              <a:rPr lang="en-US" sz="1800" dirty="0">
                <a:solidFill>
                  <a:schemeClr val="tx1"/>
                </a:solidFill>
              </a:rPr>
              <a:t> at a higher concentration inside the cell </a:t>
            </a:r>
            <a:r>
              <a:rPr lang="en-US" sz="1800" dirty="0" smtClean="0">
                <a:solidFill>
                  <a:schemeClr val="tx1"/>
                </a:solidFill>
              </a:rPr>
              <a:t>just </a:t>
            </a:r>
            <a:r>
              <a:rPr lang="en-US" sz="1800" dirty="0">
                <a:solidFill>
                  <a:schemeClr val="tx1"/>
                </a:solidFill>
              </a:rPr>
              <a:t>as for a regular neuron. (Other ions are also present, including anions that counterbalance the positive charge </a:t>
            </a:r>
            <a:r>
              <a:rPr lang="en-US" sz="1800" dirty="0" smtClean="0">
                <a:solidFill>
                  <a:schemeClr val="tx1"/>
                </a:solidFill>
              </a:rPr>
              <a:t>K</a:t>
            </a:r>
            <a:r>
              <a:rPr lang="en-US" sz="1800" dirty="0">
                <a:solidFill>
                  <a:schemeClr val="tx1"/>
                </a:solidFill>
              </a:rPr>
              <a:t>​+</a:t>
            </a:r>
            <a:r>
              <a:rPr lang="en-US" sz="1800" dirty="0" smtClean="0">
                <a:solidFill>
                  <a:schemeClr val="tx1"/>
                </a:solidFill>
              </a:rPr>
              <a:t>​​but </a:t>
            </a:r>
            <a:r>
              <a:rPr lang="en-US" sz="1800" dirty="0">
                <a:solidFill>
                  <a:schemeClr val="tx1"/>
                </a:solidFill>
              </a:rPr>
              <a:t>they will not be able to cross the </a:t>
            </a:r>
            <a:r>
              <a:rPr lang="en-US" sz="1800" dirty="0" smtClean="0">
                <a:solidFill>
                  <a:schemeClr val="tx1"/>
                </a:solidFill>
              </a:rPr>
              <a:t>membrane)</a:t>
            </a:r>
            <a:endParaRPr lang="tr-TR" sz="1800" dirty="0" smtClean="0">
              <a:solidFill>
                <a:schemeClr val="tx1"/>
              </a:solidFill>
            </a:endParaRPr>
          </a:p>
          <a:p>
            <a:pPr fontAlgn="base"/>
            <a:r>
              <a:rPr lang="en-US" sz="1800" dirty="0">
                <a:solidFill>
                  <a:schemeClr val="tx1"/>
                </a:solidFill>
              </a:rPr>
              <a:t>In a resting neuron, both </a:t>
            </a:r>
            <a:r>
              <a:rPr lang="en-US" sz="1800" dirty="0" smtClean="0">
                <a:solidFill>
                  <a:schemeClr val="tx1"/>
                </a:solidFill>
              </a:rPr>
              <a:t>Na</a:t>
            </a:r>
            <a:r>
              <a:rPr lang="en-US" sz="1800" dirty="0">
                <a:solidFill>
                  <a:schemeClr val="tx1"/>
                </a:solidFill>
              </a:rPr>
              <a:t>​</a:t>
            </a:r>
            <a:r>
              <a:rPr lang="en-US" sz="1800" dirty="0" smtClean="0">
                <a:solidFill>
                  <a:schemeClr val="tx1"/>
                </a:solidFill>
              </a:rPr>
              <a:t>+</a:t>
            </a:r>
            <a:r>
              <a:rPr lang="tr-TR" sz="1800" dirty="0" smtClean="0">
                <a:solidFill>
                  <a:schemeClr val="tx1"/>
                </a:solidFill>
              </a:rPr>
              <a:t> </a:t>
            </a:r>
            <a:r>
              <a:rPr lang="tr-TR" sz="1800" dirty="0" err="1" smtClean="0">
                <a:solidFill>
                  <a:schemeClr val="tx1"/>
                </a:solidFill>
              </a:rPr>
              <a:t>and</a:t>
            </a:r>
            <a:r>
              <a:rPr lang="tr-TR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smtClean="0">
                <a:solidFill>
                  <a:schemeClr val="tx1"/>
                </a:solidFill>
              </a:rPr>
              <a:t>K</a:t>
            </a:r>
            <a:r>
              <a:rPr lang="en-US" sz="1800" dirty="0">
                <a:solidFill>
                  <a:schemeClr val="tx1"/>
                </a:solidFill>
              </a:rPr>
              <a:t>​+</a:t>
            </a:r>
            <a:r>
              <a:rPr lang="en-US" sz="1800" dirty="0" smtClean="0">
                <a:solidFill>
                  <a:schemeClr val="tx1"/>
                </a:solidFill>
              </a:rPr>
              <a:t>​​are able </a:t>
            </a:r>
            <a:r>
              <a:rPr lang="en-US" sz="1800" dirty="0">
                <a:solidFill>
                  <a:schemeClr val="tx1"/>
                </a:solidFill>
              </a:rPr>
              <a:t>to cross the membrane.</a:t>
            </a:r>
          </a:p>
          <a:p>
            <a:pPr fontAlgn="base"/>
            <a:endParaRPr lang="en-US" sz="14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1400" dirty="0">
                <a:solidFill>
                  <a:schemeClr val="tx1"/>
                </a:solidFill>
              </a:rPr>
              <a:t/>
            </a:r>
            <a:br>
              <a:rPr lang="en-US" sz="1400" dirty="0">
                <a:solidFill>
                  <a:schemeClr val="tx1"/>
                </a:solidFill>
              </a:rPr>
            </a:br>
            <a:endParaRPr lang="tr-TR" sz="1400" dirty="0" smtClean="0">
              <a:solidFill>
                <a:schemeClr val="tx1"/>
              </a:solidFill>
            </a:endParaRPr>
          </a:p>
        </p:txBody>
      </p:sp>
      <p:sp>
        <p:nvSpPr>
          <p:cNvPr id="14342" name="Slide Number Placeholder 7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05E1BCA-08C4-487F-9BDC-BBEFE24D23AB}" type="slidenum">
              <a:rPr lang="en-US" altLang="tr-TR" sz="1400" smtClean="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tr-TR" sz="1400" smtClean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5730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altLang="tr-TR" sz="2800" b="1" dirty="0" smtClean="0"/>
              <a:t>how IS </a:t>
            </a:r>
            <a:r>
              <a:rPr lang="tr-TR" altLang="tr-TR" sz="2800" b="1" dirty="0" err="1" smtClean="0"/>
              <a:t>the</a:t>
            </a:r>
            <a:r>
              <a:rPr lang="tr-TR" altLang="tr-TR" sz="2800" b="1" dirty="0" smtClean="0"/>
              <a:t> </a:t>
            </a:r>
            <a:r>
              <a:rPr lang="tr-TR" altLang="tr-TR" sz="2800" b="1" dirty="0" err="1" smtClean="0"/>
              <a:t>Membrane</a:t>
            </a:r>
            <a:r>
              <a:rPr lang="tr-TR" altLang="tr-TR" sz="2800" b="1" dirty="0" smtClean="0"/>
              <a:t> </a:t>
            </a:r>
            <a:r>
              <a:rPr lang="tr-TR" altLang="tr-TR" sz="2800" b="1" dirty="0" err="1" smtClean="0"/>
              <a:t>potentıal</a:t>
            </a:r>
            <a:r>
              <a:rPr lang="tr-TR" altLang="tr-TR" sz="2800" b="1" dirty="0" smtClean="0"/>
              <a:t> </a:t>
            </a:r>
            <a:r>
              <a:rPr lang="tr-TR" altLang="tr-TR" sz="2800" b="1" dirty="0" err="1" smtClean="0"/>
              <a:t>establıshed</a:t>
            </a:r>
            <a:r>
              <a:rPr lang="tr-TR" altLang="tr-TR" sz="2800" b="1" dirty="0" smtClean="0"/>
              <a:t>?</a:t>
            </a:r>
            <a:endParaRPr lang="en-US" altLang="tr-TR" sz="2800" b="1" dirty="0"/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68694" y="1535184"/>
            <a:ext cx="5657446" cy="4713216"/>
          </a:xfrm>
        </p:spPr>
        <p:txBody>
          <a:bodyPr rtlCol="0">
            <a:noAutofit/>
          </a:bodyPr>
          <a:lstStyle/>
          <a:p>
            <a:pPr marL="0" indent="0" fontAlgn="base">
              <a:buNone/>
            </a:pPr>
            <a:endParaRPr lang="tr-TR" sz="1800" dirty="0" smtClean="0">
              <a:solidFill>
                <a:schemeClr val="tx1"/>
              </a:solidFill>
            </a:endParaRPr>
          </a:p>
          <a:p>
            <a:pPr fontAlgn="base"/>
            <a:r>
              <a:rPr lang="en-US" sz="1800" dirty="0">
                <a:solidFill>
                  <a:schemeClr val="tx1"/>
                </a:solidFill>
              </a:rPr>
              <a:t>Na​</a:t>
            </a:r>
            <a:r>
              <a:rPr lang="tr-TR" sz="1800" dirty="0">
                <a:solidFill>
                  <a:schemeClr val="tx1"/>
                </a:solidFill>
              </a:rPr>
              <a:t>+</a:t>
            </a:r>
            <a:r>
              <a:rPr lang="en-US" sz="1800" dirty="0">
                <a:solidFill>
                  <a:schemeClr val="tx1"/>
                </a:solidFill>
              </a:rPr>
              <a:t> will try to drag the membrane potential toward its (positive) equilibrium potential.</a:t>
            </a:r>
          </a:p>
          <a:p>
            <a:pPr fontAlgn="base"/>
            <a:r>
              <a:rPr lang="en-US" sz="1800" dirty="0">
                <a:solidFill>
                  <a:schemeClr val="tx1"/>
                </a:solidFill>
              </a:rPr>
              <a:t>K​+​​ will try to drag the membrane potential toward its (negative) equilibrium potential.</a:t>
            </a:r>
          </a:p>
          <a:p>
            <a:pPr fontAlgn="base"/>
            <a:r>
              <a:rPr lang="en-US" sz="1800" dirty="0">
                <a:solidFill>
                  <a:schemeClr val="tx1"/>
                </a:solidFill>
              </a:rPr>
              <a:t>You can think of this as being like a tug-of-war. The real membrane potential will be in between the Na​+​​equilibrium potential and the</a:t>
            </a:r>
            <a:r>
              <a:rPr lang="tr-TR" sz="1800" dirty="0">
                <a:solidFill>
                  <a:schemeClr val="tx1"/>
                </a:solidFill>
              </a:rPr>
              <a:t> </a:t>
            </a:r>
            <a:r>
              <a:rPr lang="en-US" sz="1800" dirty="0">
                <a:solidFill>
                  <a:schemeClr val="tx1"/>
                </a:solidFill>
              </a:rPr>
              <a:t>K​+​​ equilibrium potential. </a:t>
            </a:r>
            <a:endParaRPr lang="tr-TR" sz="1800" dirty="0">
              <a:solidFill>
                <a:schemeClr val="tx1"/>
              </a:solidFill>
            </a:endParaRPr>
          </a:p>
          <a:p>
            <a:pPr fontAlgn="base"/>
            <a:r>
              <a:rPr lang="en-US" sz="1800" dirty="0">
                <a:solidFill>
                  <a:schemeClr val="tx1"/>
                </a:solidFill>
              </a:rPr>
              <a:t>However, it will be </a:t>
            </a:r>
            <a:r>
              <a:rPr lang="en-US" sz="1800" i="1" dirty="0">
                <a:solidFill>
                  <a:schemeClr val="tx1"/>
                </a:solidFill>
              </a:rPr>
              <a:t>closer</a:t>
            </a:r>
            <a:r>
              <a:rPr lang="en-US" sz="1800" dirty="0">
                <a:solidFill>
                  <a:schemeClr val="tx1"/>
                </a:solidFill>
              </a:rPr>
              <a:t> to the equilibrium potential of the ion type with higher permeability (the one that can more readily cross the membrane).</a:t>
            </a:r>
          </a:p>
          <a:p>
            <a:pPr fontAlgn="base"/>
            <a:endParaRPr lang="en-US" sz="1400" dirty="0">
              <a:solidFill>
                <a:schemeClr val="tx1"/>
              </a:solidFill>
            </a:endParaRPr>
          </a:p>
          <a:p>
            <a:r>
              <a:rPr lang="en-US" sz="1400" dirty="0">
                <a:solidFill>
                  <a:schemeClr val="tx1"/>
                </a:solidFill>
              </a:rPr>
              <a:t/>
            </a:r>
            <a:br>
              <a:rPr lang="en-US" sz="1400" dirty="0">
                <a:solidFill>
                  <a:schemeClr val="tx1"/>
                </a:solidFill>
              </a:rPr>
            </a:br>
            <a:endParaRPr lang="tr-TR" sz="1400" dirty="0" smtClean="0">
              <a:solidFill>
                <a:schemeClr val="tx1"/>
              </a:solidFill>
            </a:endParaRPr>
          </a:p>
        </p:txBody>
      </p:sp>
      <p:sp>
        <p:nvSpPr>
          <p:cNvPr id="14342" name="Slide Number Placeholder 7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05E1BCA-08C4-487F-9BDC-BBEFE24D23AB}" type="slidenum">
              <a:rPr lang="en-US" altLang="tr-TR" sz="1400" smtClean="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tr-TR" sz="1400" smtClean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3043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altLang="tr-TR" sz="2800" b="1" dirty="0" smtClean="0"/>
              <a:t>how IS </a:t>
            </a:r>
            <a:r>
              <a:rPr lang="tr-TR" altLang="tr-TR" sz="2800" b="1" dirty="0" err="1" smtClean="0"/>
              <a:t>the</a:t>
            </a:r>
            <a:r>
              <a:rPr lang="tr-TR" altLang="tr-TR" sz="2800" b="1" dirty="0" smtClean="0"/>
              <a:t> </a:t>
            </a:r>
            <a:r>
              <a:rPr lang="tr-TR" altLang="tr-TR" sz="2800" b="1" dirty="0" err="1" smtClean="0"/>
              <a:t>Membrane</a:t>
            </a:r>
            <a:r>
              <a:rPr lang="tr-TR" altLang="tr-TR" sz="2800" b="1" dirty="0" smtClean="0"/>
              <a:t> </a:t>
            </a:r>
            <a:r>
              <a:rPr lang="tr-TR" altLang="tr-TR" sz="2800" b="1" dirty="0" err="1" smtClean="0"/>
              <a:t>potentıal</a:t>
            </a:r>
            <a:r>
              <a:rPr lang="tr-TR" altLang="tr-TR" sz="2800" b="1" dirty="0" smtClean="0"/>
              <a:t> </a:t>
            </a:r>
            <a:r>
              <a:rPr lang="tr-TR" altLang="tr-TR" sz="2800" b="1" dirty="0" err="1" smtClean="0"/>
              <a:t>establıshed</a:t>
            </a:r>
            <a:r>
              <a:rPr lang="tr-TR" altLang="tr-TR" sz="2800" b="1" dirty="0" smtClean="0"/>
              <a:t>?</a:t>
            </a:r>
            <a:endParaRPr lang="en-US" altLang="tr-TR" sz="2800" b="1" dirty="0"/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68694" y="1535184"/>
            <a:ext cx="5657446" cy="4713216"/>
          </a:xfrm>
        </p:spPr>
        <p:txBody>
          <a:bodyPr rtlCol="0">
            <a:noAutofit/>
          </a:bodyPr>
          <a:lstStyle/>
          <a:p>
            <a:pPr marL="0" indent="0" fontAlgn="base">
              <a:buNone/>
            </a:pPr>
            <a:endParaRPr lang="tr-TR" sz="1800" dirty="0" smtClean="0">
              <a:solidFill>
                <a:schemeClr val="tx1"/>
              </a:solidFill>
            </a:endParaRPr>
          </a:p>
          <a:p>
            <a:pPr fontAlgn="base"/>
            <a:r>
              <a:rPr lang="en-US" sz="1800" dirty="0">
                <a:solidFill>
                  <a:schemeClr val="tx1"/>
                </a:solidFill>
              </a:rPr>
              <a:t>In a neuron, the resting membrane potential is closer to the potassium equilibrium potential than it is to the sodium equilibrium </a:t>
            </a:r>
            <a:r>
              <a:rPr lang="en-US" sz="1800" dirty="0" smtClean="0">
                <a:solidFill>
                  <a:schemeClr val="tx1"/>
                </a:solidFill>
              </a:rPr>
              <a:t>potential.</a:t>
            </a:r>
            <a:endParaRPr lang="tr-TR" sz="1800" dirty="0" smtClean="0">
              <a:solidFill>
                <a:schemeClr val="tx1"/>
              </a:solidFill>
            </a:endParaRPr>
          </a:p>
          <a:p>
            <a:pPr fontAlgn="base"/>
            <a:r>
              <a:rPr lang="en-US" sz="1800" dirty="0" smtClean="0">
                <a:solidFill>
                  <a:schemeClr val="tx1"/>
                </a:solidFill>
              </a:rPr>
              <a:t>That's </a:t>
            </a:r>
            <a:r>
              <a:rPr lang="en-US" sz="1800" dirty="0">
                <a:solidFill>
                  <a:schemeClr val="tx1"/>
                </a:solidFill>
              </a:rPr>
              <a:t>because the resting membrane is much more permeable to </a:t>
            </a:r>
            <a:r>
              <a:rPr lang="en-US" sz="1800" dirty="0" smtClean="0">
                <a:solidFill>
                  <a:schemeClr val="tx1"/>
                </a:solidFill>
              </a:rPr>
              <a:t>K</a:t>
            </a:r>
            <a:r>
              <a:rPr lang="en-US" sz="1800" dirty="0">
                <a:solidFill>
                  <a:schemeClr val="tx1"/>
                </a:solidFill>
              </a:rPr>
              <a:t>​+</a:t>
            </a:r>
            <a:r>
              <a:rPr lang="en-US" sz="1800" dirty="0" smtClean="0">
                <a:solidFill>
                  <a:schemeClr val="tx1"/>
                </a:solidFill>
              </a:rPr>
              <a:t>​​than </a:t>
            </a:r>
            <a:r>
              <a:rPr lang="en-US" sz="1800" dirty="0">
                <a:solidFill>
                  <a:schemeClr val="tx1"/>
                </a:solidFill>
              </a:rPr>
              <a:t>to </a:t>
            </a:r>
            <a:r>
              <a:rPr lang="en-US" sz="1800" dirty="0" smtClean="0">
                <a:solidFill>
                  <a:schemeClr val="tx1"/>
                </a:solidFill>
              </a:rPr>
              <a:t>Na</a:t>
            </a:r>
            <a:r>
              <a:rPr lang="en-US" sz="1800" dirty="0">
                <a:solidFill>
                  <a:schemeClr val="tx1"/>
                </a:solidFill>
              </a:rPr>
              <a:t>​+</a:t>
            </a:r>
            <a:r>
              <a:rPr lang="en-US" sz="1800" dirty="0" smtClean="0">
                <a:solidFill>
                  <a:schemeClr val="tx1"/>
                </a:solidFill>
              </a:rPr>
              <a:t>​​</a:t>
            </a:r>
            <a:r>
              <a:rPr lang="tr-TR" sz="1800" dirty="0" smtClean="0">
                <a:solidFill>
                  <a:schemeClr val="tx1"/>
                </a:solidFill>
              </a:rPr>
              <a:t>.</a:t>
            </a:r>
          </a:p>
          <a:p>
            <a:pPr fontAlgn="base"/>
            <a:r>
              <a:rPr lang="en-US" altLang="tr-TR" sz="1800" i="1" dirty="0">
                <a:solidFill>
                  <a:schemeClr val="tx1"/>
                </a:solidFill>
                <a:latin typeface="Times New Roman" panose="02020603050405020304" pitchFamily="18" charset="0"/>
              </a:rPr>
              <a:t>The electrical potential that counters net diffusion of K</a:t>
            </a:r>
            <a:r>
              <a:rPr lang="en-US" altLang="tr-TR" sz="1800" i="1" baseline="30000" dirty="0">
                <a:solidFill>
                  <a:schemeClr val="tx1"/>
                </a:solidFill>
                <a:latin typeface="Times New Roman" panose="02020603050405020304" pitchFamily="18" charset="0"/>
              </a:rPr>
              <a:t>+</a:t>
            </a:r>
            <a:r>
              <a:rPr lang="en-US" altLang="tr-TR" sz="1800" i="1" dirty="0">
                <a:solidFill>
                  <a:schemeClr val="tx1"/>
                </a:solidFill>
                <a:latin typeface="Times New Roman" panose="02020603050405020304" pitchFamily="18" charset="0"/>
              </a:rPr>
              <a:t> is called the K</a:t>
            </a:r>
            <a:r>
              <a:rPr lang="en-US" altLang="tr-TR" sz="1800" i="1" baseline="30000" dirty="0">
                <a:solidFill>
                  <a:schemeClr val="tx1"/>
                </a:solidFill>
                <a:latin typeface="Times New Roman" panose="02020603050405020304" pitchFamily="18" charset="0"/>
              </a:rPr>
              <a:t>+</a:t>
            </a:r>
            <a:r>
              <a:rPr lang="en-US" altLang="tr-TR" sz="1800" i="1" dirty="0">
                <a:solidFill>
                  <a:schemeClr val="tx1"/>
                </a:solidFill>
                <a:latin typeface="Times New Roman" panose="02020603050405020304" pitchFamily="18" charset="0"/>
              </a:rPr>
              <a:t> equilibrium potential (E</a:t>
            </a:r>
            <a:r>
              <a:rPr lang="en-US" altLang="tr-TR" sz="1800" i="1" baseline="-25000" dirty="0">
                <a:solidFill>
                  <a:schemeClr val="tx1"/>
                </a:solidFill>
                <a:latin typeface="Times New Roman" panose="02020603050405020304" pitchFamily="18" charset="0"/>
              </a:rPr>
              <a:t>K</a:t>
            </a:r>
            <a:r>
              <a:rPr lang="en-US" altLang="tr-TR" sz="1800" i="1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).</a:t>
            </a:r>
            <a:endParaRPr lang="tr-TR" altLang="tr-TR" sz="1800" i="1" dirty="0" smtClean="0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pPr fontAlgn="base"/>
            <a:r>
              <a:rPr lang="en-US" altLang="tr-TR" sz="1800" i="1" dirty="0">
                <a:solidFill>
                  <a:schemeClr val="tx2"/>
                </a:solidFill>
                <a:latin typeface="Times New Roman" panose="02020603050405020304" pitchFamily="18" charset="0"/>
              </a:rPr>
              <a:t>So, if the membrane were permeable only to K+, </a:t>
            </a:r>
            <a:r>
              <a:rPr lang="en-US" altLang="tr-TR" sz="1800" i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Vm</a:t>
            </a:r>
            <a:r>
              <a:rPr lang="en-US" altLang="tr-TR" sz="1800" i="1" dirty="0">
                <a:solidFill>
                  <a:schemeClr val="tx2"/>
                </a:solidFill>
                <a:latin typeface="Times New Roman" panose="02020603050405020304" pitchFamily="18" charset="0"/>
              </a:rPr>
              <a:t> would be -94 mV</a:t>
            </a:r>
          </a:p>
          <a:p>
            <a:pPr fontAlgn="base"/>
            <a:r>
              <a:rPr lang="en-US" altLang="tr-TR" sz="1800" i="1" dirty="0">
                <a:solidFill>
                  <a:schemeClr val="tx1"/>
                </a:solidFill>
                <a:latin typeface="Times New Roman" panose="02020603050405020304" pitchFamily="18" charset="0"/>
              </a:rPr>
              <a:t>The electrical potential that counters net diffusion of Na+ is called the Na+ equilibrium potential (</a:t>
            </a:r>
            <a:r>
              <a:rPr lang="en-US" altLang="tr-TR" sz="1800" i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ENa</a:t>
            </a:r>
            <a:r>
              <a:rPr lang="en-US" altLang="tr-TR" sz="1800" i="1" dirty="0">
                <a:solidFill>
                  <a:schemeClr val="tx1"/>
                </a:solidFill>
                <a:latin typeface="Times New Roman" panose="02020603050405020304" pitchFamily="18" charset="0"/>
              </a:rPr>
              <a:t>).</a:t>
            </a:r>
          </a:p>
          <a:p>
            <a:pPr fontAlgn="base"/>
            <a:r>
              <a:rPr lang="en-US" altLang="tr-TR" sz="1800" i="1" dirty="0">
                <a:solidFill>
                  <a:schemeClr val="tx1"/>
                </a:solidFill>
                <a:latin typeface="Times New Roman" panose="02020603050405020304" pitchFamily="18" charset="0"/>
              </a:rPr>
              <a:t>So, if the membrane were permeable only to Na+, </a:t>
            </a:r>
            <a:r>
              <a:rPr lang="en-US" altLang="tr-TR" sz="1800" i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Vm</a:t>
            </a:r>
            <a:r>
              <a:rPr lang="en-US" altLang="tr-TR" sz="1800" i="1" dirty="0">
                <a:solidFill>
                  <a:schemeClr val="tx1"/>
                </a:solidFill>
                <a:latin typeface="Times New Roman" panose="02020603050405020304" pitchFamily="18" charset="0"/>
              </a:rPr>
              <a:t> would be +61 </a:t>
            </a:r>
            <a:r>
              <a:rPr lang="en-US" altLang="tr-TR" sz="1800" i="1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mV</a:t>
            </a:r>
            <a:endParaRPr lang="en-US" altLang="tr-TR" sz="1800" i="1" dirty="0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pPr fontAlgn="base"/>
            <a:r>
              <a:rPr lang="en-US" sz="1400" dirty="0">
                <a:solidFill>
                  <a:schemeClr val="tx1"/>
                </a:solidFill>
              </a:rPr>
              <a:t/>
            </a:r>
            <a:br>
              <a:rPr lang="en-US" sz="1400" dirty="0">
                <a:solidFill>
                  <a:schemeClr val="tx1"/>
                </a:solidFill>
              </a:rPr>
            </a:br>
            <a:endParaRPr lang="tr-TR" sz="1400" dirty="0" smtClean="0">
              <a:solidFill>
                <a:schemeClr val="tx1"/>
              </a:solidFill>
            </a:endParaRPr>
          </a:p>
        </p:txBody>
      </p:sp>
      <p:sp>
        <p:nvSpPr>
          <p:cNvPr id="14342" name="Slide Number Placeholder 7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05E1BCA-08C4-487F-9BDC-BBEFE24D23AB}" type="slidenum">
              <a:rPr lang="en-US" altLang="tr-TR" sz="1400" smtClean="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tr-TR" sz="1400" smtClean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816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altLang="tr-TR" sz="2800" b="1" dirty="0" err="1" smtClean="0"/>
              <a:t>Nernst</a:t>
            </a:r>
            <a:r>
              <a:rPr lang="tr-TR" altLang="tr-TR" sz="2800" b="1" dirty="0" smtClean="0"/>
              <a:t> </a:t>
            </a:r>
            <a:r>
              <a:rPr lang="tr-TR" altLang="tr-TR" sz="2800" b="1" dirty="0" err="1" smtClean="0"/>
              <a:t>equılıbrıum</a:t>
            </a:r>
            <a:endParaRPr lang="en-US" altLang="tr-TR" sz="2800" b="1" dirty="0"/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68694" y="1535184"/>
            <a:ext cx="5657446" cy="2738865"/>
          </a:xfrm>
        </p:spPr>
        <p:txBody>
          <a:bodyPr rtlCol="0">
            <a:noAutofit/>
          </a:bodyPr>
          <a:lstStyle/>
          <a:p>
            <a:pPr>
              <a:spcBef>
                <a:spcPct val="0"/>
              </a:spcBef>
              <a:buClrTx/>
              <a:buSzTx/>
              <a:buFont typeface="Wingdings" panose="05000000000000000000" pitchFamily="2" charset="2"/>
              <a:buChar char="Ø"/>
            </a:pPr>
            <a:r>
              <a:rPr lang="en-US" altLang="tr-TR" dirty="0" smtClean="0">
                <a:solidFill>
                  <a:schemeClr val="tx1"/>
                </a:solidFill>
                <a:latin typeface="Times" panose="02020603050405020304" pitchFamily="18" charset="0"/>
              </a:rPr>
              <a:t>The </a:t>
            </a:r>
            <a:r>
              <a:rPr lang="en-US" altLang="tr-TR" b="1" dirty="0">
                <a:solidFill>
                  <a:schemeClr val="tx2"/>
                </a:solidFill>
                <a:latin typeface="Times" panose="02020603050405020304" pitchFamily="18" charset="0"/>
              </a:rPr>
              <a:t>Nernst potential</a:t>
            </a:r>
            <a:r>
              <a:rPr lang="en-US" altLang="tr-TR" dirty="0">
                <a:solidFill>
                  <a:schemeClr val="tx1"/>
                </a:solidFill>
                <a:latin typeface="Times" panose="02020603050405020304" pitchFamily="18" charset="0"/>
              </a:rPr>
              <a:t> (</a:t>
            </a:r>
            <a:r>
              <a:rPr lang="en-US" altLang="tr-TR" i="1" dirty="0">
                <a:solidFill>
                  <a:schemeClr val="tx1"/>
                </a:solidFill>
                <a:latin typeface="Times" panose="02020603050405020304" pitchFamily="18" charset="0"/>
              </a:rPr>
              <a:t>equilibrium potential</a:t>
            </a:r>
            <a:r>
              <a:rPr lang="en-US" altLang="tr-TR" dirty="0">
                <a:solidFill>
                  <a:schemeClr val="tx1"/>
                </a:solidFill>
                <a:latin typeface="Times" panose="02020603050405020304" pitchFamily="18" charset="0"/>
              </a:rPr>
              <a:t>) is the theoretical intracellular electrical potential that would be equal in magnitude but opposite in direction to the concentration force</a:t>
            </a:r>
            <a:r>
              <a:rPr lang="en-US" altLang="tr-TR" dirty="0" smtClean="0">
                <a:solidFill>
                  <a:schemeClr val="tx1"/>
                </a:solidFill>
                <a:latin typeface="Times" panose="02020603050405020304" pitchFamily="18" charset="0"/>
              </a:rPr>
              <a:t>.</a:t>
            </a:r>
            <a:endParaRPr lang="tr-TR" altLang="tr-TR" dirty="0" smtClean="0">
              <a:solidFill>
                <a:schemeClr val="tx1"/>
              </a:solidFill>
              <a:latin typeface="Times" panose="02020603050405020304" pitchFamily="18" charset="0"/>
            </a:endParaRPr>
          </a:p>
          <a:p>
            <a:pPr>
              <a:spcBef>
                <a:spcPct val="0"/>
              </a:spcBef>
              <a:buClrTx/>
              <a:buSzTx/>
              <a:buFont typeface="Wingdings" panose="05000000000000000000" pitchFamily="2" charset="2"/>
              <a:buChar char="Ø"/>
            </a:pPr>
            <a:r>
              <a:rPr lang="en-US" altLang="tr-TR" b="1" u="sng" dirty="0"/>
              <a:t>No net gain or loss.</a:t>
            </a:r>
            <a:r>
              <a:rPr lang="en-US" altLang="tr-TR" dirty="0"/>
              <a:t> </a:t>
            </a:r>
            <a:r>
              <a:rPr lang="en-US" altLang="tr-TR" b="1" dirty="0"/>
              <a:t>Cells with resting membrane potential are at minus 70mV</a:t>
            </a:r>
            <a:r>
              <a:rPr lang="en-US" altLang="tr-TR" b="1" dirty="0" smtClean="0"/>
              <a:t>.</a:t>
            </a:r>
            <a:endParaRPr lang="tr-TR" altLang="tr-TR" b="1" dirty="0" smtClean="0"/>
          </a:p>
          <a:p>
            <a:pPr>
              <a:spcBef>
                <a:spcPct val="0"/>
              </a:spcBef>
              <a:buClrTx/>
              <a:buSzTx/>
              <a:buFont typeface="Wingdings" panose="05000000000000000000" pitchFamily="2" charset="2"/>
              <a:buChar char="Ø"/>
            </a:pPr>
            <a:endParaRPr lang="en-US" altLang="tr-TR" sz="1800" dirty="0">
              <a:solidFill>
                <a:schemeClr val="tx1"/>
              </a:solidFill>
              <a:latin typeface="Times" panose="02020603050405020304" pitchFamily="18" charset="0"/>
            </a:endParaRPr>
          </a:p>
        </p:txBody>
      </p:sp>
      <p:sp>
        <p:nvSpPr>
          <p:cNvPr id="14342" name="Slide Number Placeholder 7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05E1BCA-08C4-487F-9BDC-BBEFE24D23AB}" type="slidenum">
              <a:rPr lang="en-US" altLang="tr-TR" sz="1400" smtClean="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tr-TR" sz="1400" smtClean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2508127"/>
              </p:ext>
            </p:extLst>
          </p:nvPr>
        </p:nvGraphicFramePr>
        <p:xfrm>
          <a:off x="863600" y="4054475"/>
          <a:ext cx="5716588" cy="2117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Denklem" r:id="rId4" imgW="1231560" imgH="457200" progId="Equation.3">
                  <p:embed/>
                </p:oleObj>
              </mc:Choice>
              <mc:Fallback>
                <p:oleObj name="Denklem" r:id="rId4" imgW="123156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3600" y="4054475"/>
                        <a:ext cx="5716588" cy="2117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Resim 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75094" y="4274049"/>
            <a:ext cx="4936478" cy="1987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6941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2" y="-67734"/>
            <a:ext cx="8534400" cy="1507067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0488" tIns="44450" rIns="90488" bIns="44450" rtlCol="0" anchor="ctr">
            <a:normAutofit/>
          </a:bodyPr>
          <a:lstStyle/>
          <a:p>
            <a:r>
              <a:rPr lang="en-US" altLang="tr-TR" b="1" dirty="0" smtClean="0"/>
              <a:t>Membrane Potent</a:t>
            </a:r>
            <a:r>
              <a:rPr lang="tr-TR" altLang="tr-TR" b="1" dirty="0" smtClean="0"/>
              <a:t>I</a:t>
            </a:r>
            <a:r>
              <a:rPr lang="en-US" altLang="tr-TR" b="1" dirty="0" smtClean="0"/>
              <a:t>al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2" y="1600200"/>
            <a:ext cx="8534400" cy="3615267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0488" tIns="44450" rIns="90488" bIns="44450" rtlCol="0" anchor="ctr">
            <a:normAutofit/>
          </a:bodyPr>
          <a:lstStyle/>
          <a:p>
            <a:r>
              <a:rPr lang="en-US" altLang="tr-TR" dirty="0" smtClean="0">
                <a:solidFill>
                  <a:schemeClr val="tx1"/>
                </a:solidFill>
              </a:rPr>
              <a:t>Net bioelectric potential</a:t>
            </a:r>
          </a:p>
          <a:p>
            <a:pPr lvl="1"/>
            <a:r>
              <a:rPr lang="en-US" altLang="tr-TR" dirty="0" smtClean="0">
                <a:solidFill>
                  <a:schemeClr val="tx1"/>
                </a:solidFill>
              </a:rPr>
              <a:t>for </a:t>
            </a:r>
            <a:r>
              <a:rPr lang="en-US" altLang="tr-TR" u="sng" dirty="0" smtClean="0">
                <a:solidFill>
                  <a:schemeClr val="tx1"/>
                </a:solidFill>
              </a:rPr>
              <a:t>all</a:t>
            </a:r>
            <a:r>
              <a:rPr lang="en-US" altLang="tr-TR" dirty="0" smtClean="0">
                <a:solidFill>
                  <a:schemeClr val="tx1"/>
                </a:solidFill>
              </a:rPr>
              <a:t> ions</a:t>
            </a:r>
          </a:p>
          <a:p>
            <a:pPr lvl="1"/>
            <a:r>
              <a:rPr lang="en-US" altLang="tr-TR" dirty="0" smtClean="0">
                <a:solidFill>
                  <a:schemeClr val="tx1"/>
                </a:solidFill>
              </a:rPr>
              <a:t>units = millivolts (mV)</a:t>
            </a:r>
          </a:p>
          <a:p>
            <a:r>
              <a:rPr lang="en-US" altLang="tr-TR" dirty="0" smtClean="0">
                <a:solidFill>
                  <a:schemeClr val="tx1"/>
                </a:solidFill>
              </a:rPr>
              <a:t>Balance of both gradients</a:t>
            </a:r>
          </a:p>
          <a:p>
            <a:pPr lvl="1"/>
            <a:r>
              <a:rPr lang="en-US" altLang="tr-TR" dirty="0" smtClean="0">
                <a:solidFill>
                  <a:schemeClr val="tx1"/>
                </a:solidFill>
              </a:rPr>
              <a:t>concentration &amp; electrostatic</a:t>
            </a:r>
          </a:p>
          <a:p>
            <a:r>
              <a:rPr lang="en-US" altLang="tr-TR" dirty="0" err="1" smtClean="0">
                <a:solidFill>
                  <a:schemeClr val="tx1"/>
                </a:solidFill>
              </a:rPr>
              <a:t>V</a:t>
            </a:r>
            <a:r>
              <a:rPr lang="en-US" altLang="tr-TR" baseline="-25000" dirty="0" err="1" smtClean="0">
                <a:solidFill>
                  <a:schemeClr val="tx1"/>
                </a:solidFill>
              </a:rPr>
              <a:t>m</a:t>
            </a:r>
            <a:r>
              <a:rPr lang="en-US" altLang="tr-TR" dirty="0" smtClean="0">
                <a:solidFill>
                  <a:schemeClr val="tx1"/>
                </a:solidFill>
              </a:rPr>
              <a:t> = -</a:t>
            </a:r>
            <a:r>
              <a:rPr lang="tr-TR" altLang="tr-TR" dirty="0" smtClean="0">
                <a:solidFill>
                  <a:schemeClr val="tx1"/>
                </a:solidFill>
              </a:rPr>
              <a:t>70</a:t>
            </a:r>
            <a:r>
              <a:rPr lang="en-US" altLang="tr-TR" dirty="0" smtClean="0">
                <a:solidFill>
                  <a:schemeClr val="tx1"/>
                </a:solidFill>
              </a:rPr>
              <a:t> mV </a:t>
            </a:r>
          </a:p>
          <a:p>
            <a:pPr lvl="1"/>
            <a:r>
              <a:rPr lang="en-US" altLang="tr-TR" dirty="0" smtClean="0">
                <a:solidFill>
                  <a:schemeClr val="tx1"/>
                </a:solidFill>
              </a:rPr>
              <a:t>given by Goldman equation ~</a:t>
            </a: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17222" y="2082539"/>
            <a:ext cx="5752792" cy="964067"/>
          </a:xfrm>
          <a:prstGeom prst="rect">
            <a:avLst/>
          </a:prstGeom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1922" y="3405148"/>
            <a:ext cx="5418092" cy="1267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11443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lim">
  <a:themeElements>
    <a:clrScheme name="Mor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Dilim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62000"/>
                <a:satMod val="200000"/>
                <a:lumMod val="124000"/>
              </a:schemeClr>
            </a:gs>
            <a:gs pos="100000">
              <a:schemeClr val="phClr">
                <a:shade val="96000"/>
                <a:hueMod val="88000"/>
                <a:satMod val="220000"/>
                <a:lumMod val="8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82EB108-EDE6-4B8E-957B-D4A69BF580E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TM02900722[[fn=İyon Toplantı Odası]]</Template>
  <TotalTime>1343</TotalTime>
  <Words>1188</Words>
  <Application>Microsoft Office PowerPoint</Application>
  <PresentationFormat>Geniş ekran</PresentationFormat>
  <Paragraphs>148</Paragraphs>
  <Slides>18</Slides>
  <Notes>14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18</vt:i4>
      </vt:variant>
    </vt:vector>
  </HeadingPairs>
  <TitlesOfParts>
    <vt:vector size="27" baseType="lpstr">
      <vt:lpstr>Arial</vt:lpstr>
      <vt:lpstr>Calibri</vt:lpstr>
      <vt:lpstr>Century Gothic</vt:lpstr>
      <vt:lpstr>Times</vt:lpstr>
      <vt:lpstr>Times New Roman</vt:lpstr>
      <vt:lpstr>Wingdings</vt:lpstr>
      <vt:lpstr>Wingdings 3</vt:lpstr>
      <vt:lpstr>Dilim</vt:lpstr>
      <vt:lpstr>Denklem</vt:lpstr>
      <vt:lpstr>RESTING MEMBRANE POTENTIAL ACTION POTENTIAL WEEK 4</vt:lpstr>
      <vt:lpstr>SIdedness</vt:lpstr>
      <vt:lpstr>The restıng membrane potentıal</vt:lpstr>
      <vt:lpstr>The restıng membrane potentıal</vt:lpstr>
      <vt:lpstr>how IS the Membrane potentıal establıshed?</vt:lpstr>
      <vt:lpstr>how IS the Membrane potentıal establıshed?</vt:lpstr>
      <vt:lpstr>how IS the Membrane potentıal establıshed?</vt:lpstr>
      <vt:lpstr>Nernst equılıbrıum</vt:lpstr>
      <vt:lpstr>Membrane PotentIal</vt:lpstr>
      <vt:lpstr>Membrane restIng potentIal</vt:lpstr>
      <vt:lpstr>ACTION POTENTIAL</vt:lpstr>
      <vt:lpstr>ACTION POTENTIAL</vt:lpstr>
      <vt:lpstr>ACTION POTENTIAL</vt:lpstr>
      <vt:lpstr>ACTION POTENTIAL</vt:lpstr>
      <vt:lpstr>ACTION POTENTIAL</vt:lpstr>
      <vt:lpstr>ACTION POTENTIAL</vt:lpstr>
      <vt:lpstr>ACTION POTENTIAL</vt:lpstr>
      <vt:lpstr>Mechanism of Ion-channel Changes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Movement of Molecules Across Cell Membranes</dc:title>
  <dc:creator>Fizyolab1</dc:creator>
  <cp:lastModifiedBy>Fizyolab1</cp:lastModifiedBy>
  <cp:revision>91</cp:revision>
  <dcterms:created xsi:type="dcterms:W3CDTF">2017-07-27T10:52:27Z</dcterms:created>
  <dcterms:modified xsi:type="dcterms:W3CDTF">2017-10-30T12:57:17Z</dcterms:modified>
</cp:coreProperties>
</file>