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21" y="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F8D82-0C5F-4C1D-B08D-BCCDE47667A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B905E-B1C2-42FE-B383-7EB29F4892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841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F8D82-0C5F-4C1D-B08D-BCCDE47667A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B905E-B1C2-42FE-B383-7EB29F4892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93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F8D82-0C5F-4C1D-B08D-BCCDE47667A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B905E-B1C2-42FE-B383-7EB29F4892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536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F8D82-0C5F-4C1D-B08D-BCCDE47667A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B905E-B1C2-42FE-B383-7EB29F4892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635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F8D82-0C5F-4C1D-B08D-BCCDE47667A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B905E-B1C2-42FE-B383-7EB29F4892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208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F8D82-0C5F-4C1D-B08D-BCCDE47667A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B905E-B1C2-42FE-B383-7EB29F4892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11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F8D82-0C5F-4C1D-B08D-BCCDE47667A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B905E-B1C2-42FE-B383-7EB29F4892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708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F8D82-0C5F-4C1D-B08D-BCCDE47667A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B905E-B1C2-42FE-B383-7EB29F4892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031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F8D82-0C5F-4C1D-B08D-BCCDE47667A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B905E-B1C2-42FE-B383-7EB29F4892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3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F8D82-0C5F-4C1D-B08D-BCCDE47667A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B905E-B1C2-42FE-B383-7EB29F4892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361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F8D82-0C5F-4C1D-B08D-BCCDE47667A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B905E-B1C2-42FE-B383-7EB29F4892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521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EF8D82-0C5F-4C1D-B08D-BCCDE47667A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BB905E-B1C2-42FE-B383-7EB29F4892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613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S</a:t>
            </a:r>
            <a:r>
              <a:rPr lang="tr-TR" dirty="0" smtClean="0"/>
              <a:t>eramikler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dirty="0" smtClean="0"/>
              <a:t>Seramikler inorganik kristal malzemeler olarak tanımlanabilir.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smtClean="0"/>
              <a:t>Deniz kumu ve kayalar doğal olarak oluşan seramiklerin örnekleridir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tr-TR" sz="2400" dirty="0" smtClean="0"/>
              <a:t>Doğal olarak oluşan seramikler özel işlemlerle gelişmiş seramiklere dönüştürülür. </a:t>
            </a:r>
          </a:p>
          <a:p>
            <a:r>
              <a:rPr lang="tr-TR" sz="2400" dirty="0" smtClean="0"/>
              <a:t>Gelişmiş seramiklerin kullanım alanları: bilgisayar çipleri, </a:t>
            </a:r>
            <a:r>
              <a:rPr lang="tr-TR" sz="2400" dirty="0" err="1" smtClean="0"/>
              <a:t>sensörler</a:t>
            </a:r>
            <a:r>
              <a:rPr lang="tr-TR" sz="2400" dirty="0" smtClean="0"/>
              <a:t>, </a:t>
            </a:r>
            <a:r>
              <a:rPr lang="tr-TR" sz="2400" dirty="0" err="1" smtClean="0"/>
              <a:t>kapasitörler</a:t>
            </a:r>
            <a:r>
              <a:rPr lang="tr-TR" sz="2400" dirty="0"/>
              <a:t> </a:t>
            </a:r>
            <a:endParaRPr lang="tr-TR" sz="2400" dirty="0" smtClean="0"/>
          </a:p>
          <a:p>
            <a:r>
              <a:rPr lang="tr-TR" sz="2400" dirty="0" smtClean="0"/>
              <a:t>Bazı </a:t>
            </a:r>
            <a:r>
              <a:rPr lang="tr-TR" sz="2400" dirty="0"/>
              <a:t>seramikler, türbin motorlarındaki metalik alt tabakaları korumak için termal bariyer kaplama olarak kullanılır</a:t>
            </a:r>
            <a:r>
              <a:rPr lang="tr-TR" sz="2400" dirty="0" smtClean="0"/>
              <a:t>.</a:t>
            </a:r>
            <a:r>
              <a:rPr lang="en-US" sz="2400" dirty="0" smtClean="0"/>
              <a:t> 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773260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Yarıiletkenler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err="1" smtClean="0"/>
              <a:t>Sili</a:t>
            </a:r>
            <a:r>
              <a:rPr lang="tr-TR" sz="2400" dirty="0" smtClean="0"/>
              <a:t>k</a:t>
            </a:r>
            <a:r>
              <a:rPr lang="en-US" sz="2400" dirty="0" smtClean="0"/>
              <a:t>on, </a:t>
            </a:r>
            <a:r>
              <a:rPr lang="en-US" sz="2400" dirty="0" err="1" smtClean="0"/>
              <a:t>german</a:t>
            </a:r>
            <a:r>
              <a:rPr lang="tr-TR" sz="2400" dirty="0" smtClean="0"/>
              <a:t>y</a:t>
            </a:r>
            <a:r>
              <a:rPr lang="en-US" sz="2400" dirty="0" smtClean="0"/>
              <a:t>um, </a:t>
            </a:r>
            <a:r>
              <a:rPr lang="tr-TR" sz="2400" dirty="0" smtClean="0"/>
              <a:t>ve galyum </a:t>
            </a:r>
            <a:r>
              <a:rPr lang="tr-TR" sz="2400" dirty="0" err="1" smtClean="0"/>
              <a:t>arsenür</a:t>
            </a:r>
            <a:r>
              <a:rPr lang="tr-TR" sz="2400" dirty="0" smtClean="0"/>
              <a:t> bazlı yarıiletkenler, elektronik malzemeler sınıfında büyük bir kullanım alanına sahiptir.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smtClean="0"/>
              <a:t>Yarıiletken malzemelerin elektrik iletkenliği, yalıtkan seramikler ile iletken metalikler arasındadır.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smtClean="0"/>
              <a:t>Yarıiletken malzemelerin iletkenlik seviyeleri elektronik cihazlarda kullanım amacına göre kontrol edilebilir. (</a:t>
            </a:r>
            <a:r>
              <a:rPr lang="tr-TR" sz="2400" dirty="0" err="1" smtClean="0"/>
              <a:t>transistör</a:t>
            </a:r>
            <a:r>
              <a:rPr lang="tr-TR" sz="2400" dirty="0" smtClean="0"/>
              <a:t>, </a:t>
            </a:r>
            <a:r>
              <a:rPr lang="tr-TR" sz="2400" dirty="0" err="1" smtClean="0"/>
              <a:t>diyodlar</a:t>
            </a:r>
            <a:r>
              <a:rPr lang="tr-TR" sz="2400" dirty="0" smtClean="0"/>
              <a:t>)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smtClean="0"/>
              <a:t>Çoğu uygulamada, tek taneli kristal yarıiletken malzeme gereklidir.</a:t>
            </a:r>
          </a:p>
          <a:p>
            <a:r>
              <a:rPr lang="tr-TR" sz="2400" dirty="0" smtClean="0"/>
              <a:t>Bunlar erimiş malzemeden büyütülerek elde edilir.</a:t>
            </a:r>
            <a:endParaRPr lang="en-US" sz="2400" dirty="0" smtClean="0"/>
          </a:p>
          <a:p>
            <a:r>
              <a:rPr lang="tr-TR" sz="2400" dirty="0" smtClean="0"/>
              <a:t>Sıklıkla, ince film yarıiletkenler, özelleşmiş yöntemler ile üretilir.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39614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Seramikler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Geleneksel seramikler, tuğla, sofra takımı, </a:t>
            </a:r>
            <a:r>
              <a:rPr lang="tr-TR" sz="2400" dirty="0" err="1" smtClean="0"/>
              <a:t>refrakter</a:t>
            </a:r>
            <a:r>
              <a:rPr lang="tr-TR" sz="2400" dirty="0" smtClean="0"/>
              <a:t> ve aşındırıcı olarak kullanılabilir.</a:t>
            </a:r>
          </a:p>
          <a:p>
            <a:r>
              <a:rPr lang="tr-TR" sz="2400" dirty="0" smtClean="0"/>
              <a:t>Genel olarak, seramikler gözenekli yapıya sahip olduğu için kırılgan olma eğilimindedir.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smtClean="0"/>
              <a:t>Seramikleri eritmek için çok yüksek sıcaklıklara çıkmak gerekir.</a:t>
            </a:r>
            <a:endParaRPr lang="en-US" sz="2400" dirty="0" smtClean="0"/>
          </a:p>
          <a:p>
            <a:r>
              <a:rPr lang="tr-TR" sz="2400" dirty="0" smtClean="0"/>
              <a:t>Seramikler güçlü ve serttir ama aynı zamanda çok kırılgandır.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smtClean="0"/>
              <a:t>Değişik şekillerde seramik ürünler elde etmek için genellikle küçük taneli seramik tozları kullanılır.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smtClean="0"/>
              <a:t>Yeni üretim yöntemleri ile seramiklerin kırılma dayanımı artırılmış ve yeni kullanım alanları açılmıştır (türbin motorlarındaki çarklar gibi yük taşıyan bölümler)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089304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Camlar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dirty="0" smtClean="0"/>
              <a:t>Cam genellikle silikadan (kum, silisyum dioksit)elde edilen bir amorf malzemedir.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smtClean="0"/>
              <a:t>Amorf terimi, düzenli ve periyodik atom yerleşimine sahip olmayan malzemeleri ifade eder.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smtClean="0"/>
              <a:t>Camlar, evlerde, arabalarda, televizyon ekranında ve bunun gibi binlerce </a:t>
            </a:r>
            <a:r>
              <a:rPr lang="tr-TR" sz="2400" dirty="0" err="1" smtClean="0"/>
              <a:t>alnda</a:t>
            </a:r>
            <a:r>
              <a:rPr lang="tr-TR" sz="2400" dirty="0" smtClean="0"/>
              <a:t> kullanılabilir. </a:t>
            </a:r>
          </a:p>
          <a:p>
            <a:r>
              <a:rPr lang="tr-TR" sz="2400" dirty="0" smtClean="0"/>
              <a:t>Camlar ısıl işlem (</a:t>
            </a:r>
            <a:r>
              <a:rPr lang="tr-TR" sz="2400" dirty="0" err="1" smtClean="0"/>
              <a:t>temperleme</a:t>
            </a:r>
            <a:r>
              <a:rPr lang="tr-TR" sz="2400" dirty="0" smtClean="0"/>
              <a:t>) sayesinde daha tok (güçlü) yapılabilir.</a:t>
            </a:r>
          </a:p>
          <a:p>
            <a:r>
              <a:rPr lang="tr-TR" sz="2400" dirty="0" smtClean="0"/>
              <a:t>Özel bir işlemle camların içinde küçük kristal yapılar oluşturularak cam-</a:t>
            </a:r>
            <a:r>
              <a:rPr lang="tr-TR" sz="2400" dirty="0"/>
              <a:t>s</a:t>
            </a:r>
            <a:r>
              <a:rPr lang="tr-TR" sz="2400" dirty="0" smtClean="0"/>
              <a:t>eramikler elde edilebilir.</a:t>
            </a:r>
          </a:p>
          <a:p>
            <a:r>
              <a:rPr lang="tr-TR" sz="2400" dirty="0" smtClean="0"/>
              <a:t>Camlar ve cam-seramikler genellikle ergitme ve dökme işlemi ile elde edilir.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809358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219651"/>
            <a:ext cx="10515600" cy="1325563"/>
          </a:xfrm>
        </p:spPr>
        <p:txBody>
          <a:bodyPr/>
          <a:lstStyle/>
          <a:p>
            <a:pPr algn="ctr"/>
            <a:r>
              <a:rPr lang="tr-TR" dirty="0" smtClean="0"/>
              <a:t>Camlar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2673" y="1545214"/>
            <a:ext cx="6868391" cy="4631749"/>
          </a:xfrm>
        </p:spPr>
        <p:txBody>
          <a:bodyPr>
            <a:normAutofit/>
          </a:bodyPr>
          <a:lstStyle/>
          <a:p>
            <a:r>
              <a:rPr lang="tr-TR" sz="2400" dirty="0" smtClean="0"/>
              <a:t>Saf silikadan cam elde edilebilir ancak viskozitesi yüksek olduğu için çalışması zor bir malzeme olur.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smtClean="0"/>
              <a:t>Ticari camlar genel olarak silika ve metal oksitten oluşur. Metal oksit sayesinde karışımın erime sıcaklığı düşürülür ve cam elde etmek daha ucuz ve kolay olur.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smtClean="0"/>
              <a:t>Ticari camlar iki önemli grupta toplanabilir.</a:t>
            </a:r>
            <a:endParaRPr lang="en-US" sz="2400" dirty="0"/>
          </a:p>
          <a:p>
            <a:pPr marL="0" indent="0">
              <a:buNone/>
            </a:pPr>
            <a:r>
              <a:rPr lang="tr-TR" sz="2400" dirty="0" smtClean="0"/>
              <a:t>	-</a:t>
            </a:r>
            <a:r>
              <a:rPr lang="en-US" sz="2400" dirty="0" smtClean="0"/>
              <a:t>soda </a:t>
            </a:r>
            <a:r>
              <a:rPr lang="tr-TR" sz="2400" dirty="0" smtClean="0"/>
              <a:t>kireç (klasik) camı,</a:t>
            </a:r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tr-TR" sz="2400" dirty="0" smtClean="0"/>
              <a:t>-</a:t>
            </a:r>
            <a:r>
              <a:rPr lang="en-US" sz="2400" dirty="0" err="1" smtClean="0"/>
              <a:t>borsili</a:t>
            </a:r>
            <a:r>
              <a:rPr lang="tr-TR" sz="2400" dirty="0" smtClean="0"/>
              <a:t>kat camı</a:t>
            </a:r>
            <a:r>
              <a:rPr lang="en-US" sz="2400" dirty="0" smtClean="0"/>
              <a:t>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7366673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Camlar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tr-TR" sz="2400" b="1" u="sng" dirty="0" smtClean="0"/>
              <a:t>Klasik camlar</a:t>
            </a:r>
            <a:endParaRPr lang="tr-TR" sz="2400" b="1" u="sng" dirty="0"/>
          </a:p>
          <a:p>
            <a:r>
              <a:rPr lang="tr-TR" sz="2400" dirty="0" smtClean="0"/>
              <a:t>Klasik camların bileşimi </a:t>
            </a:r>
            <a:r>
              <a:rPr lang="en-US" sz="2400" dirty="0" smtClean="0"/>
              <a:t>(</a:t>
            </a:r>
            <a:r>
              <a:rPr lang="tr-TR" sz="2400" dirty="0" smtClean="0"/>
              <a:t>ağırlıkça</a:t>
            </a:r>
            <a:r>
              <a:rPr lang="en-US" sz="2400" dirty="0" smtClean="0"/>
              <a:t>%)</a:t>
            </a:r>
            <a:r>
              <a:rPr lang="tr-TR" sz="2400" dirty="0" smtClean="0"/>
              <a:t>;</a:t>
            </a:r>
            <a:endParaRPr lang="en-US" sz="2400" dirty="0"/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tr-TR" sz="2400" dirty="0" smtClean="0"/>
              <a:t>	</a:t>
            </a:r>
            <a:r>
              <a:rPr lang="en-US" sz="2400" dirty="0" smtClean="0"/>
              <a:t>70 </a:t>
            </a:r>
            <a:r>
              <a:rPr lang="en-US" sz="2400" dirty="0"/>
              <a:t>SiO</a:t>
            </a:r>
            <a:r>
              <a:rPr lang="en-US" sz="2400" baseline="-25000" dirty="0"/>
              <a:t>2</a:t>
            </a:r>
            <a:r>
              <a:rPr lang="en-US" sz="2400" dirty="0"/>
              <a:t>, 10 </a:t>
            </a:r>
            <a:r>
              <a:rPr lang="en-US" sz="2400" dirty="0" err="1"/>
              <a:t>CaO</a:t>
            </a:r>
            <a:r>
              <a:rPr lang="en-US" sz="2400" dirty="0"/>
              <a:t>, 15 Na</a:t>
            </a:r>
            <a:r>
              <a:rPr lang="en-US" sz="2400" baseline="-25000" dirty="0"/>
              <a:t>2</a:t>
            </a:r>
            <a:r>
              <a:rPr lang="en-US" sz="2400" dirty="0"/>
              <a:t>O</a:t>
            </a:r>
          </a:p>
          <a:p>
            <a:r>
              <a:rPr lang="tr-TR" sz="2400" dirty="0" smtClean="0"/>
              <a:t>Ve az miktarlarda diğer oksitler.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smtClean="0"/>
              <a:t>Bu camlar, pencere, şişe ve kavanoz gibi çok fazla miktarlarda kullanılmaktadır.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smtClean="0"/>
              <a:t>Eklenen oksitler yapıda düzenleyici olarak bulunur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tr-TR" sz="2400" dirty="0" smtClean="0"/>
              <a:t>Her bir </a:t>
            </a:r>
            <a:r>
              <a:rPr lang="en-US" sz="2400" dirty="0" smtClean="0"/>
              <a:t>Na</a:t>
            </a:r>
            <a:r>
              <a:rPr lang="en-US" sz="2400" baseline="30000" dirty="0"/>
              <a:t>+</a:t>
            </a:r>
            <a:r>
              <a:rPr lang="en-US" sz="2400" dirty="0"/>
              <a:t> </a:t>
            </a:r>
            <a:r>
              <a:rPr lang="en-US" sz="2400" dirty="0" err="1" smtClean="0"/>
              <a:t>i</a:t>
            </a:r>
            <a:r>
              <a:rPr lang="tr-TR" sz="2400" dirty="0" smtClean="0"/>
              <a:t>y</a:t>
            </a:r>
            <a:r>
              <a:rPr lang="en-US" sz="2400" dirty="0" smtClean="0"/>
              <a:t>on</a:t>
            </a:r>
            <a:r>
              <a:rPr lang="tr-TR" sz="2400" dirty="0" smtClean="0"/>
              <a:t>u, oksijen iyonuna bağlanır.</a:t>
            </a:r>
          </a:p>
          <a:p>
            <a:r>
              <a:rPr lang="tr-TR" sz="2400" dirty="0" smtClean="0"/>
              <a:t>Bu eriyik camın viskozitesini düşürür, ve bu sayede klasik cam 700 </a:t>
            </a:r>
            <a:r>
              <a:rPr lang="en-US" sz="2400" dirty="0" smtClean="0"/>
              <a:t>°</a:t>
            </a:r>
            <a:r>
              <a:rPr lang="tr-TR" sz="2400" dirty="0" smtClean="0"/>
              <a:t>C’de kolaylıkla işlenebilir.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40382880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Camlar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tr-TR" sz="2400" b="1" u="sng" dirty="0" err="1" smtClean="0"/>
              <a:t>Borsilikat</a:t>
            </a:r>
            <a:r>
              <a:rPr lang="tr-TR" sz="2400" b="1" u="sng" dirty="0" smtClean="0"/>
              <a:t> camlar</a:t>
            </a:r>
          </a:p>
          <a:p>
            <a:r>
              <a:rPr lang="en-US" sz="2400" dirty="0" err="1" smtClean="0"/>
              <a:t>Borsili</a:t>
            </a:r>
            <a:r>
              <a:rPr lang="tr-TR" sz="2400" dirty="0" smtClean="0"/>
              <a:t>k</a:t>
            </a:r>
            <a:r>
              <a:rPr lang="en-US" sz="2400" dirty="0" smtClean="0"/>
              <a:t>at </a:t>
            </a:r>
            <a:r>
              <a:rPr lang="tr-TR" sz="2400" dirty="0"/>
              <a:t>camların bileşimi </a:t>
            </a:r>
            <a:r>
              <a:rPr lang="en-US" sz="2400" dirty="0"/>
              <a:t>(</a:t>
            </a:r>
            <a:r>
              <a:rPr lang="tr-TR" sz="2400" dirty="0"/>
              <a:t>ağırlıkça</a:t>
            </a:r>
            <a:r>
              <a:rPr lang="en-US" sz="2400" dirty="0"/>
              <a:t>%)</a:t>
            </a:r>
            <a:r>
              <a:rPr lang="tr-TR" sz="2400" dirty="0" smtClean="0"/>
              <a:t>;</a:t>
            </a:r>
            <a:endParaRPr lang="en-US" sz="2400" dirty="0"/>
          </a:p>
          <a:p>
            <a:pPr marL="0" indent="0">
              <a:buNone/>
            </a:pPr>
            <a:r>
              <a:rPr lang="tr-TR" sz="2400" dirty="0" smtClean="0"/>
              <a:t>		</a:t>
            </a:r>
            <a:r>
              <a:rPr lang="en-US" sz="2400" dirty="0" smtClean="0"/>
              <a:t>80 </a:t>
            </a:r>
            <a:r>
              <a:rPr lang="en-US" sz="2400" dirty="0"/>
              <a:t>SiO</a:t>
            </a:r>
            <a:r>
              <a:rPr lang="en-US" sz="2400" baseline="-25000" dirty="0"/>
              <a:t>2</a:t>
            </a:r>
            <a:r>
              <a:rPr lang="en-US" sz="2400" dirty="0"/>
              <a:t>, 15 B</a:t>
            </a:r>
            <a:r>
              <a:rPr lang="en-US" sz="2400" baseline="-25000" dirty="0"/>
              <a:t>2</a:t>
            </a:r>
            <a:r>
              <a:rPr lang="en-US" sz="2400" dirty="0"/>
              <a:t>O</a:t>
            </a:r>
            <a:r>
              <a:rPr lang="en-US" sz="2400" baseline="-25000" dirty="0"/>
              <a:t>3</a:t>
            </a:r>
            <a:r>
              <a:rPr lang="en-US" sz="2400" dirty="0"/>
              <a:t>, 5 Na</a:t>
            </a:r>
            <a:r>
              <a:rPr lang="en-US" sz="2400" baseline="-25000" dirty="0"/>
              <a:t>2</a:t>
            </a:r>
            <a:r>
              <a:rPr lang="en-US" sz="2400" dirty="0"/>
              <a:t>O</a:t>
            </a:r>
          </a:p>
          <a:p>
            <a:r>
              <a:rPr lang="tr-TR" sz="2400" dirty="0" smtClean="0"/>
              <a:t>Ve az miktarda </a:t>
            </a:r>
            <a:r>
              <a:rPr lang="en-US" sz="2400" dirty="0" smtClean="0"/>
              <a:t>Al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O</a:t>
            </a:r>
            <a:r>
              <a:rPr lang="en-US" sz="2400" baseline="-25000" dirty="0" smtClean="0"/>
              <a:t>3</a:t>
            </a:r>
            <a:r>
              <a:rPr lang="en-US" sz="2400" dirty="0"/>
              <a:t>. </a:t>
            </a:r>
            <a:endParaRPr lang="tr-TR" sz="2400" dirty="0" smtClean="0"/>
          </a:p>
          <a:p>
            <a:r>
              <a:rPr lang="tr-TR" sz="2400" dirty="0" smtClean="0"/>
              <a:t>Bu camların termal şok dayanımı yüksektir. Bu sayede pişirme kabı veya kimyasal kap olarak kullanılabilir.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516641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Pol</a:t>
            </a:r>
            <a:r>
              <a:rPr lang="tr-TR" dirty="0" smtClean="0"/>
              <a:t>i</a:t>
            </a:r>
            <a:r>
              <a:rPr lang="en-US" dirty="0" err="1" smtClean="0"/>
              <a:t>mer</a:t>
            </a:r>
            <a:r>
              <a:rPr lang="tr-TR" dirty="0" err="1" smtClean="0"/>
              <a:t>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dirty="0" smtClean="0"/>
              <a:t>Polimerler organik malzemelerdir ve </a:t>
            </a:r>
            <a:r>
              <a:rPr lang="tr-TR" sz="2400" dirty="0" err="1" smtClean="0"/>
              <a:t>polimerizasyon</a:t>
            </a:r>
            <a:r>
              <a:rPr lang="tr-TR" sz="2400" dirty="0" smtClean="0"/>
              <a:t> yöntemi ile üretilirler. </a:t>
            </a:r>
          </a:p>
          <a:p>
            <a:r>
              <a:rPr lang="tr-TR" sz="2400" dirty="0" smtClean="0"/>
              <a:t>Polimerlerin bir çoğu iyi elektriksel </a:t>
            </a:r>
            <a:r>
              <a:rPr lang="tr-TR" sz="2400" dirty="0" err="1" smtClean="0"/>
              <a:t>yalıtkanlığa</a:t>
            </a:r>
            <a:r>
              <a:rPr lang="tr-TR" sz="2400" dirty="0" smtClean="0"/>
              <a:t> sahiptir.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smtClean="0"/>
              <a:t>Ayrıca iyi termal </a:t>
            </a:r>
            <a:r>
              <a:rPr lang="tr-TR" sz="2400" dirty="0" err="1" smtClean="0"/>
              <a:t>yalıtkanlık</a:t>
            </a:r>
            <a:r>
              <a:rPr lang="tr-TR" sz="2400" dirty="0" smtClean="0"/>
              <a:t> sağlarlar.</a:t>
            </a:r>
          </a:p>
          <a:p>
            <a:r>
              <a:rPr lang="tr-TR" sz="2400" dirty="0" smtClean="0"/>
              <a:t>Mukavemetleri düşük olsa da mukavemet-ağırlık oranı </a:t>
            </a:r>
            <a:r>
              <a:rPr lang="tr-TR" sz="2400" dirty="0" err="1" smtClean="0"/>
              <a:t>oldulça</a:t>
            </a:r>
            <a:r>
              <a:rPr lang="tr-TR" sz="2400" dirty="0" smtClean="0"/>
              <a:t> iyidir.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smtClean="0"/>
              <a:t>Yüksek sıcaklıklarda kullanıma uygun değillerdir.</a:t>
            </a:r>
            <a:endParaRPr lang="en-US" sz="2400" dirty="0" smtClean="0"/>
          </a:p>
          <a:p>
            <a:r>
              <a:rPr lang="tr-TR" sz="2400" dirty="0" smtClean="0"/>
              <a:t>Çoğu polimerin </a:t>
            </a:r>
            <a:r>
              <a:rPr lang="tr-TR" sz="2400" dirty="0" err="1" smtClean="0"/>
              <a:t>korozif</a:t>
            </a:r>
            <a:r>
              <a:rPr lang="tr-TR" sz="2400" dirty="0" smtClean="0"/>
              <a:t> kimyasallara karşı dayanımı yüksektir. </a:t>
            </a:r>
          </a:p>
        </p:txBody>
      </p:sp>
    </p:spTree>
    <p:extLst>
      <p:ext uri="{BB962C8B-B14F-4D97-AF65-F5344CB8AC3E}">
        <p14:creationId xmlns:p14="http://schemas.microsoft.com/office/powerpoint/2010/main" val="4108783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Pol</a:t>
            </a:r>
            <a:r>
              <a:rPr lang="tr-TR" dirty="0"/>
              <a:t>i</a:t>
            </a:r>
            <a:r>
              <a:rPr lang="en-US" dirty="0" err="1"/>
              <a:t>mer</a:t>
            </a:r>
            <a:r>
              <a:rPr lang="tr-TR" dirty="0" err="1"/>
              <a:t>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Polimerlerin bir çok kullanım alanı vardır: kurşun geçirmez yelekler, kompakt disk, ip, LCD (sıvı kristal görüntü birimi), kıyafetler ve bardaklar.</a:t>
            </a:r>
            <a:endParaRPr lang="en-US" sz="2400" dirty="0" smtClean="0"/>
          </a:p>
          <a:p>
            <a:r>
              <a:rPr lang="tr-TR" sz="2400" dirty="0" smtClean="0"/>
              <a:t>Uzun moleküler zincirlerin sıkı bir şekilde </a:t>
            </a:r>
            <a:r>
              <a:rPr lang="tr-TR" sz="2400" dirty="0"/>
              <a:t>bağlanmadığı </a:t>
            </a:r>
            <a:r>
              <a:rPr lang="tr-TR" sz="2400" dirty="0" err="1" smtClean="0"/>
              <a:t>termoplastik</a:t>
            </a:r>
            <a:r>
              <a:rPr lang="tr-TR" sz="2400" dirty="0" smtClean="0"/>
              <a:t> polimerlerin şekil verilebilirliği ve </a:t>
            </a:r>
            <a:r>
              <a:rPr lang="tr-TR" sz="2400" dirty="0" err="1" smtClean="0"/>
              <a:t>sünekliği</a:t>
            </a:r>
            <a:r>
              <a:rPr lang="tr-TR" sz="2400" dirty="0" smtClean="0"/>
              <a:t> yüksektir.</a:t>
            </a:r>
          </a:p>
          <a:p>
            <a:r>
              <a:rPr lang="tr-TR" sz="2400" dirty="0" err="1" smtClean="0"/>
              <a:t>Termoset</a:t>
            </a:r>
            <a:r>
              <a:rPr lang="tr-TR" sz="2400" dirty="0" smtClean="0"/>
              <a:t> polimerler ise daha tok ve daha kırılgandır. Bunun sebebi, moleküler zincirlerin sıkıca bağlı olmasıdır.</a:t>
            </a:r>
            <a:r>
              <a:rPr lang="en-US" sz="2400" dirty="0" smtClean="0"/>
              <a:t> </a:t>
            </a:r>
          </a:p>
          <a:p>
            <a:r>
              <a:rPr lang="tr-TR" sz="2400" dirty="0" err="1" smtClean="0"/>
              <a:t>Termoplastikler</a:t>
            </a:r>
            <a:r>
              <a:rPr lang="tr-TR" sz="2400" dirty="0" smtClean="0"/>
              <a:t> eriyik haldeyken şekil verilerek yapılırlar.</a:t>
            </a:r>
            <a:r>
              <a:rPr lang="en-US" sz="2400" dirty="0" smtClean="0"/>
              <a:t> </a:t>
            </a:r>
          </a:p>
          <a:p>
            <a:r>
              <a:rPr lang="tr-TR" sz="2400" dirty="0" err="1" smtClean="0"/>
              <a:t>Termoset</a:t>
            </a:r>
            <a:r>
              <a:rPr lang="tr-TR" sz="2400" dirty="0" smtClean="0"/>
              <a:t> üretmek için ise döküm yöntemleri kullanılır.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350161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Polimerler</a:t>
            </a:r>
            <a:endParaRPr lang="tr-TR" dirty="0"/>
          </a:p>
        </p:txBody>
      </p:sp>
      <p:sp>
        <p:nvSpPr>
          <p:cNvPr id="5" name="Metin kutusu 4"/>
          <p:cNvSpPr txBox="1"/>
          <p:nvPr/>
        </p:nvSpPr>
        <p:spPr>
          <a:xfrm>
            <a:off x="838201" y="5106554"/>
            <a:ext cx="10515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smtClean="0"/>
              <a:t>Şekil</a:t>
            </a:r>
            <a:r>
              <a:rPr lang="en-US" sz="2000" dirty="0" smtClean="0"/>
              <a:t> 1</a:t>
            </a:r>
            <a:r>
              <a:rPr lang="tr-TR" sz="2000" dirty="0" smtClean="0"/>
              <a:t>.</a:t>
            </a:r>
            <a:r>
              <a:rPr lang="en-US" sz="2000" dirty="0" smtClean="0"/>
              <a:t> Pol</a:t>
            </a:r>
            <a:r>
              <a:rPr lang="tr-TR" sz="2000" dirty="0" smtClean="0"/>
              <a:t>i</a:t>
            </a:r>
            <a:r>
              <a:rPr lang="en-US" sz="2000" dirty="0" err="1" smtClean="0"/>
              <a:t>meriza</a:t>
            </a:r>
            <a:r>
              <a:rPr lang="tr-TR" sz="2000" dirty="0" err="1" smtClean="0"/>
              <a:t>syon</a:t>
            </a:r>
            <a:r>
              <a:rPr lang="tr-TR" sz="2000" dirty="0" smtClean="0"/>
              <a:t>, küçük moleküllerin bir araya gelerek büyük molekülleri (polimer) oluşturması ile olur. </a:t>
            </a:r>
            <a:r>
              <a:rPr lang="tr-TR" sz="2000" dirty="0" err="1" smtClean="0"/>
              <a:t>Termoplastikler</a:t>
            </a:r>
            <a:r>
              <a:rPr lang="tr-TR" sz="2000" dirty="0" smtClean="0"/>
              <a:t> birbirine dolanmış ama bağlı olmayan bir çok zincire sahiptir. </a:t>
            </a:r>
            <a:r>
              <a:rPr lang="en-US" sz="2000" dirty="0" smtClean="0"/>
              <a:t> </a:t>
            </a:r>
            <a:r>
              <a:rPr lang="tr-TR" sz="2000" dirty="0" err="1" smtClean="0"/>
              <a:t>Termosetler</a:t>
            </a:r>
            <a:r>
              <a:rPr lang="tr-TR" sz="2000" dirty="0" smtClean="0"/>
              <a:t> zincirlerin çapraz bağlandığı üç boyutlu yapıya sahiptir. </a:t>
            </a:r>
            <a:endParaRPr lang="tr-TR" sz="2000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5025" y="1909762"/>
            <a:ext cx="7981950" cy="3038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623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660</Words>
  <Application>Microsoft Office PowerPoint</Application>
  <PresentationFormat>Widescreen</PresentationFormat>
  <Paragraphs>63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Seramikler</vt:lpstr>
      <vt:lpstr>Seramikler</vt:lpstr>
      <vt:lpstr>Camlar</vt:lpstr>
      <vt:lpstr>Camlar</vt:lpstr>
      <vt:lpstr>Camlar</vt:lpstr>
      <vt:lpstr>Camlar</vt:lpstr>
      <vt:lpstr>Polimerler</vt:lpstr>
      <vt:lpstr>Polimerler</vt:lpstr>
      <vt:lpstr>Polimerler</vt:lpstr>
      <vt:lpstr>Yarıiletkenler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Seramikler</dc:title>
  <dc:creator>GSoysal</dc:creator>
  <cp:lastModifiedBy>GSoysal</cp:lastModifiedBy>
  <cp:revision>1</cp:revision>
  <dcterms:created xsi:type="dcterms:W3CDTF">2020-05-10T16:21:41Z</dcterms:created>
  <dcterms:modified xsi:type="dcterms:W3CDTF">2020-05-10T16:22:06Z</dcterms:modified>
</cp:coreProperties>
</file>