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4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3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0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0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3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6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2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8D82-0C5F-4C1D-B08D-BCCDE47667A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B905E-B1C2-42FE-B383-7EB29F48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</a:t>
            </a:r>
            <a:r>
              <a:rPr lang="tr-TR" dirty="0" smtClean="0"/>
              <a:t>eramikler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Seramikler inorganik kristal malzemeler olarak tanımlanabilir.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Deniz kumu ve kayalar doğal olarak oluşan seramiklerin örnekleridir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Doğal olarak oluşan seramikler özel işlemlerle gelişmiş seramiklere dönüştürülür. </a:t>
            </a:r>
          </a:p>
          <a:p>
            <a:r>
              <a:rPr lang="tr-TR" sz="2400" dirty="0" smtClean="0"/>
              <a:t>Gelişmiş seramiklerin kullanım alanları: bilgisayar çipleri, </a:t>
            </a:r>
            <a:r>
              <a:rPr lang="tr-TR" sz="2400" dirty="0" err="1" smtClean="0"/>
              <a:t>sensörler</a:t>
            </a:r>
            <a:r>
              <a:rPr lang="tr-TR" sz="2400" dirty="0" smtClean="0"/>
              <a:t>, </a:t>
            </a:r>
            <a:r>
              <a:rPr lang="tr-TR" sz="2400" dirty="0" err="1" smtClean="0"/>
              <a:t>kapasitörler</a:t>
            </a:r>
            <a:r>
              <a:rPr lang="tr-TR" sz="2400" dirty="0"/>
              <a:t> </a:t>
            </a:r>
            <a:endParaRPr lang="tr-TR" sz="2400" dirty="0" smtClean="0"/>
          </a:p>
          <a:p>
            <a:r>
              <a:rPr lang="tr-TR" sz="2400" dirty="0" smtClean="0"/>
              <a:t>Bazı </a:t>
            </a:r>
            <a:r>
              <a:rPr lang="tr-TR" sz="2400" dirty="0"/>
              <a:t>seramikler, türbin motorlarındaki metalik alt tabakaları korumak için termal bariyer kaplama olarak kullanılır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732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Yarıiletkenler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Sili</a:t>
            </a:r>
            <a:r>
              <a:rPr lang="tr-TR" sz="2400" dirty="0" smtClean="0"/>
              <a:t>k</a:t>
            </a:r>
            <a:r>
              <a:rPr lang="en-US" sz="2400" dirty="0" smtClean="0"/>
              <a:t>on, </a:t>
            </a:r>
            <a:r>
              <a:rPr lang="en-US" sz="2400" dirty="0" err="1" smtClean="0"/>
              <a:t>german</a:t>
            </a:r>
            <a:r>
              <a:rPr lang="tr-TR" sz="2400" dirty="0" smtClean="0"/>
              <a:t>y</a:t>
            </a:r>
            <a:r>
              <a:rPr lang="en-US" sz="2400" dirty="0" smtClean="0"/>
              <a:t>um, </a:t>
            </a:r>
            <a:r>
              <a:rPr lang="tr-TR" sz="2400" dirty="0" smtClean="0"/>
              <a:t>ve galyum </a:t>
            </a:r>
            <a:r>
              <a:rPr lang="tr-TR" sz="2400" dirty="0" err="1" smtClean="0"/>
              <a:t>arsenür</a:t>
            </a:r>
            <a:r>
              <a:rPr lang="tr-TR" sz="2400" dirty="0" smtClean="0"/>
              <a:t> bazlı yarıiletkenler, elektronik malzemeler sınıfında büyük bir kullanım alanına sahiptir.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Yarıiletken malzemelerin elektrik iletkenliği, yalıtkan seramikler ile iletken metalikler arasındadır.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Yarıiletken malzemelerin iletkenlik seviyeleri elektronik cihazlarda kullanım amacına göre kontrol edilebilir. (</a:t>
            </a:r>
            <a:r>
              <a:rPr lang="tr-TR" sz="2400" dirty="0" err="1" smtClean="0"/>
              <a:t>transistör</a:t>
            </a:r>
            <a:r>
              <a:rPr lang="tr-TR" sz="2400" dirty="0" smtClean="0"/>
              <a:t>, </a:t>
            </a:r>
            <a:r>
              <a:rPr lang="tr-TR" sz="2400" dirty="0" err="1" smtClean="0"/>
              <a:t>diyodlar</a:t>
            </a:r>
            <a:r>
              <a:rPr lang="tr-TR" sz="2400" dirty="0" smtClean="0"/>
              <a:t>)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Çoğu uygulamada, tek taneli kristal yarıiletken malzeme gereklidir.</a:t>
            </a:r>
          </a:p>
          <a:p>
            <a:r>
              <a:rPr lang="tr-TR" sz="2400" dirty="0" smtClean="0"/>
              <a:t>Bunlar erimiş malzemeden büyütülerek elde edilir.</a:t>
            </a:r>
            <a:endParaRPr lang="en-US" sz="2400" dirty="0" smtClean="0"/>
          </a:p>
          <a:p>
            <a:r>
              <a:rPr lang="tr-TR" sz="2400" dirty="0" smtClean="0"/>
              <a:t>Sıklıkla, ince film yarıiletkenler, özelleşmiş yöntemler ile üretilir.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961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Seramikler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Geleneksel seramikler, tuğla, sofra takımı, </a:t>
            </a:r>
            <a:r>
              <a:rPr lang="tr-TR" sz="2400" dirty="0" err="1" smtClean="0"/>
              <a:t>refrakter</a:t>
            </a:r>
            <a:r>
              <a:rPr lang="tr-TR" sz="2400" dirty="0" smtClean="0"/>
              <a:t> ve aşındırıcı olarak kullanılabilir.</a:t>
            </a:r>
          </a:p>
          <a:p>
            <a:r>
              <a:rPr lang="tr-TR" sz="2400" dirty="0" smtClean="0"/>
              <a:t>Genel olarak, seramikler gözenekli yapıya sahip olduğu için kırılgan olma eğilimindedir.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Seramikleri eritmek için çok yüksek sıcaklıklara çıkmak gerekir.</a:t>
            </a:r>
            <a:endParaRPr lang="en-US" sz="2400" dirty="0" smtClean="0"/>
          </a:p>
          <a:p>
            <a:r>
              <a:rPr lang="tr-TR" sz="2400" dirty="0" smtClean="0"/>
              <a:t>Seramikler güçlü ve serttir ama aynı zamanda çok kırılgandır.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Değişik şekillerde seramik ürünler elde etmek için genellikle küçük taneli seramik tozları kullanılır.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Yeni üretim yöntemleri ile seramiklerin kırılma dayanımı artırılmış ve yeni kullanım alanları açılmıştır (türbin motorlarındaki çarklar gibi yük taşıyan bölümler)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893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Cam genellikle silikadan (kum, silisyum dioksit)elde edilen bir amorf malzemedir.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Amorf terimi, düzenli ve periyodik atom yerleşimine sahip olmayan malzemeleri ifade eder.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Camlar, evlerde, arabalarda, televizyon ekranında ve bunun gibi binlerce </a:t>
            </a:r>
            <a:r>
              <a:rPr lang="tr-TR" sz="2400" dirty="0" err="1" smtClean="0"/>
              <a:t>alnda</a:t>
            </a:r>
            <a:r>
              <a:rPr lang="tr-TR" sz="2400" dirty="0" smtClean="0"/>
              <a:t> kullanılabilir. </a:t>
            </a:r>
          </a:p>
          <a:p>
            <a:r>
              <a:rPr lang="tr-TR" sz="2400" dirty="0" smtClean="0"/>
              <a:t>Camlar ısıl işlem (</a:t>
            </a:r>
            <a:r>
              <a:rPr lang="tr-TR" sz="2400" dirty="0" err="1" smtClean="0"/>
              <a:t>temperleme</a:t>
            </a:r>
            <a:r>
              <a:rPr lang="tr-TR" sz="2400" dirty="0" smtClean="0"/>
              <a:t>) sayesinde daha tok (güçlü) yapılabilir.</a:t>
            </a:r>
          </a:p>
          <a:p>
            <a:r>
              <a:rPr lang="tr-TR" sz="2400" dirty="0" smtClean="0"/>
              <a:t>Özel bir işlemle camların içinde küçük kristal yapılar oluşturularak cam-</a:t>
            </a:r>
            <a:r>
              <a:rPr lang="tr-TR" sz="2400" dirty="0"/>
              <a:t>s</a:t>
            </a:r>
            <a:r>
              <a:rPr lang="tr-TR" sz="2400" dirty="0" smtClean="0"/>
              <a:t>eramikler elde edilebilir.</a:t>
            </a:r>
          </a:p>
          <a:p>
            <a:r>
              <a:rPr lang="tr-TR" sz="2400" dirty="0" smtClean="0"/>
              <a:t>Camlar ve cam-seramikler genellikle ergitme ve dökme işlemi ile elde edilir.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093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9651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Camlar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2673" y="1545214"/>
            <a:ext cx="6868391" cy="463174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Saf silikadan cam elde edilebilir ancak viskozitesi yüksek olduğu için çalışması zor bir malzeme olur.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Ticari camlar genel olarak silika ve metal oksitten oluşur. Metal oksit sayesinde karışımın erime sıcaklığı düşürülür ve cam elde etmek daha ucuz ve kolay olur.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Ticari camlar iki önemli grupta toplanabilir.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-</a:t>
            </a:r>
            <a:r>
              <a:rPr lang="en-US" sz="2400" dirty="0" smtClean="0"/>
              <a:t>soda </a:t>
            </a:r>
            <a:r>
              <a:rPr lang="tr-TR" sz="2400" dirty="0" smtClean="0"/>
              <a:t>kireç (klasik) camı,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err="1" smtClean="0"/>
              <a:t>borsili</a:t>
            </a:r>
            <a:r>
              <a:rPr lang="tr-TR" sz="2400" dirty="0" smtClean="0"/>
              <a:t>kat camı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3666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u="sng" dirty="0" smtClean="0"/>
              <a:t>Klasik camlar</a:t>
            </a:r>
            <a:endParaRPr lang="tr-TR" sz="2400" b="1" u="sng" dirty="0"/>
          </a:p>
          <a:p>
            <a:r>
              <a:rPr lang="tr-TR" sz="2400" dirty="0" smtClean="0"/>
              <a:t>Klasik camların bileşimi </a:t>
            </a:r>
            <a:r>
              <a:rPr lang="en-US" sz="2400" dirty="0" smtClean="0"/>
              <a:t>(</a:t>
            </a:r>
            <a:r>
              <a:rPr lang="tr-TR" sz="2400" dirty="0" smtClean="0"/>
              <a:t>ağırlıkça</a:t>
            </a:r>
            <a:r>
              <a:rPr lang="en-US" sz="2400" dirty="0" smtClean="0"/>
              <a:t>%)</a:t>
            </a:r>
            <a:r>
              <a:rPr lang="tr-TR" sz="2400" dirty="0" smtClean="0"/>
              <a:t>;</a:t>
            </a:r>
            <a:endParaRPr lang="en-US" sz="2400" dirty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  <a:r>
              <a:rPr lang="en-US" sz="2400" dirty="0" smtClean="0"/>
              <a:t>70 </a:t>
            </a:r>
            <a:r>
              <a:rPr lang="en-US" sz="2400" dirty="0"/>
              <a:t>SiO</a:t>
            </a:r>
            <a:r>
              <a:rPr lang="en-US" sz="2400" baseline="-25000" dirty="0"/>
              <a:t>2</a:t>
            </a:r>
            <a:r>
              <a:rPr lang="en-US" sz="2400" dirty="0"/>
              <a:t>, 10 </a:t>
            </a:r>
            <a:r>
              <a:rPr lang="en-US" sz="2400" dirty="0" err="1"/>
              <a:t>CaO</a:t>
            </a:r>
            <a:r>
              <a:rPr lang="en-US" sz="2400" dirty="0"/>
              <a:t>, 15 Na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r>
              <a:rPr lang="tr-TR" sz="2400" dirty="0" smtClean="0"/>
              <a:t>Ve az miktarlarda diğer oksitler.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Bu camlar, pencere, şişe ve kavanoz gibi çok fazla miktarlarda kullanılmaktadır.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Eklenen oksitler yapıda düzenleyici olarak bulunur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Her bir </a:t>
            </a:r>
            <a:r>
              <a:rPr lang="en-US" sz="2400" dirty="0" smtClean="0"/>
              <a:t>Na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tr-TR" sz="2400" dirty="0" smtClean="0"/>
              <a:t>y</a:t>
            </a:r>
            <a:r>
              <a:rPr lang="en-US" sz="2400" dirty="0" smtClean="0"/>
              <a:t>on</a:t>
            </a:r>
            <a:r>
              <a:rPr lang="tr-TR" sz="2400" dirty="0" smtClean="0"/>
              <a:t>u, oksijen iyonuna bağlanır.</a:t>
            </a:r>
          </a:p>
          <a:p>
            <a:r>
              <a:rPr lang="tr-TR" sz="2400" dirty="0" smtClean="0"/>
              <a:t>Bu eriyik camın viskozitesini düşürür, ve bu sayede klasik cam 700 </a:t>
            </a:r>
            <a:r>
              <a:rPr lang="en-US" sz="2400" dirty="0" smtClean="0"/>
              <a:t>°</a:t>
            </a:r>
            <a:r>
              <a:rPr lang="tr-TR" sz="2400" dirty="0" smtClean="0"/>
              <a:t>C’de kolaylıkla işlenebilir.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3828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u="sng" dirty="0" err="1" smtClean="0"/>
              <a:t>Borsilikat</a:t>
            </a:r>
            <a:r>
              <a:rPr lang="tr-TR" sz="2400" b="1" u="sng" dirty="0" smtClean="0"/>
              <a:t> camlar</a:t>
            </a:r>
          </a:p>
          <a:p>
            <a:r>
              <a:rPr lang="en-US" sz="2400" dirty="0" err="1" smtClean="0"/>
              <a:t>Borsili</a:t>
            </a:r>
            <a:r>
              <a:rPr lang="tr-TR" sz="2400" dirty="0" smtClean="0"/>
              <a:t>k</a:t>
            </a:r>
            <a:r>
              <a:rPr lang="en-US" sz="2400" dirty="0" smtClean="0"/>
              <a:t>at </a:t>
            </a:r>
            <a:r>
              <a:rPr lang="tr-TR" sz="2400" dirty="0"/>
              <a:t>camların bileşimi </a:t>
            </a:r>
            <a:r>
              <a:rPr lang="en-US" sz="2400" dirty="0"/>
              <a:t>(</a:t>
            </a:r>
            <a:r>
              <a:rPr lang="tr-TR" sz="2400" dirty="0"/>
              <a:t>ağırlıkça</a:t>
            </a:r>
            <a:r>
              <a:rPr lang="en-US" sz="2400" dirty="0"/>
              <a:t>%)</a:t>
            </a:r>
            <a:r>
              <a:rPr lang="tr-TR" sz="2400" dirty="0" smtClean="0"/>
              <a:t>;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	</a:t>
            </a:r>
            <a:r>
              <a:rPr lang="en-US" sz="2400" dirty="0" smtClean="0"/>
              <a:t>80 </a:t>
            </a:r>
            <a:r>
              <a:rPr lang="en-US" sz="2400" dirty="0"/>
              <a:t>SiO</a:t>
            </a:r>
            <a:r>
              <a:rPr lang="en-US" sz="2400" baseline="-25000" dirty="0"/>
              <a:t>2</a:t>
            </a:r>
            <a:r>
              <a:rPr lang="en-US" sz="2400" dirty="0"/>
              <a:t>, 15 B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3</a:t>
            </a:r>
            <a:r>
              <a:rPr lang="en-US" sz="2400" dirty="0"/>
              <a:t>, 5 Na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r>
              <a:rPr lang="tr-TR" sz="2400" dirty="0" smtClean="0"/>
              <a:t>Ve az miktarda </a:t>
            </a:r>
            <a:r>
              <a:rPr lang="en-US" sz="2400" dirty="0" smtClean="0"/>
              <a:t>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Bu camların termal şok dayanımı yüksektir. Bu sayede pişirme kabı veya kimyasal kap olarak kullanılabilir.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166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</a:t>
            </a:r>
            <a:r>
              <a:rPr lang="tr-TR" dirty="0" smtClean="0"/>
              <a:t>i</a:t>
            </a:r>
            <a:r>
              <a:rPr lang="en-US" dirty="0" err="1" smtClean="0"/>
              <a:t>mer</a:t>
            </a:r>
            <a:r>
              <a:rPr lang="tr-TR" dirty="0" err="1" smtClean="0"/>
              <a:t>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Polimerler organik malzemelerdir ve </a:t>
            </a:r>
            <a:r>
              <a:rPr lang="tr-TR" sz="2400" dirty="0" err="1" smtClean="0"/>
              <a:t>polimerizasyon</a:t>
            </a:r>
            <a:r>
              <a:rPr lang="tr-TR" sz="2400" dirty="0" smtClean="0"/>
              <a:t> yöntemi ile üretilirler. </a:t>
            </a:r>
          </a:p>
          <a:p>
            <a:r>
              <a:rPr lang="tr-TR" sz="2400" dirty="0" smtClean="0"/>
              <a:t>Polimerlerin bir çoğu iyi elektriksel </a:t>
            </a:r>
            <a:r>
              <a:rPr lang="tr-TR" sz="2400" dirty="0" err="1" smtClean="0"/>
              <a:t>yalıtkanlığa</a:t>
            </a:r>
            <a:r>
              <a:rPr lang="tr-TR" sz="2400" dirty="0" smtClean="0"/>
              <a:t> sahiptir.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Ayrıca iyi termal </a:t>
            </a:r>
            <a:r>
              <a:rPr lang="tr-TR" sz="2400" dirty="0" err="1" smtClean="0"/>
              <a:t>yalıtkanlık</a:t>
            </a:r>
            <a:r>
              <a:rPr lang="tr-TR" sz="2400" dirty="0" smtClean="0"/>
              <a:t> sağlarlar.</a:t>
            </a:r>
          </a:p>
          <a:p>
            <a:r>
              <a:rPr lang="tr-TR" sz="2400" dirty="0" smtClean="0"/>
              <a:t>Mukavemetleri düşük olsa da mukavemet-ağırlık oranı </a:t>
            </a:r>
            <a:r>
              <a:rPr lang="tr-TR" sz="2400" dirty="0" err="1" smtClean="0"/>
              <a:t>oldulça</a:t>
            </a:r>
            <a:r>
              <a:rPr lang="tr-TR" sz="2400" dirty="0" smtClean="0"/>
              <a:t> iyidir.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Yüksek sıcaklıklarda kullanıma uygun değillerdir.</a:t>
            </a:r>
            <a:endParaRPr lang="en-US" sz="2400" dirty="0" smtClean="0"/>
          </a:p>
          <a:p>
            <a:r>
              <a:rPr lang="tr-TR" sz="2400" dirty="0" smtClean="0"/>
              <a:t>Çoğu polimerin </a:t>
            </a:r>
            <a:r>
              <a:rPr lang="tr-TR" sz="2400" dirty="0" err="1" smtClean="0"/>
              <a:t>korozif</a:t>
            </a:r>
            <a:r>
              <a:rPr lang="tr-TR" sz="2400" dirty="0" smtClean="0"/>
              <a:t> kimyasallara karşı dayanımı yüksektir. </a:t>
            </a:r>
          </a:p>
        </p:txBody>
      </p:sp>
    </p:spTree>
    <p:extLst>
      <p:ext uri="{BB962C8B-B14F-4D97-AF65-F5344CB8AC3E}">
        <p14:creationId xmlns:p14="http://schemas.microsoft.com/office/powerpoint/2010/main" val="410878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</a:t>
            </a:r>
            <a:r>
              <a:rPr lang="tr-TR" dirty="0"/>
              <a:t>i</a:t>
            </a:r>
            <a:r>
              <a:rPr lang="en-US" dirty="0" err="1"/>
              <a:t>mer</a:t>
            </a:r>
            <a:r>
              <a:rPr lang="tr-TR" dirty="0" err="1"/>
              <a:t>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Polimerlerin bir çok kullanım alanı vardır: kurşun geçirmez yelekler, kompakt disk, ip, LCD (sıvı kristal görüntü birimi), kıyafetler ve bardaklar.</a:t>
            </a:r>
            <a:endParaRPr lang="en-US" sz="2400" dirty="0" smtClean="0"/>
          </a:p>
          <a:p>
            <a:r>
              <a:rPr lang="tr-TR" sz="2400" dirty="0" smtClean="0"/>
              <a:t>Uzun moleküler zincirlerin sıkı bir şekilde </a:t>
            </a:r>
            <a:r>
              <a:rPr lang="tr-TR" sz="2400" dirty="0"/>
              <a:t>bağlanmadığı </a:t>
            </a:r>
            <a:r>
              <a:rPr lang="tr-TR" sz="2400" dirty="0" err="1" smtClean="0"/>
              <a:t>termoplastik</a:t>
            </a:r>
            <a:r>
              <a:rPr lang="tr-TR" sz="2400" dirty="0" smtClean="0"/>
              <a:t> polimerlerin şekil verilebilirliği ve </a:t>
            </a:r>
            <a:r>
              <a:rPr lang="tr-TR" sz="2400" dirty="0" err="1" smtClean="0"/>
              <a:t>sünekliği</a:t>
            </a:r>
            <a:r>
              <a:rPr lang="tr-TR" sz="2400" dirty="0" smtClean="0"/>
              <a:t> yüksektir.</a:t>
            </a:r>
          </a:p>
          <a:p>
            <a:r>
              <a:rPr lang="tr-TR" sz="2400" dirty="0" err="1" smtClean="0"/>
              <a:t>Termoset</a:t>
            </a:r>
            <a:r>
              <a:rPr lang="tr-TR" sz="2400" dirty="0" smtClean="0"/>
              <a:t> polimerler ise daha tok ve daha kırılgandır. Bunun sebebi, moleküler zincirlerin sıkıca bağlı olmasıdır.</a:t>
            </a:r>
            <a:r>
              <a:rPr lang="en-US" sz="2400" dirty="0" smtClean="0"/>
              <a:t> </a:t>
            </a:r>
          </a:p>
          <a:p>
            <a:r>
              <a:rPr lang="tr-TR" sz="2400" dirty="0" err="1" smtClean="0"/>
              <a:t>Termoplastikler</a:t>
            </a:r>
            <a:r>
              <a:rPr lang="tr-TR" sz="2400" dirty="0" smtClean="0"/>
              <a:t> eriyik haldeyken şekil verilerek yapılırlar.</a:t>
            </a:r>
            <a:r>
              <a:rPr lang="en-US" sz="2400" dirty="0" smtClean="0"/>
              <a:t> </a:t>
            </a:r>
          </a:p>
          <a:p>
            <a:r>
              <a:rPr lang="tr-TR" sz="2400" dirty="0" err="1" smtClean="0"/>
              <a:t>Termoset</a:t>
            </a:r>
            <a:r>
              <a:rPr lang="tr-TR" sz="2400" dirty="0" smtClean="0"/>
              <a:t> üretmek için ise döküm yöntemleri kullanılır.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501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Polimerler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1" y="5106554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Şekil</a:t>
            </a:r>
            <a:r>
              <a:rPr lang="en-US" sz="2000" dirty="0" smtClean="0"/>
              <a:t> 1</a:t>
            </a:r>
            <a:r>
              <a:rPr lang="tr-TR" sz="2000" dirty="0" smtClean="0"/>
              <a:t>.</a:t>
            </a:r>
            <a:r>
              <a:rPr lang="en-US" sz="2000" dirty="0" smtClean="0"/>
              <a:t> Pol</a:t>
            </a:r>
            <a:r>
              <a:rPr lang="tr-TR" sz="2000" dirty="0" smtClean="0"/>
              <a:t>i</a:t>
            </a:r>
            <a:r>
              <a:rPr lang="en-US" sz="2000" dirty="0" err="1" smtClean="0"/>
              <a:t>meriza</a:t>
            </a:r>
            <a:r>
              <a:rPr lang="tr-TR" sz="2000" dirty="0" err="1" smtClean="0"/>
              <a:t>syon</a:t>
            </a:r>
            <a:r>
              <a:rPr lang="tr-TR" sz="2000" dirty="0" smtClean="0"/>
              <a:t>, küçük moleküllerin bir araya gelerek büyük molekülleri (polimer) oluşturması ile olur. </a:t>
            </a:r>
            <a:r>
              <a:rPr lang="tr-TR" sz="2000" dirty="0" err="1" smtClean="0"/>
              <a:t>Termoplastikler</a:t>
            </a:r>
            <a:r>
              <a:rPr lang="tr-TR" sz="2000" dirty="0" smtClean="0"/>
              <a:t> birbirine dolanmış ama bağlı olmayan bir çok zincire sahiptir. </a:t>
            </a:r>
            <a:r>
              <a:rPr lang="en-US" sz="2000" dirty="0" smtClean="0"/>
              <a:t> </a:t>
            </a:r>
            <a:r>
              <a:rPr lang="tr-TR" sz="2000" dirty="0" err="1" smtClean="0"/>
              <a:t>Termosetler</a:t>
            </a:r>
            <a:r>
              <a:rPr lang="tr-TR" sz="2000" dirty="0" smtClean="0"/>
              <a:t> zincirlerin çapraz bağlandığı üç boyutlu yapıya sahiptir. </a:t>
            </a:r>
            <a:endParaRPr lang="tr-TR" sz="2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1909762"/>
            <a:ext cx="79819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Seramikler</vt:lpstr>
      <vt:lpstr>Seramikler</vt:lpstr>
      <vt:lpstr>Camlar</vt:lpstr>
      <vt:lpstr>Camlar</vt:lpstr>
      <vt:lpstr>Camlar</vt:lpstr>
      <vt:lpstr>Camlar</vt:lpstr>
      <vt:lpstr>Polimerler</vt:lpstr>
      <vt:lpstr>Polimerler</vt:lpstr>
      <vt:lpstr>Polimerler</vt:lpstr>
      <vt:lpstr>Yarıiletkenler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Seramikler</dc:title>
  <dc:creator>GSoysal</dc:creator>
  <cp:lastModifiedBy>GSoysal</cp:lastModifiedBy>
  <cp:revision>1</cp:revision>
  <dcterms:created xsi:type="dcterms:W3CDTF">2020-05-10T16:21:41Z</dcterms:created>
  <dcterms:modified xsi:type="dcterms:W3CDTF">2020-05-10T16:22:06Z</dcterms:modified>
</cp:coreProperties>
</file>