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1"/>
  </p:notesMasterIdLst>
  <p:sldIdLst>
    <p:sldId id="256" r:id="rId2"/>
    <p:sldId id="257" r:id="rId3"/>
    <p:sldId id="258" r:id="rId4"/>
    <p:sldId id="259" r:id="rId5"/>
    <p:sldId id="328" r:id="rId6"/>
    <p:sldId id="329" r:id="rId7"/>
    <p:sldId id="289" r:id="rId8"/>
    <p:sldId id="282" r:id="rId9"/>
    <p:sldId id="285" r:id="rId10"/>
    <p:sldId id="286" r:id="rId11"/>
    <p:sldId id="287" r:id="rId12"/>
    <p:sldId id="283" r:id="rId13"/>
    <p:sldId id="277" r:id="rId14"/>
    <p:sldId id="279" r:id="rId15"/>
    <p:sldId id="280" r:id="rId16"/>
    <p:sldId id="327" r:id="rId17"/>
    <p:sldId id="319" r:id="rId18"/>
    <p:sldId id="321" r:id="rId19"/>
    <p:sldId id="322" r:id="rId20"/>
    <p:sldId id="323" r:id="rId21"/>
    <p:sldId id="290" r:id="rId22"/>
    <p:sldId id="324" r:id="rId23"/>
    <p:sldId id="325" r:id="rId24"/>
    <p:sldId id="291" r:id="rId25"/>
    <p:sldId id="293" r:id="rId26"/>
    <p:sldId id="294"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5" r:id="rId46"/>
    <p:sldId id="316" r:id="rId47"/>
    <p:sldId id="317" r:id="rId48"/>
    <p:sldId id="318" r:id="rId49"/>
    <p:sldId id="261"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82"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0866CA-210C-43C8-B8A7-372915985AAA}" type="datetimeFigureOut">
              <a:rPr lang="tr-TR" smtClean="0"/>
              <a:pPr/>
              <a:t>14.12.2017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44FA4-9B1A-4E24-9B7E-8C5B012BC57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744FA4-9B1A-4E24-9B7E-8C5B012BC57D}" type="slidenum">
              <a:rPr lang="tr-TR" smtClean="0"/>
              <a:pPr/>
              <a:t>20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27A198F6-815C-4196-A687-EB012526BF78}" type="datetimeFigureOut">
              <a:rPr lang="tr-TR" smtClean="0"/>
              <a:pPr/>
              <a:t>14.12.2017</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4FBC2FC4-B019-4FFA-8A14-8630DEDAE25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7A198F6-815C-4196-A687-EB012526BF78}" type="datetimeFigureOut">
              <a:rPr lang="tr-TR" smtClean="0"/>
              <a:pPr/>
              <a:t>14.12.2017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FBC2FC4-B019-4FFA-8A14-8630DEDAE25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7A198F6-815C-4196-A687-EB012526BF78}" type="datetimeFigureOut">
              <a:rPr lang="tr-TR" smtClean="0"/>
              <a:pPr/>
              <a:t>14.12.2017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FBC2FC4-B019-4FFA-8A14-8630DEDAE25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7A198F6-815C-4196-A687-EB012526BF78}" type="datetimeFigureOut">
              <a:rPr lang="tr-TR" smtClean="0"/>
              <a:pPr/>
              <a:t>14.12.2017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FBC2FC4-B019-4FFA-8A14-8630DEDAE25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7A198F6-815C-4196-A687-EB012526BF78}" type="datetimeFigureOut">
              <a:rPr lang="tr-TR" smtClean="0"/>
              <a:pPr/>
              <a:t>14.12.2017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FBC2FC4-B019-4FFA-8A14-8630DEDAE25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7A198F6-815C-4196-A687-EB012526BF78}" type="datetimeFigureOut">
              <a:rPr lang="tr-TR" smtClean="0"/>
              <a:pPr/>
              <a:t>14.12.2017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FBC2FC4-B019-4FFA-8A14-8630DEDAE25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27A198F6-815C-4196-A687-EB012526BF78}" type="datetimeFigureOut">
              <a:rPr lang="tr-TR" smtClean="0"/>
              <a:pPr/>
              <a:t>14.12.2017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FBC2FC4-B019-4FFA-8A14-8630DEDAE25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27A198F6-815C-4196-A687-EB012526BF78}" type="datetimeFigureOut">
              <a:rPr lang="tr-TR" smtClean="0"/>
              <a:pPr/>
              <a:t>14.12.2017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FBC2FC4-B019-4FFA-8A14-8630DEDAE25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7A198F6-815C-4196-A687-EB012526BF78}" type="datetimeFigureOut">
              <a:rPr lang="tr-TR" smtClean="0"/>
              <a:pPr/>
              <a:t>14.12.2017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FBC2FC4-B019-4FFA-8A14-8630DEDAE25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7A198F6-815C-4196-A687-EB012526BF78}" type="datetimeFigureOut">
              <a:rPr lang="tr-TR" smtClean="0"/>
              <a:pPr/>
              <a:t>14.12.2017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FBC2FC4-B019-4FFA-8A14-8630DEDAE25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27A198F6-815C-4196-A687-EB012526BF78}" type="datetimeFigureOut">
              <a:rPr lang="tr-TR" smtClean="0"/>
              <a:pPr/>
              <a:t>14.12.2017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4FBC2FC4-B019-4FFA-8A14-8630DEDAE252}"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7A198F6-815C-4196-A687-EB012526BF78}" type="datetimeFigureOut">
              <a:rPr lang="tr-TR" smtClean="0"/>
              <a:pPr/>
              <a:t>14.12.2017</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FBC2FC4-B019-4FFA-8A14-8630DEDAE252}"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28596" y="1285860"/>
            <a:ext cx="8429684" cy="5232202"/>
          </a:xfrm>
          <a:prstGeom prst="rect">
            <a:avLst/>
          </a:prstGeom>
        </p:spPr>
        <p:txBody>
          <a:bodyPr wrap="square">
            <a:spAutoFit/>
          </a:bodyPr>
          <a:lstStyle/>
          <a:p>
            <a:pPr algn="ctr"/>
            <a:r>
              <a:rPr lang="tr-TR" sz="4000" b="1" dirty="0" smtClean="0">
                <a:effectLst>
                  <a:outerShdw blurRad="38100" dist="38100" dir="2700000" algn="tl">
                    <a:srgbClr val="000000">
                      <a:alpha val="43137"/>
                    </a:srgbClr>
                  </a:outerShdw>
                </a:effectLst>
              </a:rPr>
              <a:t>JFM 403</a:t>
            </a:r>
            <a:br>
              <a:rPr lang="tr-TR" sz="4000" b="1" dirty="0" smtClean="0">
                <a:effectLst>
                  <a:outerShdw blurRad="38100" dist="38100" dir="2700000" algn="tl">
                    <a:srgbClr val="000000">
                      <a:alpha val="43137"/>
                    </a:srgbClr>
                  </a:outerShdw>
                </a:effectLst>
              </a:rPr>
            </a:br>
            <a:r>
              <a:rPr lang="tr-TR" sz="4000" b="1" dirty="0" smtClean="0">
                <a:effectLst>
                  <a:outerShdw blurRad="38100" dist="38100" dir="2700000" algn="tl">
                    <a:srgbClr val="000000">
                      <a:alpha val="43137"/>
                    </a:srgbClr>
                  </a:outerShdw>
                </a:effectLst>
              </a:rPr>
              <a:t> JEOFİZİKTE VERİ ANALİZİ VE SUNUMU</a:t>
            </a:r>
            <a:br>
              <a:rPr lang="tr-TR" sz="4000" b="1" dirty="0" smtClean="0">
                <a:effectLst>
                  <a:outerShdw blurRad="38100" dist="38100" dir="2700000" algn="tl">
                    <a:srgbClr val="000000">
                      <a:alpha val="43137"/>
                    </a:srgbClr>
                  </a:outerShdw>
                </a:effectLst>
              </a:rPr>
            </a:br>
            <a:r>
              <a:rPr lang="tr-TR" sz="4000" b="1" dirty="0" smtClean="0">
                <a:effectLst>
                  <a:outerShdw blurRad="38100" dist="38100" dir="2700000" algn="tl">
                    <a:srgbClr val="000000">
                      <a:alpha val="43137"/>
                    </a:srgbClr>
                  </a:outerShdw>
                </a:effectLst>
              </a:rPr>
              <a:t/>
            </a:r>
            <a:br>
              <a:rPr lang="tr-TR" sz="4000" b="1" dirty="0" smtClean="0">
                <a:effectLst>
                  <a:outerShdw blurRad="38100" dist="38100" dir="2700000" algn="tl">
                    <a:srgbClr val="000000">
                      <a:alpha val="43137"/>
                    </a:srgbClr>
                  </a:outerShdw>
                </a:effectLst>
              </a:rPr>
            </a:br>
            <a:r>
              <a:rPr lang="tr-TR" sz="5400" kern="1500" spc="7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MASW</a:t>
            </a:r>
            <a:r>
              <a:rPr lang="tr-TR" sz="4000" kern="1500" spc="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 </a:t>
            </a:r>
            <a:r>
              <a:rPr lang="tr-TR" sz="4000" dirty="0" smtClean="0">
                <a:effectLst>
                  <a:outerShdw blurRad="38100" dist="38100" dir="2700000" algn="tl">
                    <a:srgbClr val="000000">
                      <a:alpha val="43137"/>
                    </a:srgbClr>
                  </a:outerShdw>
                </a:effectLst>
              </a:rPr>
              <a:t/>
            </a:r>
            <a:br>
              <a:rPr lang="tr-TR" sz="4000" dirty="0" smtClean="0">
                <a:effectLst>
                  <a:outerShdw blurRad="38100" dist="38100" dir="2700000" algn="tl">
                    <a:srgbClr val="000000">
                      <a:alpha val="43137"/>
                    </a:srgbClr>
                  </a:outerShdw>
                </a:effectLst>
              </a:rPr>
            </a:br>
            <a:r>
              <a:rPr lang="tr-TR" sz="4000" dirty="0" smtClean="0">
                <a:effectLst>
                  <a:outerShdw blurRad="38100" dist="38100" dir="2700000" algn="tl">
                    <a:srgbClr val="000000">
                      <a:alpha val="43137"/>
                    </a:srgbClr>
                  </a:outerShdw>
                </a:effectLst>
              </a:rPr>
              <a:t/>
            </a:r>
            <a:br>
              <a:rPr lang="tr-TR" sz="4000" dirty="0" smtClean="0">
                <a:effectLst>
                  <a:outerShdw blurRad="38100" dist="38100" dir="2700000" algn="tl">
                    <a:srgbClr val="000000">
                      <a:alpha val="43137"/>
                    </a:srgbClr>
                  </a:outerShdw>
                </a:effectLst>
              </a:rPr>
            </a:br>
            <a:r>
              <a:rPr lang="tr-TR" sz="4000" dirty="0" smtClean="0">
                <a:effectLst>
                  <a:outerShdw blurRad="38100" dist="38100" dir="2700000" algn="tl">
                    <a:srgbClr val="000000">
                      <a:alpha val="43137"/>
                    </a:srgbClr>
                  </a:outerShdw>
                </a:effectLst>
              </a:rPr>
              <a:t>EDA ALTINEL</a:t>
            </a:r>
            <a:br>
              <a:rPr lang="tr-TR" sz="4000" dirty="0" smtClean="0">
                <a:effectLst>
                  <a:outerShdw blurRad="38100" dist="38100" dir="2700000" algn="tl">
                    <a:srgbClr val="000000">
                      <a:alpha val="43137"/>
                    </a:srgbClr>
                  </a:outerShdw>
                </a:effectLst>
              </a:rPr>
            </a:br>
            <a:r>
              <a:rPr lang="tr-TR" sz="4000" dirty="0" smtClean="0">
                <a:effectLst>
                  <a:outerShdw blurRad="38100" dist="38100" dir="2700000" algn="tl">
                    <a:srgbClr val="000000">
                      <a:alpha val="43137"/>
                    </a:srgbClr>
                  </a:outerShdw>
                </a:effectLst>
              </a:rPr>
              <a:t>13290345</a:t>
            </a:r>
            <a:endParaRPr lang="tr-TR" sz="4000" dirty="0"/>
          </a:p>
        </p:txBody>
      </p:sp>
      <p:pic>
        <p:nvPicPr>
          <p:cNvPr id="5" name="4 Resim" descr="C:\Users\EDA ALTINEL\Desktop\index.png"/>
          <p:cNvPicPr/>
          <p:nvPr/>
        </p:nvPicPr>
        <p:blipFill>
          <a:blip r:embed="rId2"/>
          <a:srcRect/>
          <a:stretch>
            <a:fillRect/>
          </a:stretch>
        </p:blipFill>
        <p:spPr bwMode="auto">
          <a:xfrm>
            <a:off x="7848600" y="5786430"/>
            <a:ext cx="1295400" cy="1071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ÖZELLİKLERİ : </a:t>
            </a:r>
          </a:p>
          <a:p>
            <a:pPr>
              <a:buNone/>
            </a:pPr>
            <a:endParaRPr lang="tr-TR" dirty="0" smtClean="0"/>
          </a:p>
          <a:p>
            <a:pPr lvl="0"/>
            <a:r>
              <a:rPr lang="tr-TR" dirty="0" smtClean="0"/>
              <a:t>BÜYÜK GENLİKLİDİR.</a:t>
            </a:r>
          </a:p>
          <a:p>
            <a:pPr lvl="0"/>
            <a:r>
              <a:rPr lang="tr-TR" dirty="0" smtClean="0"/>
              <a:t>UZUN DALGA BOYLUDUR.</a:t>
            </a:r>
          </a:p>
          <a:p>
            <a:pPr lvl="0"/>
            <a:r>
              <a:rPr lang="tr-TR" dirty="0" smtClean="0"/>
              <a:t>YAVAŞ SEYAHAT EDERLER.</a:t>
            </a:r>
          </a:p>
          <a:p>
            <a:pPr lvl="0"/>
            <a:r>
              <a:rPr lang="tr-TR" dirty="0" smtClean="0"/>
              <a:t>DERİN DEPREMLERDE OLUŞMAZLAR.</a:t>
            </a:r>
          </a:p>
          <a:p>
            <a:pPr>
              <a:buNone/>
            </a:pP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deprem-rayleigh-dalgasi.jpg"/>
          <p:cNvPicPr>
            <a:picLocks noGrp="1" noChangeAspect="1"/>
          </p:cNvPicPr>
          <p:nvPr>
            <p:ph idx="1"/>
          </p:nvPr>
        </p:nvPicPr>
        <p:blipFill>
          <a:blip r:embed="rId2"/>
          <a:stretch>
            <a:fillRect/>
          </a:stretch>
        </p:blipFill>
        <p:spPr>
          <a:xfrm>
            <a:off x="0" y="-67214"/>
            <a:ext cx="9144000" cy="692521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142984"/>
            <a:ext cx="8229600" cy="5467368"/>
          </a:xfrm>
        </p:spPr>
        <p:txBody>
          <a:bodyPr>
            <a:normAutofit/>
          </a:bodyPr>
          <a:lstStyle/>
          <a:p>
            <a:r>
              <a:rPr lang="tr-TR" sz="2400" dirty="0" smtClean="0">
                <a:latin typeface="Times New Roman" pitchFamily="18" charset="0"/>
                <a:cs typeface="Times New Roman" pitchFamily="18" charset="0"/>
              </a:rPr>
              <a:t>60 SANİYE PERİYOTLU RAYLEİGH DALGASI ; 200 M DERİNLİKLERE KADAR İNEBİLİR. YÜZEY VE ONUN ALTINDAKİ TABAKA SINIRLARI BOYUNCA YAYILIRLAR. </a:t>
            </a:r>
          </a:p>
          <a:p>
            <a:pPr>
              <a:buNone/>
            </a:pPr>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YER KABUĞU VE MANTONUN YUKARI KISIMLARI TARAFINDAN BELİRLENİRLER. RAYLEİGH DALGASI YAYILIRKEN TÜM DALGA GRUBU BİR İSTASYONA AYNI ANDA  GELMEZ VE BİR KURAL OLARAK UZUN DALGALAR YÜKSEK HIZLA SEYAHAT EDEREK İSTASYONA ÖNCE GELİRLER</a:t>
            </a:r>
            <a:r>
              <a:rPr lang="tr-TR" dirty="0" smtClean="0"/>
              <a:t>.</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357166"/>
            <a:ext cx="8229600" cy="1143000"/>
          </a:xfrm>
        </p:spPr>
        <p:txBody>
          <a:bodyPr/>
          <a:lstStyle/>
          <a:p>
            <a:pPr algn="ctr"/>
            <a:r>
              <a:rPr lang="tr-TR" dirty="0" smtClean="0"/>
              <a:t>ÖLÇÜLEN BÜYÜKLÜK</a:t>
            </a:r>
            <a:endParaRPr lang="tr-TR" dirty="0"/>
          </a:p>
        </p:txBody>
      </p:sp>
      <p:sp>
        <p:nvSpPr>
          <p:cNvPr id="3" name="2 İçerik Yer Tutucusu"/>
          <p:cNvSpPr>
            <a:spLocks noGrp="1"/>
          </p:cNvSpPr>
          <p:nvPr>
            <p:ph idx="1"/>
          </p:nvPr>
        </p:nvSpPr>
        <p:spPr>
          <a:xfrm>
            <a:off x="500034" y="2214554"/>
            <a:ext cx="8358246" cy="3500462"/>
          </a:xfrm>
        </p:spPr>
        <p:txBody>
          <a:bodyPr/>
          <a:lstStyle/>
          <a:p>
            <a:r>
              <a:rPr lang="tr-TR" dirty="0" smtClean="0"/>
              <a:t>ZEMİN PARAMETRELERİNİN (MAKASLAMA MODÜLÜ,ELASTİSİTE MODÜLÜ,DOĞAL TİTREŞİM FREKANSI,SİSMİK BÜYÜTME KATSAYISI,POİSSON ORANI VB.) HEMEN HEMEN HEPSİ MAKASLAMA DALGASI </a:t>
            </a:r>
            <a:r>
              <a:rPr lang="tr-TR" b="1" spc="300" dirty="0" smtClean="0">
                <a:effectLst>
                  <a:outerShdw blurRad="38100" dist="38100" dir="2700000" algn="tl">
                    <a:srgbClr val="000000">
                      <a:alpha val="43137"/>
                    </a:srgbClr>
                  </a:outerShdw>
                </a:effectLst>
              </a:rPr>
              <a:t>(Vs) </a:t>
            </a:r>
            <a:r>
              <a:rPr lang="tr-TR" dirty="0" smtClean="0"/>
              <a:t>HIZI İLE İLİŞKİLİDİR.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85728"/>
            <a:ext cx="8229600" cy="1143000"/>
          </a:xfrm>
        </p:spPr>
        <p:txBody>
          <a:bodyPr/>
          <a:lstStyle/>
          <a:p>
            <a:pPr algn="ctr"/>
            <a:r>
              <a:rPr lang="tr-TR" dirty="0" smtClean="0"/>
              <a:t>S DALGASI</a:t>
            </a:r>
            <a:endParaRPr lang="tr-TR" dirty="0"/>
          </a:p>
        </p:txBody>
      </p:sp>
      <p:sp>
        <p:nvSpPr>
          <p:cNvPr id="3" name="2 İçerik Yer Tutucusu"/>
          <p:cNvSpPr>
            <a:spLocks noGrp="1"/>
          </p:cNvSpPr>
          <p:nvPr>
            <p:ph idx="1"/>
          </p:nvPr>
        </p:nvSpPr>
        <p:spPr>
          <a:xfrm>
            <a:off x="457200" y="1571612"/>
            <a:ext cx="8229600" cy="4752988"/>
          </a:xfrm>
        </p:spPr>
        <p:txBody>
          <a:bodyPr>
            <a:normAutofit fontScale="92500"/>
          </a:bodyPr>
          <a:lstStyle/>
          <a:p>
            <a:pPr algn="ctr">
              <a:buNone/>
            </a:pPr>
            <a:r>
              <a:rPr lang="tr-TR" sz="2800" dirty="0" smtClean="0">
                <a:latin typeface="Times New Roman" pitchFamily="18" charset="0"/>
                <a:cs typeface="Times New Roman" pitchFamily="18" charset="0"/>
              </a:rPr>
              <a:t>ODAKTAN ÇEVREYE YAYILAN ENİNE DALGALARA </a:t>
            </a:r>
            <a:r>
              <a:rPr lang="tr-TR" sz="2800" b="1" dirty="0" smtClean="0">
                <a:effectLst>
                  <a:outerShdw blurRad="38100" dist="38100" dir="2700000" algn="tl">
                    <a:srgbClr val="000000">
                      <a:alpha val="43137"/>
                    </a:srgbClr>
                  </a:outerShdw>
                </a:effectLst>
                <a:latin typeface="Times New Roman" pitchFamily="18" charset="0"/>
                <a:cs typeface="Times New Roman" pitchFamily="18" charset="0"/>
              </a:rPr>
              <a:t>S DALGASI </a:t>
            </a:r>
            <a:r>
              <a:rPr lang="tr-TR" sz="2800" dirty="0" smtClean="0">
                <a:latin typeface="Times New Roman" pitchFamily="18" charset="0"/>
                <a:cs typeface="Times New Roman" pitchFamily="18" charset="0"/>
              </a:rPr>
              <a:t>DENİR.</a:t>
            </a:r>
          </a:p>
          <a:p>
            <a:pPr>
              <a:buNone/>
            </a:pPr>
            <a:endParaRPr lang="tr-TR" sz="2800" dirty="0" smtClean="0">
              <a:latin typeface="Times New Roman" pitchFamily="18" charset="0"/>
              <a:cs typeface="Times New Roman" pitchFamily="18" charset="0"/>
            </a:endParaRPr>
          </a:p>
          <a:p>
            <a:pPr>
              <a:buNone/>
            </a:pPr>
            <a:r>
              <a:rPr lang="tr-TR" sz="2800" dirty="0" smtClean="0">
                <a:latin typeface="Times New Roman" pitchFamily="18" charset="0"/>
                <a:cs typeface="Times New Roman" pitchFamily="18" charset="0"/>
              </a:rPr>
              <a:t>ÖZELLİKLERİ :</a:t>
            </a:r>
          </a:p>
          <a:p>
            <a:r>
              <a:rPr lang="tr-TR" sz="2800" dirty="0" smtClean="0">
                <a:latin typeface="Times New Roman" pitchFamily="18" charset="0"/>
                <a:cs typeface="Times New Roman" pitchFamily="18" charset="0"/>
              </a:rPr>
              <a:t>KAYITLARA İKİNCİ OLARAK ULAŞAN DALGADIR.</a:t>
            </a:r>
          </a:p>
          <a:p>
            <a:r>
              <a:rPr lang="tr-TR" sz="2800" dirty="0" smtClean="0">
                <a:latin typeface="Times New Roman" pitchFamily="18" charset="0"/>
                <a:cs typeface="Times New Roman" pitchFamily="18" charset="0"/>
              </a:rPr>
              <a:t>HIZI P DALGASINA GÖRE DEĞİŞİR VE YAKLAŞIK 1 KM/S İLE 6,4 KM/S ARASINDADIR.</a:t>
            </a:r>
          </a:p>
          <a:p>
            <a:r>
              <a:rPr lang="tr-TR" sz="2800" dirty="0" smtClean="0">
                <a:latin typeface="Times New Roman" pitchFamily="18" charset="0"/>
                <a:cs typeface="Times New Roman" pitchFamily="18" charset="0"/>
              </a:rPr>
              <a:t>SADECE KATI ORTAMDA HAREKET EDER.</a:t>
            </a:r>
          </a:p>
          <a:p>
            <a:r>
              <a:rPr lang="tr-TR" sz="2800" dirty="0" smtClean="0">
                <a:latin typeface="Times New Roman" pitchFamily="18" charset="0"/>
                <a:cs typeface="Times New Roman" pitchFamily="18" charset="0"/>
              </a:rPr>
              <a:t>ENİNE DALGALARDIR.</a:t>
            </a:r>
          </a:p>
          <a:p>
            <a:r>
              <a:rPr lang="tr-TR" sz="2800" dirty="0" smtClean="0">
                <a:latin typeface="Times New Roman" pitchFamily="18" charset="0"/>
                <a:cs typeface="Times New Roman" pitchFamily="18" charset="0"/>
              </a:rPr>
              <a:t>MAKASLAMA DALGASI’DA DENİLİR.</a:t>
            </a:r>
          </a:p>
          <a:p>
            <a:endParaRPr lang="tr-TR" sz="2800" dirty="0" smtClean="0">
              <a:latin typeface="Times New Roman" pitchFamily="18" charset="0"/>
              <a:cs typeface="Times New Roman" pitchFamily="18" charset="0"/>
            </a:endParaRPr>
          </a:p>
          <a:p>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S DALGASI</a:t>
            </a:r>
            <a:br>
              <a:rPr lang="tr-TR" dirty="0" smtClean="0"/>
            </a:br>
            <a:r>
              <a:rPr lang="tr-TR" dirty="0" smtClean="0"/>
              <a:t> PARTİKÜL İLERLEME YÖNÜ</a:t>
            </a:r>
            <a:endParaRPr lang="tr-TR" dirty="0"/>
          </a:p>
        </p:txBody>
      </p:sp>
      <p:pic>
        <p:nvPicPr>
          <p:cNvPr id="4" name="13 Resim" descr="Adsız.png"/>
          <p:cNvPicPr>
            <a:picLocks noGrp="1"/>
          </p:cNvPicPr>
          <p:nvPr>
            <p:ph idx="1"/>
          </p:nvPr>
        </p:nvPicPr>
        <p:blipFill>
          <a:blip r:embed="rId2"/>
          <a:stretch>
            <a:fillRect/>
          </a:stretch>
        </p:blipFill>
        <p:spPr>
          <a:xfrm>
            <a:off x="1571604" y="2500306"/>
            <a:ext cx="6215106" cy="30003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714356"/>
            <a:ext cx="8229600" cy="1143000"/>
          </a:xfrm>
        </p:spPr>
        <p:txBody>
          <a:bodyPr>
            <a:normAutofit fontScale="90000"/>
          </a:bodyPr>
          <a:lstStyle/>
          <a:p>
            <a:pPr algn="ctr"/>
            <a:r>
              <a:rPr lang="tr-TR" sz="8900" dirty="0" smtClean="0">
                <a:latin typeface="Times New Roman" pitchFamily="18" charset="0"/>
                <a:cs typeface="Times New Roman" pitchFamily="18" charset="0"/>
              </a:rPr>
              <a:t>V</a:t>
            </a:r>
            <a:r>
              <a:rPr lang="tr-TR" sz="8900" baseline="-25000" dirty="0" smtClean="0">
                <a:latin typeface="Times New Roman" pitchFamily="18" charset="0"/>
                <a:cs typeface="Times New Roman" pitchFamily="18" charset="0"/>
              </a:rPr>
              <a:t>S</a:t>
            </a:r>
            <a:r>
              <a:rPr lang="tr-TR" dirty="0" smtClean="0"/>
              <a:t/>
            </a:r>
            <a:br>
              <a:rPr lang="tr-TR" dirty="0" smtClean="0"/>
            </a:br>
            <a:endParaRPr lang="tr-TR" dirty="0"/>
          </a:p>
        </p:txBody>
      </p:sp>
      <p:pic>
        <p:nvPicPr>
          <p:cNvPr id="4" name="3 İçerik Yer Tutucusu" descr="Dalgaboyu.jpg"/>
          <p:cNvPicPr>
            <a:picLocks noGrp="1" noChangeAspect="1"/>
          </p:cNvPicPr>
          <p:nvPr>
            <p:ph idx="1"/>
          </p:nvPr>
        </p:nvPicPr>
        <p:blipFill>
          <a:blip r:embed="rId2"/>
          <a:stretch>
            <a:fillRect/>
          </a:stretch>
        </p:blipFill>
        <p:spPr>
          <a:xfrm>
            <a:off x="0" y="1357298"/>
            <a:ext cx="4643438" cy="3048000"/>
          </a:xfrm>
        </p:spPr>
      </p:pic>
      <p:pic>
        <p:nvPicPr>
          <p:cNvPr id="1026" name="Picture 2"/>
          <p:cNvPicPr>
            <a:picLocks noChangeAspect="1" noChangeArrowheads="1"/>
          </p:cNvPicPr>
          <p:nvPr/>
        </p:nvPicPr>
        <p:blipFill>
          <a:blip r:embed="rId3"/>
          <a:srcRect/>
          <a:stretch>
            <a:fillRect/>
          </a:stretch>
        </p:blipFill>
        <p:spPr bwMode="auto">
          <a:xfrm>
            <a:off x="5072066" y="2285992"/>
            <a:ext cx="3077016" cy="128588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2714612" y="4786322"/>
            <a:ext cx="5000660" cy="1290641"/>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Grp="1" noChangeAspect="1" noChangeArrowheads="1"/>
          </p:cNvPicPr>
          <p:nvPr>
            <p:ph idx="1"/>
          </p:nvPr>
        </p:nvPicPr>
        <p:blipFill>
          <a:blip r:embed="rId2">
            <a:clrChange>
              <a:clrFrom>
                <a:srgbClr val="FFFFFF"/>
              </a:clrFrom>
              <a:clrTo>
                <a:srgbClr val="FFFFFF">
                  <a:alpha val="0"/>
                </a:srgbClr>
              </a:clrTo>
            </a:clrChange>
          </a:blip>
          <a:srcRect/>
          <a:stretch>
            <a:fillRect/>
          </a:stretch>
        </p:blipFill>
        <p:spPr bwMode="auto">
          <a:xfrm>
            <a:off x="357158" y="1000108"/>
            <a:ext cx="2339543" cy="1699407"/>
          </a:xfrm>
          <a:prstGeom prst="rect">
            <a:avLst/>
          </a:prstGeom>
        </p:spPr>
        <p:style>
          <a:lnRef idx="2">
            <a:schemeClr val="accent3"/>
          </a:lnRef>
          <a:fillRef idx="1">
            <a:schemeClr val="lt1"/>
          </a:fillRef>
          <a:effectRef idx="0">
            <a:schemeClr val="accent3"/>
          </a:effectRef>
          <a:fontRef idx="minor">
            <a:schemeClr val="dk1"/>
          </a:fontRef>
        </p:style>
      </p:pic>
      <p:pic>
        <p:nvPicPr>
          <p:cNvPr id="7"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86116" y="2285992"/>
            <a:ext cx="2802885" cy="1714512"/>
          </a:xfrm>
          <a:prstGeom prst="rect">
            <a:avLst/>
          </a:prstGeom>
        </p:spPr>
        <p:style>
          <a:lnRef idx="2">
            <a:schemeClr val="accent4"/>
          </a:lnRef>
          <a:fillRef idx="1">
            <a:schemeClr val="lt1"/>
          </a:fillRef>
          <a:effectRef idx="0">
            <a:schemeClr val="accent4"/>
          </a:effectRef>
          <a:fontRef idx="minor">
            <a:schemeClr val="dk1"/>
          </a:fontRef>
        </p:style>
      </p:pic>
      <p:pic>
        <p:nvPicPr>
          <p:cNvPr id="9"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929454" y="857232"/>
            <a:ext cx="1714512" cy="1698625"/>
          </a:xfrm>
          <a:prstGeom prst="rect">
            <a:avLst/>
          </a:prstGeom>
        </p:spPr>
        <p:style>
          <a:lnRef idx="2">
            <a:schemeClr val="accent4"/>
          </a:lnRef>
          <a:fillRef idx="1">
            <a:schemeClr val="lt1"/>
          </a:fillRef>
          <a:effectRef idx="0">
            <a:schemeClr val="accent4"/>
          </a:effectRef>
          <a:fontRef idx="minor">
            <a:schemeClr val="dk1"/>
          </a:fontRef>
        </p:style>
      </p:pic>
      <p:sp>
        <p:nvSpPr>
          <p:cNvPr id="10" name="9 Dikdörtgen"/>
          <p:cNvSpPr/>
          <p:nvPr/>
        </p:nvSpPr>
        <p:spPr>
          <a:xfrm>
            <a:off x="2143108" y="4357694"/>
            <a:ext cx="4572000" cy="1538883"/>
          </a:xfrm>
          <a:prstGeom prst="rect">
            <a:avLst/>
          </a:prstGeom>
        </p:spPr>
        <p:txBody>
          <a:bodyPr>
            <a:spAutoFit/>
          </a:bodyPr>
          <a:lstStyle/>
          <a:p>
            <a:r>
              <a:rPr lang="el-GR" sz="2800" b="1" dirty="0" smtClean="0"/>
              <a:t>λ</a:t>
            </a:r>
            <a:r>
              <a:rPr lang="tr-TR" sz="2800" b="1" dirty="0" smtClean="0"/>
              <a:t> </a:t>
            </a:r>
            <a:r>
              <a:rPr lang="tr-TR" b="1" dirty="0" smtClean="0"/>
              <a:t>=</a:t>
            </a:r>
            <a:r>
              <a:rPr lang="tr-TR" b="1" dirty="0" smtClean="0">
                <a:latin typeface="Comic Sans MS" pitchFamily="66" charset="0"/>
              </a:rPr>
              <a:t>Dalga boyu</a:t>
            </a:r>
          </a:p>
          <a:p>
            <a:r>
              <a:rPr lang="tr-TR" b="1" dirty="0" smtClean="0"/>
              <a:t> </a:t>
            </a:r>
            <a:r>
              <a:rPr lang="el-GR" b="1" dirty="0" smtClean="0"/>
              <a:t>ρ</a:t>
            </a:r>
            <a:r>
              <a:rPr lang="tr-TR" b="1" dirty="0" smtClean="0"/>
              <a:t>   = </a:t>
            </a:r>
            <a:r>
              <a:rPr lang="tr-TR" b="1" dirty="0" smtClean="0">
                <a:latin typeface="Comic Sans MS" pitchFamily="66" charset="0"/>
              </a:rPr>
              <a:t>Yoğunluk</a:t>
            </a:r>
          </a:p>
          <a:p>
            <a:r>
              <a:rPr lang="tr-TR" sz="2800" dirty="0" smtClean="0"/>
              <a:t>µ =</a:t>
            </a:r>
            <a:r>
              <a:rPr lang="tr-TR" sz="2000" dirty="0" smtClean="0">
                <a:latin typeface="Comic Sans MS" pitchFamily="66" charset="0"/>
              </a:rPr>
              <a:t>makaslama modülü</a:t>
            </a:r>
          </a:p>
          <a:p>
            <a:r>
              <a:rPr lang="tr-TR" sz="2000" dirty="0" smtClean="0">
                <a:latin typeface="Comic Sans MS" pitchFamily="66" charset="0"/>
              </a:rPr>
              <a:t>K=</a:t>
            </a:r>
            <a:r>
              <a:rPr lang="tr-TR" sz="2000" dirty="0" err="1" smtClean="0">
                <a:latin typeface="Comic Sans MS" pitchFamily="66" charset="0"/>
              </a:rPr>
              <a:t>Bulk</a:t>
            </a:r>
            <a:r>
              <a:rPr lang="tr-TR" sz="2000" dirty="0" smtClean="0">
                <a:latin typeface="Comic Sans MS" pitchFamily="66" charset="0"/>
              </a:rPr>
              <a:t> Modülü</a:t>
            </a:r>
          </a:p>
        </p:txBody>
      </p:sp>
      <p:sp>
        <p:nvSpPr>
          <p:cNvPr id="8" name="Text Box 4"/>
          <p:cNvSpPr txBox="1">
            <a:spLocks noChangeArrowheads="1"/>
          </p:cNvSpPr>
          <p:nvPr/>
        </p:nvSpPr>
        <p:spPr bwMode="auto">
          <a:xfrm>
            <a:off x="5357818" y="4714884"/>
            <a:ext cx="3286148" cy="707886"/>
          </a:xfrm>
          <a:prstGeom prst="rect">
            <a:avLst/>
          </a:prstGeom>
          <a:noFill/>
          <a:ln w="9525">
            <a:noFill/>
            <a:miter lim="800000"/>
            <a:headEnd/>
            <a:tailEnd/>
          </a:ln>
        </p:spPr>
        <p:txBody>
          <a:bodyPr wrap="square">
            <a:spAutoFit/>
          </a:bodyPr>
          <a:lstStyle/>
          <a:p>
            <a:r>
              <a:rPr lang="en-US" sz="4000" dirty="0">
                <a:solidFill>
                  <a:schemeClr val="accent1">
                    <a:lumMod val="75000"/>
                  </a:schemeClr>
                </a:solidFill>
                <a:latin typeface="Comic Sans MS" pitchFamily="66" charset="0"/>
              </a:rPr>
              <a:t>V</a:t>
            </a:r>
            <a:r>
              <a:rPr lang="en-US" sz="4000" baseline="-25000" dirty="0">
                <a:solidFill>
                  <a:schemeClr val="accent1">
                    <a:lumMod val="75000"/>
                  </a:schemeClr>
                </a:solidFill>
                <a:latin typeface="Comic Sans MS" pitchFamily="66" charset="0"/>
              </a:rPr>
              <a:t>s</a:t>
            </a:r>
            <a:r>
              <a:rPr lang="en-US" sz="4000" dirty="0">
                <a:solidFill>
                  <a:schemeClr val="accent1">
                    <a:lumMod val="75000"/>
                  </a:schemeClr>
                </a:solidFill>
                <a:latin typeface="Comic Sans MS" pitchFamily="66" charset="0"/>
              </a:rPr>
              <a:t> = 0.6 </a:t>
            </a:r>
            <a:r>
              <a:rPr lang="en-US" sz="4000" dirty="0" err="1">
                <a:solidFill>
                  <a:schemeClr val="accent1">
                    <a:lumMod val="75000"/>
                  </a:schemeClr>
                </a:solidFill>
                <a:latin typeface="Comic Sans MS" pitchFamily="66" charset="0"/>
              </a:rPr>
              <a:t>V</a:t>
            </a:r>
            <a:r>
              <a:rPr lang="en-US" sz="4000" baseline="-25000" dirty="0" err="1">
                <a:solidFill>
                  <a:schemeClr val="accent1">
                    <a:lumMod val="75000"/>
                  </a:schemeClr>
                </a:solidFill>
                <a:latin typeface="Comic Sans MS" pitchFamily="66" charset="0"/>
              </a:rPr>
              <a:t>p</a:t>
            </a:r>
            <a:endParaRPr lang="en-US" sz="4000" baseline="-25000" dirty="0">
              <a:solidFill>
                <a:schemeClr val="accent1">
                  <a:lumMod val="75000"/>
                </a:schemeClr>
              </a:solidFill>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00042"/>
            <a:ext cx="8229600" cy="1143000"/>
          </a:xfrm>
        </p:spPr>
        <p:txBody>
          <a:bodyPr>
            <a:normAutofit/>
          </a:bodyPr>
          <a:lstStyle/>
          <a:p>
            <a:pPr algn="ctr"/>
            <a:r>
              <a:rPr lang="tr-TR" sz="4400" dirty="0" smtClean="0">
                <a:latin typeface="Times New Roman" pitchFamily="18" charset="0"/>
                <a:cs typeface="Times New Roman" pitchFamily="18" charset="0"/>
              </a:rPr>
              <a:t>HOOKE KANUNU</a:t>
            </a:r>
            <a:endParaRPr lang="tr-TR" sz="4400" dirty="0">
              <a:latin typeface="Times New Roman" pitchFamily="18" charset="0"/>
              <a:cs typeface="Times New Roman" pitchFamily="18" charset="0"/>
            </a:endParaRPr>
          </a:p>
        </p:txBody>
      </p:sp>
      <p:pic>
        <p:nvPicPr>
          <p:cNvPr id="4" name="Picture 9"/>
          <p:cNvPicPr>
            <a:picLocks noGrp="1" noChangeAspect="1" noChangeArrowheads="1"/>
          </p:cNvPicPr>
          <p:nvPr>
            <p:ph idx="1"/>
          </p:nvPr>
        </p:nvPicPr>
        <p:blipFill>
          <a:blip r:embed="rId2"/>
          <a:srcRect/>
          <a:stretch>
            <a:fillRect/>
          </a:stretch>
        </p:blipFill>
        <p:spPr bwMode="auto">
          <a:xfrm>
            <a:off x="428596" y="2071678"/>
            <a:ext cx="3643338" cy="3014944"/>
          </a:xfrm>
          <a:prstGeom prst="rect">
            <a:avLst/>
          </a:prstGeom>
          <a:noFill/>
          <a:ln w="9525">
            <a:noFill/>
            <a:miter lim="800000"/>
            <a:headEnd/>
            <a:tailEnd/>
          </a:ln>
        </p:spPr>
      </p:pic>
      <p:sp>
        <p:nvSpPr>
          <p:cNvPr id="5" name="4 Oval"/>
          <p:cNvSpPr/>
          <p:nvPr/>
        </p:nvSpPr>
        <p:spPr>
          <a:xfrm>
            <a:off x="4500530" y="3500438"/>
            <a:ext cx="4643470" cy="3357562"/>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r>
              <a:rPr lang="tr-TR" sz="2400" b="1" dirty="0" smtClean="0">
                <a:solidFill>
                  <a:schemeClr val="tx2">
                    <a:lumMod val="75000"/>
                  </a:schemeClr>
                </a:solidFill>
                <a:latin typeface="Comic Sans MS" pitchFamily="66" charset="0"/>
              </a:rPr>
              <a:t>  Yer içinde ki materyallerin elastik davranışları </a:t>
            </a:r>
            <a:r>
              <a:rPr lang="tr-TR" sz="2400" b="1" dirty="0" err="1" smtClean="0">
                <a:solidFill>
                  <a:schemeClr val="tx2">
                    <a:lumMod val="75000"/>
                  </a:schemeClr>
                </a:solidFill>
                <a:latin typeface="Comic Sans MS" pitchFamily="66" charset="0"/>
              </a:rPr>
              <a:t>Hooke</a:t>
            </a:r>
            <a:r>
              <a:rPr lang="tr-TR" sz="2400" b="1" dirty="0" smtClean="0">
                <a:solidFill>
                  <a:schemeClr val="tx2">
                    <a:lumMod val="75000"/>
                  </a:schemeClr>
                </a:solidFill>
                <a:latin typeface="Comic Sans MS" pitchFamily="66" charset="0"/>
              </a:rPr>
              <a:t> Kanunu ile açıklanır.</a:t>
            </a:r>
          </a:p>
          <a:p>
            <a:r>
              <a:rPr lang="tr-TR" dirty="0" smtClean="0"/>
              <a:t>.</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normAutofit/>
          </a:bodyPr>
          <a:lstStyle/>
          <a:p>
            <a:pPr algn="ctr"/>
            <a:r>
              <a:rPr lang="tr-TR" sz="2400" dirty="0" smtClean="0">
                <a:latin typeface="Times New Roman" pitchFamily="18" charset="0"/>
                <a:cs typeface="Times New Roman" pitchFamily="18" charset="0"/>
              </a:rPr>
              <a:t>MASW (ÇOK KANALLI YÜZEY DALGASI YÖNTEMİ)</a:t>
            </a:r>
            <a:endParaRPr lang="tr-TR" sz="2400" dirty="0">
              <a:latin typeface="Times New Roman" pitchFamily="18" charset="0"/>
              <a:cs typeface="Times New Roman" pitchFamily="18" charset="0"/>
            </a:endParaRPr>
          </a:p>
        </p:txBody>
      </p:sp>
      <p:sp>
        <p:nvSpPr>
          <p:cNvPr id="3" name="2 İçerik Yer Tutucusu"/>
          <p:cNvSpPr>
            <a:spLocks noGrp="1"/>
          </p:cNvSpPr>
          <p:nvPr>
            <p:ph idx="1"/>
          </p:nvPr>
        </p:nvSpPr>
        <p:spPr>
          <a:xfrm>
            <a:off x="428596" y="1643026"/>
            <a:ext cx="8229600" cy="4857808"/>
          </a:xfrm>
        </p:spPr>
        <p:txBody>
          <a:bodyPr/>
          <a:lstStyle/>
          <a:p>
            <a:pPr>
              <a:buNone/>
            </a:pPr>
            <a:endParaRPr lang="tr-TR" dirty="0" smtClean="0"/>
          </a:p>
          <a:p>
            <a:r>
              <a:rPr lang="tr-TR" dirty="0" smtClean="0"/>
              <a:t>MASW YÖNTEMİ BİR SİSMİK ARAŞTIRMA YÖNTEMİDİR.</a:t>
            </a:r>
          </a:p>
          <a:p>
            <a:endParaRPr lang="tr-TR" dirty="0" smtClean="0"/>
          </a:p>
          <a:p>
            <a:r>
              <a:rPr lang="tr-TR" dirty="0" smtClean="0"/>
              <a:t>MASW YÖNTEMİN’DE BİR NOKTA KAYNAKTAN GEÇİCİ OLARAK OLUŞTURULAN DALGALARIN BELİRLİ SAYIDA JEOFON TARAFINDAN KAYIT EDİLMESİ VE KAYIT İÇERİSİNDEN YÜZEY DALGALARININ SEÇİLEREK DİSPERSİYON ÖZELLİKLERİNİN BELİRLENMESİNE DAYANIR.</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857620" y="0"/>
            <a:ext cx="5286380" cy="6858000"/>
          </a:xfrm>
        </p:spPr>
        <p:txBody>
          <a:bodyPr>
            <a:normAutofit fontScale="92500" lnSpcReduction="20000"/>
          </a:bodyPr>
          <a:lstStyle/>
          <a:p>
            <a:endParaRPr lang="tr-TR" sz="2200" dirty="0" smtClean="0">
              <a:latin typeface="Times New Roman" pitchFamily="18" charset="0"/>
              <a:cs typeface="Times New Roman" pitchFamily="18" charset="0"/>
            </a:endParaRPr>
          </a:p>
          <a:p>
            <a:pPr>
              <a:buNone/>
            </a:pPr>
            <a:r>
              <a:rPr lang="tr-TR" sz="2200" b="1" dirty="0" smtClean="0">
                <a:solidFill>
                  <a:schemeClr val="tx2">
                    <a:lumMod val="50000"/>
                  </a:schemeClr>
                </a:solidFill>
                <a:latin typeface="Times New Roman" pitchFamily="18" charset="0"/>
                <a:cs typeface="Times New Roman" pitchFamily="18" charset="0"/>
              </a:rPr>
              <a:t>*</a:t>
            </a:r>
            <a:r>
              <a:rPr lang="tr-TR" sz="2200" b="1" dirty="0" err="1" smtClean="0">
                <a:solidFill>
                  <a:schemeClr val="tx2">
                    <a:lumMod val="50000"/>
                  </a:schemeClr>
                </a:solidFill>
                <a:latin typeface="Times New Roman" pitchFamily="18" charset="0"/>
                <a:cs typeface="Times New Roman" pitchFamily="18" charset="0"/>
              </a:rPr>
              <a:t>Bulk</a:t>
            </a:r>
            <a:r>
              <a:rPr lang="tr-TR" sz="2200" b="1" dirty="0" smtClean="0">
                <a:solidFill>
                  <a:schemeClr val="tx2">
                    <a:lumMod val="50000"/>
                  </a:schemeClr>
                </a:solidFill>
                <a:latin typeface="Times New Roman" pitchFamily="18" charset="0"/>
                <a:cs typeface="Times New Roman" pitchFamily="18" charset="0"/>
              </a:rPr>
              <a:t> Modülü (Sıkıştırabilirlik) (κ):</a:t>
            </a:r>
          </a:p>
          <a:p>
            <a:r>
              <a:rPr lang="tr-TR" sz="2200" b="1" dirty="0" smtClean="0">
                <a:solidFill>
                  <a:schemeClr val="tx2">
                    <a:lumMod val="75000"/>
                  </a:schemeClr>
                </a:solidFill>
                <a:latin typeface="Times New Roman" pitchFamily="18" charset="0"/>
                <a:cs typeface="Times New Roman" pitchFamily="18" charset="0"/>
              </a:rPr>
              <a:t>Hidrostatik basıncın, neden olduğu hacim değişikliğine oranıdır. </a:t>
            </a:r>
          </a:p>
          <a:p>
            <a:pPr>
              <a:buNone/>
            </a:pPr>
            <a:r>
              <a:rPr lang="tr-TR" sz="2200" b="1" dirty="0" smtClean="0">
                <a:solidFill>
                  <a:schemeClr val="tx2">
                    <a:lumMod val="75000"/>
                  </a:schemeClr>
                </a:solidFill>
                <a:latin typeface="Times New Roman" pitchFamily="18" charset="0"/>
                <a:cs typeface="Times New Roman" pitchFamily="18" charset="0"/>
              </a:rPr>
              <a:t>	</a:t>
            </a:r>
            <a:r>
              <a:rPr lang="tr-TR" sz="2200" b="1" dirty="0" smtClean="0">
                <a:solidFill>
                  <a:schemeClr val="accent3">
                    <a:lumMod val="75000"/>
                  </a:schemeClr>
                </a:solidFill>
                <a:latin typeface="Times New Roman" pitchFamily="18" charset="0"/>
                <a:cs typeface="Times New Roman" pitchFamily="18" charset="0"/>
              </a:rPr>
              <a:t>κ = ΔP / (ΔV/V), </a:t>
            </a:r>
          </a:p>
          <a:p>
            <a:pPr>
              <a:spcBef>
                <a:spcPct val="50000"/>
              </a:spcBef>
              <a:buNone/>
            </a:pPr>
            <a:r>
              <a:rPr lang="tr-TR" sz="2200" b="1" dirty="0" smtClean="0">
                <a:solidFill>
                  <a:schemeClr val="tx2">
                    <a:lumMod val="50000"/>
                  </a:schemeClr>
                </a:solidFill>
                <a:latin typeface="Comic Sans MS" pitchFamily="66" charset="0"/>
              </a:rPr>
              <a:t>*</a:t>
            </a:r>
            <a:r>
              <a:rPr lang="tr-TR" sz="2200" b="1" dirty="0" err="1" smtClean="0">
                <a:solidFill>
                  <a:schemeClr val="tx2">
                    <a:lumMod val="50000"/>
                  </a:schemeClr>
                </a:solidFill>
                <a:latin typeface="Comic Sans MS" pitchFamily="66" charset="0"/>
              </a:rPr>
              <a:t>Shear</a:t>
            </a:r>
            <a:r>
              <a:rPr lang="tr-TR" sz="2200" b="1" dirty="0" smtClean="0">
                <a:solidFill>
                  <a:schemeClr val="tx2">
                    <a:lumMod val="50000"/>
                  </a:schemeClr>
                </a:solidFill>
                <a:latin typeface="Comic Sans MS" pitchFamily="66" charset="0"/>
              </a:rPr>
              <a:t> Modülü (μ);</a:t>
            </a:r>
          </a:p>
          <a:p>
            <a:pPr>
              <a:spcBef>
                <a:spcPct val="50000"/>
              </a:spcBef>
            </a:pPr>
            <a:r>
              <a:rPr lang="tr-TR" sz="2200" b="1" dirty="0" smtClean="0">
                <a:solidFill>
                  <a:schemeClr val="tx2">
                    <a:lumMod val="50000"/>
                  </a:schemeClr>
                </a:solidFill>
                <a:latin typeface="Comic Sans MS" pitchFamily="66" charset="0"/>
              </a:rPr>
              <a:t> </a:t>
            </a:r>
            <a:r>
              <a:rPr lang="tr-TR" sz="2200" b="1" dirty="0" smtClean="0">
                <a:solidFill>
                  <a:schemeClr val="tx2">
                    <a:lumMod val="75000"/>
                  </a:schemeClr>
                </a:solidFill>
                <a:latin typeface="Comic Sans MS" pitchFamily="66" charset="0"/>
              </a:rPr>
              <a:t>Materyalin kesme kuvvetine karşı gösterdiği direnç olarak tanımlanır. Hacim değişimi yoktur şekil değişir. </a:t>
            </a:r>
          </a:p>
          <a:p>
            <a:pPr>
              <a:spcBef>
                <a:spcPct val="50000"/>
              </a:spcBef>
              <a:buNone/>
            </a:pPr>
            <a:r>
              <a:rPr lang="tr-TR" sz="2200" b="1" dirty="0" smtClean="0">
                <a:solidFill>
                  <a:schemeClr val="tx2">
                    <a:lumMod val="75000"/>
                  </a:schemeClr>
                </a:solidFill>
                <a:latin typeface="Comic Sans MS" pitchFamily="66" charset="0"/>
              </a:rPr>
              <a:t>       </a:t>
            </a:r>
            <a:r>
              <a:rPr lang="tr-TR" sz="2200" b="1" dirty="0" smtClean="0">
                <a:solidFill>
                  <a:schemeClr val="accent3">
                    <a:lumMod val="75000"/>
                  </a:schemeClr>
                </a:solidFill>
                <a:latin typeface="Comic Sans MS" pitchFamily="66" charset="0"/>
              </a:rPr>
              <a:t>μ = (ΔF/A) / (ΔL/L) </a:t>
            </a:r>
          </a:p>
          <a:p>
            <a:r>
              <a:rPr lang="tr-TR" sz="2200" b="1" dirty="0" smtClean="0">
                <a:solidFill>
                  <a:schemeClr val="tx2">
                    <a:lumMod val="75000"/>
                  </a:schemeClr>
                </a:solidFill>
                <a:latin typeface="Comic Sans MS" pitchFamily="66" charset="0"/>
              </a:rPr>
              <a:t>Sıvılar için μ = 0</a:t>
            </a:r>
          </a:p>
          <a:p>
            <a:pPr>
              <a:buNone/>
            </a:pPr>
            <a:r>
              <a:rPr lang="tr-TR" sz="2200" b="1" dirty="0" smtClean="0">
                <a:solidFill>
                  <a:schemeClr val="tx2">
                    <a:lumMod val="50000"/>
                  </a:schemeClr>
                </a:solidFill>
                <a:latin typeface="Comic Sans MS" pitchFamily="66" charset="0"/>
              </a:rPr>
              <a:t>*</a:t>
            </a:r>
            <a:r>
              <a:rPr lang="tr-TR" sz="2200" b="1" dirty="0" err="1" smtClean="0">
                <a:solidFill>
                  <a:schemeClr val="tx2">
                    <a:lumMod val="50000"/>
                  </a:schemeClr>
                </a:solidFill>
                <a:latin typeface="Comic Sans MS" pitchFamily="66" charset="0"/>
              </a:rPr>
              <a:t>Young</a:t>
            </a:r>
            <a:r>
              <a:rPr lang="tr-TR" sz="2200" b="1" dirty="0" smtClean="0">
                <a:solidFill>
                  <a:schemeClr val="tx2">
                    <a:lumMod val="50000"/>
                  </a:schemeClr>
                </a:solidFill>
                <a:latin typeface="Comic Sans MS" pitchFamily="66" charset="0"/>
              </a:rPr>
              <a:t> Modülü (E):</a:t>
            </a:r>
            <a:r>
              <a:rPr lang="tr-TR" sz="2200" dirty="0" smtClean="0">
                <a:solidFill>
                  <a:schemeClr val="tx2">
                    <a:lumMod val="50000"/>
                  </a:schemeClr>
                </a:solidFill>
                <a:latin typeface="Comic Sans MS" pitchFamily="66" charset="0"/>
              </a:rPr>
              <a:t> </a:t>
            </a:r>
          </a:p>
          <a:p>
            <a:r>
              <a:rPr lang="tr-TR" sz="2200" dirty="0" smtClean="0">
                <a:solidFill>
                  <a:schemeClr val="tx2">
                    <a:lumMod val="50000"/>
                  </a:schemeClr>
                </a:solidFill>
                <a:latin typeface="Comic Sans MS" pitchFamily="66" charset="0"/>
              </a:rPr>
              <a:t> </a:t>
            </a:r>
            <a:r>
              <a:rPr lang="tr-TR" sz="2200" b="1" dirty="0" smtClean="0">
                <a:solidFill>
                  <a:schemeClr val="tx2">
                    <a:lumMod val="75000"/>
                  </a:schemeClr>
                </a:solidFill>
                <a:latin typeface="Comic Sans MS" pitchFamily="66" charset="0"/>
              </a:rPr>
              <a:t>Bir silindirin her iki ucundan çekildiği zaman ki davranışıdır ve boyuna gerilmenin silindirin boyuna yamulmaya oranıdır.</a:t>
            </a:r>
          </a:p>
          <a:p>
            <a:pPr>
              <a:buNone/>
            </a:pPr>
            <a:r>
              <a:rPr lang="tr-TR" sz="2200" dirty="0" smtClean="0">
                <a:solidFill>
                  <a:schemeClr val="tx2">
                    <a:lumMod val="75000"/>
                  </a:schemeClr>
                </a:solidFill>
                <a:latin typeface="Comic Sans MS" pitchFamily="66" charset="0"/>
              </a:rPr>
              <a:t>	</a:t>
            </a:r>
            <a:r>
              <a:rPr lang="tr-TR" sz="2200" b="1" dirty="0" smtClean="0">
                <a:solidFill>
                  <a:schemeClr val="accent3">
                    <a:lumMod val="75000"/>
                  </a:schemeClr>
                </a:solidFill>
                <a:latin typeface="Comic Sans MS" pitchFamily="66" charset="0"/>
              </a:rPr>
              <a:t>E = (F/A) / (ΔL/L) </a:t>
            </a:r>
          </a:p>
          <a:p>
            <a:pPr>
              <a:buNone/>
            </a:pPr>
            <a:r>
              <a:rPr lang="tr-TR" sz="2200" b="1" dirty="0" smtClean="0">
                <a:solidFill>
                  <a:schemeClr val="tx2">
                    <a:lumMod val="50000"/>
                  </a:schemeClr>
                </a:solidFill>
                <a:latin typeface="Comic Sans MS" pitchFamily="66" charset="0"/>
              </a:rPr>
              <a:t>*</a:t>
            </a:r>
            <a:r>
              <a:rPr lang="tr-TR" sz="2200" b="1" dirty="0" err="1" smtClean="0">
                <a:solidFill>
                  <a:schemeClr val="tx2">
                    <a:lumMod val="50000"/>
                  </a:schemeClr>
                </a:solidFill>
                <a:latin typeface="Comic Sans MS" pitchFamily="66" charset="0"/>
              </a:rPr>
              <a:t>Poisson</a:t>
            </a:r>
            <a:r>
              <a:rPr lang="tr-TR" sz="2200" b="1" dirty="0" smtClean="0">
                <a:solidFill>
                  <a:schemeClr val="tx2">
                    <a:lumMod val="50000"/>
                  </a:schemeClr>
                </a:solidFill>
                <a:latin typeface="Comic Sans MS" pitchFamily="66" charset="0"/>
              </a:rPr>
              <a:t> oranı (σ):</a:t>
            </a:r>
          </a:p>
          <a:p>
            <a:r>
              <a:rPr lang="tr-TR" sz="2200" b="1" dirty="0" smtClean="0">
                <a:solidFill>
                  <a:schemeClr val="tx2">
                    <a:lumMod val="50000"/>
                  </a:schemeClr>
                </a:solidFill>
                <a:latin typeface="Comic Sans MS" pitchFamily="66" charset="0"/>
              </a:rPr>
              <a:t> </a:t>
            </a:r>
            <a:r>
              <a:rPr lang="tr-TR" sz="2200" b="1" dirty="0" smtClean="0">
                <a:solidFill>
                  <a:schemeClr val="tx2">
                    <a:lumMod val="75000"/>
                  </a:schemeClr>
                </a:solidFill>
                <a:latin typeface="Comic Sans MS" pitchFamily="66" charset="0"/>
              </a:rPr>
              <a:t>Bir silindir her iki ucundan çekildiğinde enine genişlemenin boyuna uzamaya oranıdır. </a:t>
            </a:r>
          </a:p>
          <a:p>
            <a:pPr>
              <a:buNone/>
            </a:pPr>
            <a:r>
              <a:rPr lang="tr-TR" sz="2200" b="1" dirty="0" smtClean="0">
                <a:solidFill>
                  <a:schemeClr val="tx2">
                    <a:lumMod val="75000"/>
                  </a:schemeClr>
                </a:solidFill>
                <a:latin typeface="Comic Sans MS" pitchFamily="66" charset="0"/>
              </a:rPr>
              <a:t>	</a:t>
            </a:r>
            <a:r>
              <a:rPr lang="tr-TR" sz="2200" b="1" dirty="0" smtClean="0">
                <a:solidFill>
                  <a:schemeClr val="accent3">
                    <a:lumMod val="75000"/>
                  </a:schemeClr>
                </a:solidFill>
                <a:latin typeface="Comic Sans MS" pitchFamily="66" charset="0"/>
              </a:rPr>
              <a:t>σ = (ΔW/W) / (ΔL/L) </a:t>
            </a:r>
          </a:p>
          <a:p>
            <a:endParaRPr lang="tr-TR" sz="2000" b="1" dirty="0" smtClean="0">
              <a:solidFill>
                <a:schemeClr val="accent3">
                  <a:lumMod val="75000"/>
                </a:schemeClr>
              </a:solidFill>
              <a:latin typeface="Times New Roman" pitchFamily="18" charset="0"/>
              <a:cs typeface="Times New Roman" pitchFamily="18" charset="0"/>
            </a:endParaRPr>
          </a:p>
          <a:p>
            <a:endParaRPr lang="tr-TR" sz="1100" dirty="0">
              <a:latin typeface="Times New Roman" pitchFamily="18" charset="0"/>
              <a:cs typeface="Times New Roman" pitchFamily="18" charset="0"/>
            </a:endParaRPr>
          </a:p>
        </p:txBody>
      </p:sp>
      <p:pic>
        <p:nvPicPr>
          <p:cNvPr id="4" name="Picture 8"/>
          <p:cNvPicPr>
            <a:picLocks noGrp="1" noChangeAspect="1" noChangeArrowheads="1"/>
          </p:cNvPicPr>
          <p:nvPr>
            <p:ph idx="1"/>
          </p:nvPr>
        </p:nvPicPr>
        <p:blipFill>
          <a:blip r:embed="rId3"/>
          <a:srcRect/>
          <a:stretch>
            <a:fillRect/>
          </a:stretch>
        </p:blipFill>
        <p:spPr bwMode="auto">
          <a:xfrm>
            <a:off x="0" y="0"/>
            <a:ext cx="3857620" cy="67151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p:cNvPicPr>
            <a:picLocks noGrp="1"/>
          </p:cNvPicPr>
          <p:nvPr>
            <p:ph idx="1"/>
          </p:nvPr>
        </p:nvPicPr>
        <p:blipFill>
          <a:blip r:embed="rId2"/>
          <a:srcRect/>
          <a:stretch>
            <a:fillRect/>
          </a:stretch>
        </p:blipFill>
        <p:spPr bwMode="auto">
          <a:xfrm>
            <a:off x="142844" y="1500174"/>
            <a:ext cx="8786874"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err="1" smtClean="0"/>
              <a:t>Churc</a:t>
            </a:r>
            <a:r>
              <a:rPr lang="tr-TR" dirty="0" smtClean="0"/>
              <a:t>,1981</a:t>
            </a:r>
            <a:br>
              <a:rPr lang="tr-TR" dirty="0" smtClean="0"/>
            </a:br>
            <a:r>
              <a:rPr lang="tr-TR" dirty="0" smtClean="0">
                <a:solidFill>
                  <a:schemeClr val="tx1"/>
                </a:solidFill>
              </a:rPr>
              <a:t>P Dalgası ile Zemin Kazınabilirliği</a:t>
            </a:r>
            <a:endParaRPr lang="tr-TR" dirty="0">
              <a:solidFill>
                <a:schemeClr val="tx1"/>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928662" y="2285992"/>
            <a:ext cx="7186334" cy="321471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928670"/>
            <a:ext cx="8229600" cy="1143000"/>
          </a:xfrm>
        </p:spPr>
        <p:txBody>
          <a:bodyPr>
            <a:normAutofit/>
          </a:bodyPr>
          <a:lstStyle/>
          <a:p>
            <a:pPr algn="ctr"/>
            <a:r>
              <a:rPr lang="tr-TR" sz="3600" dirty="0" err="1" smtClean="0">
                <a:latin typeface="Times New Roman" pitchFamily="18" charset="0"/>
                <a:cs typeface="Times New Roman" pitchFamily="18" charset="0"/>
              </a:rPr>
              <a:t>Nehrp</a:t>
            </a:r>
            <a:r>
              <a:rPr lang="tr-TR" sz="3600" dirty="0" smtClean="0">
                <a:latin typeface="Times New Roman" pitchFamily="18" charset="0"/>
                <a:cs typeface="Times New Roman" pitchFamily="18" charset="0"/>
              </a:rPr>
              <a:t> Hükümlerine Göre ;</a:t>
            </a:r>
            <a:br>
              <a:rPr lang="tr-TR" sz="3600" dirty="0" smtClean="0">
                <a:latin typeface="Times New Roman" pitchFamily="18" charset="0"/>
                <a:cs typeface="Times New Roman" pitchFamily="18" charset="0"/>
              </a:rPr>
            </a:br>
            <a:r>
              <a:rPr lang="tr-TR" sz="3600" dirty="0" smtClean="0">
                <a:latin typeface="Times New Roman" pitchFamily="18" charset="0"/>
                <a:cs typeface="Times New Roman" pitchFamily="18" charset="0"/>
              </a:rPr>
              <a:t>Zemin Sınıflanması</a:t>
            </a:r>
            <a:endParaRPr lang="tr-TR" sz="3600"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357158" y="2643182"/>
            <a:ext cx="8387514" cy="2786082"/>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2643182"/>
            <a:ext cx="8229600" cy="2143140"/>
          </a:xfrm>
        </p:spPr>
        <p:txBody>
          <a:bodyPr>
            <a:normAutofit/>
          </a:bodyPr>
          <a:lstStyle/>
          <a:p>
            <a:pPr algn="ctr">
              <a:buNone/>
            </a:pPr>
            <a:r>
              <a:rPr lang="tr-TR" sz="4800" dirty="0" smtClean="0">
                <a:effectLst>
                  <a:outerShdw blurRad="38100" dist="38100" dir="2700000" algn="tl">
                    <a:srgbClr val="000000">
                      <a:alpha val="43137"/>
                    </a:srgbClr>
                  </a:outerShdw>
                </a:effectLst>
                <a:latin typeface="Times New Roman" pitchFamily="18" charset="0"/>
                <a:cs typeface="Times New Roman" pitchFamily="18" charset="0"/>
              </a:rPr>
              <a:t>KULLANILAN ARAÇ-GEREÇ</a:t>
            </a:r>
            <a:endParaRPr lang="tr-TR" sz="4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928670"/>
            <a:ext cx="8229600" cy="1143000"/>
          </a:xfrm>
        </p:spPr>
        <p:txBody>
          <a:bodyPr>
            <a:normAutofit/>
          </a:bodyPr>
          <a:lstStyle/>
          <a:p>
            <a:pPr algn="ctr"/>
            <a:r>
              <a:rPr lang="tr-TR" sz="3600" dirty="0" smtClean="0">
                <a:latin typeface="Times New Roman" pitchFamily="18" charset="0"/>
                <a:cs typeface="Times New Roman" pitchFamily="18" charset="0"/>
              </a:rPr>
              <a:t>SİSMOGRAF:</a:t>
            </a:r>
            <a:br>
              <a:rPr lang="tr-TR" sz="3600" dirty="0" smtClean="0">
                <a:latin typeface="Times New Roman" pitchFamily="18" charset="0"/>
                <a:cs typeface="Times New Roman" pitchFamily="18" charset="0"/>
              </a:rPr>
            </a:br>
            <a:r>
              <a:rPr lang="tr-TR" sz="3600" dirty="0" err="1" smtClean="0">
                <a:latin typeface="Times New Roman" pitchFamily="18" charset="0"/>
                <a:cs typeface="Times New Roman" pitchFamily="18" charset="0"/>
              </a:rPr>
              <a:t>Geometrics</a:t>
            </a:r>
            <a:r>
              <a:rPr lang="tr-TR" sz="3600" dirty="0" smtClean="0">
                <a:latin typeface="Times New Roman" pitchFamily="18" charset="0"/>
                <a:cs typeface="Times New Roman" pitchFamily="18" charset="0"/>
              </a:rPr>
              <a:t> Marka </a:t>
            </a:r>
            <a:r>
              <a:rPr lang="tr-TR" sz="3600" dirty="0" err="1" smtClean="0">
                <a:latin typeface="Times New Roman" pitchFamily="18" charset="0"/>
                <a:cs typeface="Times New Roman" pitchFamily="18" charset="0"/>
              </a:rPr>
              <a:t>Geode</a:t>
            </a:r>
            <a:r>
              <a:rPr lang="tr-TR" sz="3600" dirty="0" smtClean="0">
                <a:latin typeface="Times New Roman" pitchFamily="18" charset="0"/>
                <a:cs typeface="Times New Roman" pitchFamily="18" charset="0"/>
              </a:rPr>
              <a:t> -KAYITÇI</a:t>
            </a:r>
            <a:endParaRPr lang="tr-TR" sz="3600" dirty="0">
              <a:latin typeface="Times New Roman" pitchFamily="18" charset="0"/>
              <a:cs typeface="Times New Roman" pitchFamily="18" charset="0"/>
            </a:endParaRPr>
          </a:p>
        </p:txBody>
      </p:sp>
      <p:pic>
        <p:nvPicPr>
          <p:cNvPr id="4" name="3 İçerik Yer Tutucusu" descr="6-329-150.jpg"/>
          <p:cNvPicPr>
            <a:picLocks noGrp="1" noChangeAspect="1"/>
          </p:cNvPicPr>
          <p:nvPr>
            <p:ph idx="1"/>
          </p:nvPr>
        </p:nvPicPr>
        <p:blipFill>
          <a:blip r:embed="rId2"/>
          <a:stretch>
            <a:fillRect/>
          </a:stretch>
        </p:blipFill>
        <p:spPr>
          <a:xfrm>
            <a:off x="1857356" y="2500306"/>
            <a:ext cx="4429156" cy="2667018"/>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ALICI-RECEİVER:</a:t>
            </a:r>
            <a:br>
              <a:rPr lang="tr-TR" dirty="0" smtClean="0"/>
            </a:br>
            <a:r>
              <a:rPr lang="tr-TR" dirty="0" smtClean="0"/>
              <a:t>JEOFON</a:t>
            </a:r>
            <a:endParaRPr lang="tr-TR" dirty="0"/>
          </a:p>
        </p:txBody>
      </p:sp>
      <p:sp>
        <p:nvSpPr>
          <p:cNvPr id="3" name="2 İçerik Yer Tutucusu"/>
          <p:cNvSpPr>
            <a:spLocks noGrp="1"/>
          </p:cNvSpPr>
          <p:nvPr>
            <p:ph idx="1"/>
          </p:nvPr>
        </p:nvSpPr>
        <p:spPr/>
        <p:txBody>
          <a:bodyPr>
            <a:normAutofit/>
          </a:bodyPr>
          <a:lstStyle/>
          <a:p>
            <a:r>
              <a:rPr lang="tr-TR" sz="3600" dirty="0" smtClean="0">
                <a:latin typeface="Times New Roman" pitchFamily="18" charset="0"/>
                <a:cs typeface="Times New Roman" pitchFamily="18" charset="0"/>
              </a:rPr>
              <a:t>24 KANALLI JEOFON </a:t>
            </a:r>
          </a:p>
          <a:p>
            <a:r>
              <a:rPr lang="tr-TR" sz="3600" dirty="0" smtClean="0">
                <a:latin typeface="Times New Roman" pitchFamily="18" charset="0"/>
                <a:cs typeface="Times New Roman" pitchFamily="18" charset="0"/>
              </a:rPr>
              <a:t>3 METRE ALICI ARALIĞI , 6 METRE VURUŞ(OFSET ARALIĞI)</a:t>
            </a:r>
          </a:p>
          <a:p>
            <a:endParaRPr lang="tr-TR" sz="3600" dirty="0" smtClean="0">
              <a:latin typeface="Times New Roman" pitchFamily="18" charset="0"/>
              <a:cs typeface="Times New Roman" pitchFamily="18" charset="0"/>
            </a:endParaRPr>
          </a:p>
        </p:txBody>
      </p:sp>
      <p:pic>
        <p:nvPicPr>
          <p:cNvPr id="4" name="3 Resim" descr="JEOFON.jpg"/>
          <p:cNvPicPr>
            <a:picLocks noChangeAspect="1"/>
          </p:cNvPicPr>
          <p:nvPr/>
        </p:nvPicPr>
        <p:blipFill>
          <a:blip r:embed="rId2"/>
          <a:stretch>
            <a:fillRect/>
          </a:stretch>
        </p:blipFill>
        <p:spPr>
          <a:xfrm>
            <a:off x="5500694" y="4000504"/>
            <a:ext cx="3334041" cy="235745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071546"/>
            <a:ext cx="8229600" cy="1143000"/>
          </a:xfrm>
        </p:spPr>
        <p:txBody>
          <a:bodyPr>
            <a:noAutofit/>
          </a:bodyPr>
          <a:lstStyle/>
          <a:p>
            <a:pPr algn="ctr"/>
            <a:r>
              <a:rPr lang="tr-TR" sz="4400" dirty="0" smtClean="0">
                <a:latin typeface="Times New Roman" pitchFamily="18" charset="0"/>
                <a:cs typeface="Times New Roman" pitchFamily="18" charset="0"/>
              </a:rPr>
              <a:t>SİSMİK KAYNAK :</a:t>
            </a:r>
            <a:br>
              <a:rPr lang="tr-TR" sz="4400" dirty="0" smtClean="0">
                <a:latin typeface="Times New Roman" pitchFamily="18" charset="0"/>
                <a:cs typeface="Times New Roman" pitchFamily="18" charset="0"/>
              </a:rPr>
            </a:br>
            <a:r>
              <a:rPr lang="tr-TR" sz="4400" dirty="0" smtClean="0">
                <a:latin typeface="Times New Roman" pitchFamily="18" charset="0"/>
                <a:cs typeface="Times New Roman" pitchFamily="18" charset="0"/>
              </a:rPr>
              <a:t>BALYOZ</a:t>
            </a:r>
            <a:endParaRPr lang="tr-TR" sz="4400" dirty="0">
              <a:latin typeface="Times New Roman" pitchFamily="18" charset="0"/>
              <a:cs typeface="Times New Roman" pitchFamily="18" charset="0"/>
            </a:endParaRPr>
          </a:p>
        </p:txBody>
      </p:sp>
      <p:sp>
        <p:nvSpPr>
          <p:cNvPr id="3" name="2 İçerik Yer Tutucusu"/>
          <p:cNvSpPr>
            <a:spLocks noGrp="1"/>
          </p:cNvSpPr>
          <p:nvPr>
            <p:ph idx="1"/>
          </p:nvPr>
        </p:nvSpPr>
        <p:spPr>
          <a:xfrm>
            <a:off x="500034" y="2214554"/>
            <a:ext cx="8229600" cy="4389120"/>
          </a:xfrm>
        </p:spPr>
        <p:txBody>
          <a:bodyPr>
            <a:normAutofit/>
          </a:bodyPr>
          <a:lstStyle/>
          <a:p>
            <a:r>
              <a:rPr lang="tr-TR" sz="4000" dirty="0" smtClean="0">
                <a:latin typeface="Times New Roman" pitchFamily="18" charset="0"/>
                <a:cs typeface="Times New Roman" pitchFamily="18" charset="0"/>
              </a:rPr>
              <a:t>10 KG AĞIRLIKTADIR.</a:t>
            </a:r>
          </a:p>
          <a:p>
            <a:pPr>
              <a:buNone/>
            </a:pPr>
            <a:endParaRPr lang="tr-TR" sz="4000" dirty="0">
              <a:latin typeface="Times New Roman" pitchFamily="18" charset="0"/>
              <a:cs typeface="Times New Roman" pitchFamily="18" charset="0"/>
            </a:endParaRPr>
          </a:p>
        </p:txBody>
      </p:sp>
      <p:pic>
        <p:nvPicPr>
          <p:cNvPr id="5" name="4 Resim" descr="BALYOZ.Jpeg"/>
          <p:cNvPicPr>
            <a:picLocks noChangeAspect="1"/>
          </p:cNvPicPr>
          <p:nvPr/>
        </p:nvPicPr>
        <p:blipFill>
          <a:blip r:embed="rId2"/>
          <a:stretch>
            <a:fillRect/>
          </a:stretch>
        </p:blipFill>
        <p:spPr>
          <a:xfrm>
            <a:off x="1643042" y="3429000"/>
            <a:ext cx="5391150" cy="280987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000240"/>
            <a:ext cx="8229600" cy="4389120"/>
          </a:xfrm>
        </p:spPr>
        <p:txBody>
          <a:bodyPr>
            <a:normAutofit/>
          </a:bodyPr>
          <a:lstStyle/>
          <a:p>
            <a:pPr algn="ctr">
              <a:buNone/>
            </a:pPr>
            <a:r>
              <a:rPr lang="tr-TR" sz="4400" dirty="0" smtClean="0">
                <a:latin typeface="Times New Roman" pitchFamily="18" charset="0"/>
                <a:cs typeface="Times New Roman" pitchFamily="18" charset="0"/>
              </a:rPr>
              <a:t>ÖLÇÜ ALIMI</a:t>
            </a:r>
            <a:endParaRPr lang="tr-TR"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C:\Users\EDA ALTINEL\Desktop\staj deney resim\Projeo Müh.-Arazi-Kırılma-Mikrotremör\DSC_0177.JPG"/>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İSMİK+KIRILMA+YÖNTEMİ.jpg"/>
          <p:cNvPicPr>
            <a:picLocks noGrp="1" noChangeAspect="1"/>
          </p:cNvPicPr>
          <p:nvPr>
            <p:ph idx="1"/>
          </p:nvPr>
        </p:nvPicPr>
        <p:blipFill>
          <a:blip r:embed="rId2"/>
          <a:srcRect t="9466" r="800"/>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C:\Users\EDA ALTINEL\Desktop\staj deney resim\Projeo Müh.-Arazi-Kırılma-Mikrotremör\DSC_0174.JPG"/>
          <p:cNvPicPr>
            <a:picLocks noGrp="1"/>
          </p:cNvPicPr>
          <p:nvPr>
            <p:ph idx="1"/>
          </p:nvPr>
        </p:nvPicPr>
        <p:blipFill>
          <a:blip r:embed="rId2" cstate="print"/>
          <a:srcRect/>
          <a:stretch>
            <a:fillRect/>
          </a:stretch>
        </p:blipFill>
        <p:spPr bwMode="auto">
          <a:xfrm>
            <a:off x="928662" y="1500174"/>
            <a:ext cx="7072362" cy="3571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C:\Users\EDA ALTINEL\Desktop\staj deney resim\Projeo Müh.-Arazi-Kırılma-Mikrotremör\DSC_0175.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357562"/>
            <a:ext cx="8229600" cy="1143000"/>
          </a:xfrm>
        </p:spPr>
        <p:txBody>
          <a:bodyPr>
            <a:normAutofit fontScale="90000"/>
          </a:bodyPr>
          <a:lstStyle/>
          <a:p>
            <a:pPr algn="ctr"/>
            <a:r>
              <a:rPr lang="tr-TR" dirty="0" smtClean="0">
                <a:latin typeface="Times New Roman" pitchFamily="18" charset="0"/>
                <a:cs typeface="Times New Roman" pitchFamily="18" charset="0"/>
              </a:rPr>
              <a:t>KULLANILAN PROGRAMLAR:</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PİCKWİN &amp; PLOTREFA</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785926"/>
            <a:ext cx="8229600" cy="1143000"/>
          </a:xfrm>
        </p:spPr>
        <p:txBody>
          <a:bodyPr>
            <a:normAutofit fontScale="90000"/>
          </a:bodyPr>
          <a:lstStyle/>
          <a:p>
            <a:r>
              <a:rPr lang="tr-TR" sz="2700" dirty="0" smtClean="0">
                <a:latin typeface="Times New Roman" pitchFamily="18" charset="0"/>
                <a:cs typeface="Times New Roman" pitchFamily="18" charset="0"/>
              </a:rPr>
              <a:t>3 METRE JEOFON ARALIĞI VE ATIŞ ARALIĞI 6 METRE OLAN DÜZ ATIŞ’I GÖSTERMEKTEDİR.</a:t>
            </a:r>
            <a:br>
              <a:rPr lang="tr-TR" sz="2700" dirty="0" smtClean="0">
                <a:latin typeface="Times New Roman" pitchFamily="18" charset="0"/>
                <a:cs typeface="Times New Roman" pitchFamily="18" charset="0"/>
              </a:rPr>
            </a:br>
            <a:r>
              <a:rPr lang="tr-TR" sz="2700" dirty="0" smtClean="0">
                <a:latin typeface="Times New Roman" pitchFamily="18" charset="0"/>
                <a:cs typeface="Times New Roman" pitchFamily="18" charset="0"/>
              </a:rPr>
              <a:t>SHOT COORDİNATE TERS ATIŞTA 39 OLUR. İLK JEOFON 0 OLARAK KAYDEDİLİR.</a:t>
            </a:r>
            <a:r>
              <a:rPr lang="tr-TR" dirty="0" smtClean="0"/>
              <a:t/>
            </a:r>
            <a:br>
              <a:rPr lang="tr-TR" dirty="0" smtClean="0"/>
            </a:br>
            <a:endParaRPr lang="tr-TR" dirty="0"/>
          </a:p>
        </p:txBody>
      </p:sp>
      <p:pic>
        <p:nvPicPr>
          <p:cNvPr id="4" name="3 İçerik Yer Tutucusu"/>
          <p:cNvPicPr>
            <a:picLocks noGrp="1"/>
          </p:cNvPicPr>
          <p:nvPr>
            <p:ph idx="1"/>
          </p:nvPr>
        </p:nvPicPr>
        <p:blipFill>
          <a:blip r:embed="rId2"/>
          <a:srcRect/>
          <a:stretch>
            <a:fillRect/>
          </a:stretch>
        </p:blipFill>
        <p:spPr bwMode="auto">
          <a:xfrm>
            <a:off x="642910" y="2428868"/>
            <a:ext cx="7786742"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latin typeface="Times New Roman" pitchFamily="18" charset="0"/>
                <a:cs typeface="Times New Roman" pitchFamily="18" charset="0"/>
              </a:rPr>
              <a:t>GEOMETRİ TANIMLANDIKTAN SONRA PİK NOKTALARI İŞARETLENİR.</a:t>
            </a:r>
            <a:endParaRPr lang="tr-TR" sz="3600" dirty="0">
              <a:latin typeface="Times New Roman" pitchFamily="18" charset="0"/>
              <a:cs typeface="Times New Roman" pitchFamily="18" charset="0"/>
            </a:endParaRPr>
          </a:p>
        </p:txBody>
      </p:sp>
      <p:pic>
        <p:nvPicPr>
          <p:cNvPr id="4" name="3 İçerik Yer Tutucusu"/>
          <p:cNvPicPr>
            <a:picLocks noGrp="1"/>
          </p:cNvPicPr>
          <p:nvPr>
            <p:ph idx="1"/>
          </p:nvPr>
        </p:nvPicPr>
        <p:blipFill>
          <a:blip r:embed="rId2"/>
          <a:srcRect/>
          <a:stretch>
            <a:fillRect/>
          </a:stretch>
        </p:blipFill>
        <p:spPr bwMode="auto">
          <a:xfrm>
            <a:off x="500034" y="2000240"/>
            <a:ext cx="8143932"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YEŞİL KISIM OLMASI GEREKEN PİK DÜZELTİLMESİDİR.</a:t>
            </a:r>
            <a:endParaRPr lang="tr-TR" dirty="0"/>
          </a:p>
        </p:txBody>
      </p:sp>
      <p:pic>
        <p:nvPicPr>
          <p:cNvPr id="4" name="3 İçerik Yer Tutucusu"/>
          <p:cNvPicPr>
            <a:picLocks noGrp="1"/>
          </p:cNvPicPr>
          <p:nvPr>
            <p:ph idx="1"/>
          </p:nvPr>
        </p:nvPicPr>
        <p:blipFill>
          <a:blip r:embed="rId2"/>
          <a:srcRect/>
          <a:stretch>
            <a:fillRect/>
          </a:stretch>
        </p:blipFill>
        <p:spPr bwMode="auto">
          <a:xfrm>
            <a:off x="642910" y="1928802"/>
            <a:ext cx="7786742"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T-X GRAFİĞİ:</a:t>
            </a:r>
            <a:endParaRPr lang="tr-TR" dirty="0"/>
          </a:p>
        </p:txBody>
      </p:sp>
      <p:pic>
        <p:nvPicPr>
          <p:cNvPr id="4" name="3 İçerik Yer Tutucusu"/>
          <p:cNvPicPr>
            <a:picLocks noGrp="1"/>
          </p:cNvPicPr>
          <p:nvPr>
            <p:ph idx="1"/>
          </p:nvPr>
        </p:nvPicPr>
        <p:blipFill>
          <a:blip r:embed="rId2"/>
          <a:srcRect/>
          <a:stretch>
            <a:fillRect/>
          </a:stretch>
        </p:blipFill>
        <p:spPr bwMode="auto">
          <a:xfrm>
            <a:off x="2143108" y="1928802"/>
            <a:ext cx="5286412"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71480"/>
            <a:ext cx="8229600" cy="1143000"/>
          </a:xfrm>
        </p:spPr>
        <p:txBody>
          <a:bodyPr>
            <a:noAutofit/>
          </a:bodyPr>
          <a:lstStyle/>
          <a:p>
            <a:pPr algn="ctr"/>
            <a:r>
              <a:rPr lang="tr-TR" sz="2800" dirty="0" smtClean="0">
                <a:solidFill>
                  <a:schemeClr val="tx1">
                    <a:lumMod val="95000"/>
                    <a:lumOff val="5000"/>
                  </a:schemeClr>
                </a:solidFill>
                <a:latin typeface="Times New Roman" pitchFamily="18" charset="0"/>
                <a:cs typeface="Times New Roman" pitchFamily="18" charset="0"/>
              </a:rPr>
              <a:t>DİSPERSİYON EĞRİSİ DÜZELTİLİR.</a:t>
            </a:r>
            <a:br>
              <a:rPr lang="tr-TR" sz="2800" dirty="0" smtClean="0">
                <a:solidFill>
                  <a:schemeClr val="tx1">
                    <a:lumMod val="95000"/>
                    <a:lumOff val="5000"/>
                  </a:schemeClr>
                </a:solidFill>
                <a:latin typeface="Times New Roman" pitchFamily="18" charset="0"/>
                <a:cs typeface="Times New Roman" pitchFamily="18" charset="0"/>
              </a:rPr>
            </a:br>
            <a:r>
              <a:rPr lang="tr-TR" sz="2800" dirty="0" smtClean="0">
                <a:solidFill>
                  <a:schemeClr val="tx1">
                    <a:lumMod val="95000"/>
                    <a:lumOff val="5000"/>
                  </a:schemeClr>
                </a:solidFill>
                <a:latin typeface="Times New Roman" pitchFamily="18" charset="0"/>
                <a:cs typeface="Times New Roman" pitchFamily="18" charset="0"/>
              </a:rPr>
              <a:t>DİSPERSİYON:DALGA HIZININ</a:t>
            </a:r>
            <a:r>
              <a:rPr lang="tr-TR" sz="2800" dirty="0" smtClean="0">
                <a:solidFill>
                  <a:schemeClr val="tx1">
                    <a:lumMod val="95000"/>
                    <a:lumOff val="5000"/>
                  </a:schemeClr>
                </a:solidFill>
              </a:rPr>
              <a:t/>
            </a:r>
            <a:br>
              <a:rPr lang="tr-TR" sz="2800" dirty="0" smtClean="0">
                <a:solidFill>
                  <a:schemeClr val="tx1">
                    <a:lumMod val="95000"/>
                    <a:lumOff val="5000"/>
                  </a:schemeClr>
                </a:solidFill>
              </a:rPr>
            </a:br>
            <a:r>
              <a:rPr lang="tr-TR" sz="2800" dirty="0" smtClean="0">
                <a:solidFill>
                  <a:schemeClr val="tx1">
                    <a:lumMod val="95000"/>
                    <a:lumOff val="5000"/>
                  </a:schemeClr>
                </a:solidFill>
                <a:latin typeface="Times New Roman" pitchFamily="18" charset="0"/>
                <a:cs typeface="Times New Roman" pitchFamily="18" charset="0"/>
              </a:rPr>
              <a:t>ZAMAN VE FREKANSA GÖRE ARTMA/AZALMADIR.</a:t>
            </a:r>
            <a:endParaRPr lang="tr-TR" sz="2800" dirty="0">
              <a:solidFill>
                <a:schemeClr val="tx1">
                  <a:lumMod val="95000"/>
                  <a:lumOff val="5000"/>
                </a:schemeClr>
              </a:solidFill>
              <a:latin typeface="Times New Roman" pitchFamily="18" charset="0"/>
              <a:cs typeface="Times New Roman" pitchFamily="18" charset="0"/>
            </a:endParaRPr>
          </a:p>
        </p:txBody>
      </p:sp>
      <p:pic>
        <p:nvPicPr>
          <p:cNvPr id="4" name="3 İçerik Yer Tutucusu"/>
          <p:cNvPicPr>
            <a:picLocks noGrp="1"/>
          </p:cNvPicPr>
          <p:nvPr>
            <p:ph idx="1"/>
          </p:nvPr>
        </p:nvPicPr>
        <p:blipFill>
          <a:blip r:embed="rId2"/>
          <a:srcRect/>
          <a:stretch>
            <a:fillRect/>
          </a:stretch>
        </p:blipFill>
        <p:spPr bwMode="auto">
          <a:xfrm>
            <a:off x="0" y="1857364"/>
            <a:ext cx="4429124" cy="5000636"/>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 name="4 Resim"/>
          <p:cNvPicPr/>
          <p:nvPr/>
        </p:nvPicPr>
        <p:blipFill>
          <a:blip r:embed="rId3"/>
          <a:srcRect/>
          <a:stretch>
            <a:fillRect/>
          </a:stretch>
        </p:blipFill>
        <p:spPr bwMode="auto">
          <a:xfrm>
            <a:off x="4643438" y="1857364"/>
            <a:ext cx="4500562" cy="5000636"/>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GÜRÜLTÜ</a:t>
            </a:r>
            <a:endParaRPr lang="tr-TR" dirty="0"/>
          </a:p>
        </p:txBody>
      </p:sp>
      <p:pic>
        <p:nvPicPr>
          <p:cNvPr id="4" name="3 İçerik Yer Tutucusu"/>
          <p:cNvPicPr>
            <a:picLocks noGrp="1"/>
          </p:cNvPicPr>
          <p:nvPr>
            <p:ph idx="1"/>
          </p:nvPr>
        </p:nvPicPr>
        <p:blipFill>
          <a:blip r:embed="rId2"/>
          <a:srcRect/>
          <a:stretch>
            <a:fillRect/>
          </a:stretch>
        </p:blipFill>
        <p:spPr bwMode="auto">
          <a:xfrm>
            <a:off x="567238" y="2777500"/>
            <a:ext cx="8009524" cy="2704762"/>
          </a:xfrm>
          <a:prstGeom prst="rect">
            <a:avLst/>
          </a:prstGeom>
          <a:noFill/>
          <a:ln w="9525">
            <a:noFill/>
            <a:miter lim="800000"/>
            <a:headEnd/>
            <a:tailEnd/>
          </a:ln>
        </p:spPr>
      </p:pic>
      <p:sp>
        <p:nvSpPr>
          <p:cNvPr id="5" name="4 Yukarı Ok"/>
          <p:cNvSpPr/>
          <p:nvPr/>
        </p:nvSpPr>
        <p:spPr>
          <a:xfrm>
            <a:off x="4143372" y="1785926"/>
            <a:ext cx="714380" cy="20717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p:cNvPicPr>
            <a:picLocks noGrp="1"/>
          </p:cNvPicPr>
          <p:nvPr>
            <p:ph idx="1"/>
          </p:nvPr>
        </p:nvPicPr>
        <p:blipFill>
          <a:blip r:embed="rId2"/>
          <a:srcRect/>
          <a:stretch>
            <a:fillRect/>
          </a:stretch>
        </p:blipFill>
        <p:spPr bwMode="auto">
          <a:xfrm>
            <a:off x="0" y="0"/>
            <a:ext cx="4429124" cy="68580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 name="4 Resim"/>
          <p:cNvPicPr/>
          <p:nvPr/>
        </p:nvPicPr>
        <p:blipFill>
          <a:blip r:embed="rId3"/>
          <a:srcRect/>
          <a:stretch>
            <a:fillRect/>
          </a:stretch>
        </p:blipFill>
        <p:spPr bwMode="auto">
          <a:xfrm>
            <a:off x="4714876" y="0"/>
            <a:ext cx="4429124" cy="6858000"/>
          </a:xfrm>
          <a:prstGeom prst="rect">
            <a:avLst/>
          </a:prstGeom>
          <a:ln>
            <a:headEnd/>
            <a:tailEnd/>
          </a:ln>
        </p:spPr>
        <p:style>
          <a:lnRef idx="1">
            <a:schemeClr val="dk1"/>
          </a:lnRef>
          <a:fillRef idx="3">
            <a:schemeClr val="dk1"/>
          </a:fillRef>
          <a:effectRef idx="2">
            <a:schemeClr val="dk1"/>
          </a:effectRef>
          <a:fontRef idx="minor">
            <a:schemeClr val="lt1"/>
          </a:fontRef>
        </p:style>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000108"/>
            <a:ext cx="8229600" cy="5538830"/>
          </a:xfrm>
        </p:spPr>
        <p:txBody>
          <a:bodyPr>
            <a:normAutofit fontScale="92500" lnSpcReduction="10000"/>
          </a:bodyPr>
          <a:lstStyle/>
          <a:p>
            <a:pPr algn="just"/>
            <a:r>
              <a:rPr lang="tr-TR" dirty="0" smtClean="0"/>
              <a:t>BİR KAYNAKLA OLUŞTURULAN ELASTİK DALGALARIN YER İÇİNDE KIRILARAK VEYA YANSIYARAK YAYILMALARINA İLİŞKİN YOL ALIŞ ZAMANI ÖLÇÜLÜR. BU ZAMAN-UZAKLIK KAYITLARI DAHA SONRA UYGUN YÖNTEMLERLE İŞLENEREK KATMANLI ORTAMLARIN KALINLIK VE SİSMİK DALGA HIZLARINI BELİRLEYEN YER ALTI MODELLERİ OLUŞTURULUR. </a:t>
            </a:r>
          </a:p>
          <a:p>
            <a:pPr algn="just"/>
            <a:r>
              <a:rPr lang="tr-TR" dirty="0" smtClean="0"/>
              <a:t>SİSMİK DALGALARI ÜRETMEK İÇİN PATLAYICILAR VE DİĞER ENERJİ KAYNAKLARI,BUNUN SONUCU MEYDANA GELEN YER HAREKETİNİ SAPTAMAK İÇN SİSMOMETRE VEYA JEOFON SİSTEMLERİ KULLANILIR. </a:t>
            </a:r>
          </a:p>
          <a:p>
            <a:pPr algn="just"/>
            <a:r>
              <a:rPr lang="tr-TR" dirty="0" smtClean="0"/>
              <a:t>TEMEL SİSMİK ARAMA TEKNİĞİ SİSMİK DALGALARIN ÜRETİLMESİ VE KAYNAKLARDAN JEOFON SERİLERİNE GİDEN DALGALAR İÇİN GEREKLİ ZAMANI ÖLÇMEKTEN İBARETTİR. </a:t>
            </a:r>
          </a:p>
          <a:p>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MAKALE</a:t>
            </a:r>
            <a:endParaRPr lang="tr-TR" dirty="0"/>
          </a:p>
        </p:txBody>
      </p:sp>
      <p:sp>
        <p:nvSpPr>
          <p:cNvPr id="3" name="2 İçerik Yer Tutucusu"/>
          <p:cNvSpPr>
            <a:spLocks noGrp="1"/>
          </p:cNvSpPr>
          <p:nvPr>
            <p:ph idx="1"/>
          </p:nvPr>
        </p:nvSpPr>
        <p:spPr/>
        <p:txBody>
          <a:bodyPr>
            <a:normAutofit/>
          </a:bodyPr>
          <a:lstStyle/>
          <a:p>
            <a:r>
              <a:rPr lang="tr-TR" dirty="0" smtClean="0"/>
              <a:t>Çok-kanallı yüzey dalgası analizi kullanılarak yüzeye-yakın yapıların araştırılması</a:t>
            </a:r>
          </a:p>
          <a:p>
            <a:r>
              <a:rPr lang="tr-TR" dirty="0" smtClean="0"/>
              <a:t>Çağrı ÇAYLAK, Coşkun SARI</a:t>
            </a:r>
          </a:p>
          <a:p>
            <a:r>
              <a:rPr lang="tr-TR" dirty="0" smtClean="0"/>
              <a:t>Dokuz Eylül Üniversitesi, Mühendislik Fakültesi, Jeofizik Mühendisliği Bölümü</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1"/>
            <a:ext cx="9144000" cy="6858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071546"/>
            <a:ext cx="8229600" cy="1143000"/>
          </a:xfrm>
        </p:spPr>
        <p:txBody>
          <a:bodyPr>
            <a:noAutofit/>
          </a:bodyPr>
          <a:lstStyle/>
          <a:p>
            <a:r>
              <a:rPr lang="tr-TR" sz="2800" dirty="0" smtClean="0">
                <a:latin typeface="Times New Roman" pitchFamily="18" charset="0"/>
                <a:cs typeface="Times New Roman" pitchFamily="18" charset="0"/>
              </a:rPr>
              <a:t>Menderes </a:t>
            </a:r>
            <a:r>
              <a:rPr lang="tr-TR" sz="2800" dirty="0" err="1" smtClean="0">
                <a:latin typeface="Times New Roman" pitchFamily="18" charset="0"/>
                <a:cs typeface="Times New Roman" pitchFamily="18" charset="0"/>
              </a:rPr>
              <a:t>Magnesiası</a:t>
            </a:r>
            <a:r>
              <a:rPr lang="tr-TR" sz="2800" dirty="0" smtClean="0">
                <a:latin typeface="Times New Roman" pitchFamily="18" charset="0"/>
                <a:cs typeface="Times New Roman" pitchFamily="18" charset="0"/>
              </a:rPr>
              <a:t>; Aydın ili, Germencik ilçesi Ortaklar kasabasına bağlı Tekin Köy sınırları</a:t>
            </a:r>
            <a:br>
              <a:rPr lang="tr-TR" sz="2800" dirty="0" smtClean="0">
                <a:latin typeface="Times New Roman" pitchFamily="18" charset="0"/>
                <a:cs typeface="Times New Roman" pitchFamily="18" charset="0"/>
              </a:rPr>
            </a:br>
            <a:r>
              <a:rPr lang="tr-TR" sz="2800" dirty="0" smtClean="0">
                <a:latin typeface="Times New Roman" pitchFamily="18" charset="0"/>
                <a:cs typeface="Times New Roman" pitchFamily="18" charset="0"/>
              </a:rPr>
              <a:t>içinde, Ortaklar-Söke karayolunun üzerinde</a:t>
            </a:r>
            <a:br>
              <a:rPr lang="tr-TR" sz="2800" dirty="0" smtClean="0">
                <a:latin typeface="Times New Roman" pitchFamily="18" charset="0"/>
                <a:cs typeface="Times New Roman" pitchFamily="18" charset="0"/>
              </a:rPr>
            </a:br>
            <a:r>
              <a:rPr lang="tr-TR" sz="2800" dirty="0" smtClean="0">
                <a:latin typeface="Times New Roman" pitchFamily="18" charset="0"/>
                <a:cs typeface="Times New Roman" pitchFamily="18" charset="0"/>
              </a:rPr>
              <a:t>yer almaktadır.</a:t>
            </a:r>
            <a:endParaRPr lang="tr-TR" sz="2800"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0" y="2214554"/>
            <a:ext cx="9144000" cy="46299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YÖNTEM İÇERİĞİ:</a:t>
            </a:r>
            <a:endParaRPr lang="tr-TR" dirty="0"/>
          </a:p>
        </p:txBody>
      </p:sp>
      <p:sp>
        <p:nvSpPr>
          <p:cNvPr id="3" name="2 İçerik Yer Tutucusu"/>
          <p:cNvSpPr>
            <a:spLocks noGrp="1"/>
          </p:cNvSpPr>
          <p:nvPr>
            <p:ph idx="1"/>
          </p:nvPr>
        </p:nvSpPr>
        <p:spPr>
          <a:xfrm>
            <a:off x="357158" y="1857364"/>
            <a:ext cx="8229600" cy="4389120"/>
          </a:xfrm>
        </p:spPr>
        <p:txBody>
          <a:bodyPr>
            <a:normAutofit lnSpcReduction="10000"/>
          </a:bodyPr>
          <a:lstStyle/>
          <a:p>
            <a:endParaRPr lang="tr-TR" sz="2800" dirty="0" smtClean="0">
              <a:latin typeface="Times New Roman" pitchFamily="18" charset="0"/>
              <a:cs typeface="Times New Roman" pitchFamily="18" charset="0"/>
            </a:endParaRPr>
          </a:p>
          <a:p>
            <a:r>
              <a:rPr lang="tr-TR" sz="2800" dirty="0" smtClean="0">
                <a:latin typeface="Times New Roman" pitchFamily="18" charset="0"/>
                <a:cs typeface="Times New Roman" pitchFamily="18" charset="0"/>
              </a:rPr>
              <a:t>Yüzey dalgalarının çok-kanallı analiz (MASW)</a:t>
            </a:r>
          </a:p>
          <a:p>
            <a:pPr>
              <a:buNone/>
            </a:pPr>
            <a:r>
              <a:rPr lang="tr-TR" sz="2800" dirty="0" smtClean="0">
                <a:latin typeface="Times New Roman" pitchFamily="18" charset="0"/>
                <a:cs typeface="Times New Roman" pitchFamily="18" charset="0"/>
              </a:rPr>
              <a:t>yöntemi için yapılan bu arazi çalışmasında, kırılma</a:t>
            </a:r>
          </a:p>
          <a:p>
            <a:pPr>
              <a:buNone/>
            </a:pPr>
            <a:r>
              <a:rPr lang="tr-TR" sz="2800" dirty="0" smtClean="0">
                <a:latin typeface="Times New Roman" pitchFamily="18" charset="0"/>
                <a:cs typeface="Times New Roman" pitchFamily="18" charset="0"/>
              </a:rPr>
              <a:t>yönteminde kullanılan standart kayıtçılar ve </a:t>
            </a:r>
            <a:r>
              <a:rPr lang="tr-TR" sz="2800" dirty="0" err="1" smtClean="0">
                <a:latin typeface="Times New Roman" pitchFamily="18" charset="0"/>
                <a:cs typeface="Times New Roman" pitchFamily="18" charset="0"/>
              </a:rPr>
              <a:t>jeofonlar</a:t>
            </a:r>
            <a:r>
              <a:rPr lang="tr-TR" sz="2800" dirty="0" smtClean="0">
                <a:latin typeface="Times New Roman" pitchFamily="18" charset="0"/>
                <a:cs typeface="Times New Roman" pitchFamily="18" charset="0"/>
              </a:rPr>
              <a:t> kullanılmıştır. </a:t>
            </a:r>
          </a:p>
          <a:p>
            <a:r>
              <a:rPr lang="tr-TR" sz="2800" dirty="0" smtClean="0">
                <a:latin typeface="Times New Roman" pitchFamily="18" charset="0"/>
                <a:cs typeface="Times New Roman" pitchFamily="18" charset="0"/>
              </a:rPr>
              <a:t>Alıcı olarak; 24 adet 4.5 Hz ve 14 </a:t>
            </a:r>
            <a:r>
              <a:rPr lang="tr-TR" sz="2800" dirty="0" err="1" smtClean="0">
                <a:latin typeface="Times New Roman" pitchFamily="18" charset="0"/>
                <a:cs typeface="Times New Roman" pitchFamily="18" charset="0"/>
              </a:rPr>
              <a:t>Hz’lük</a:t>
            </a:r>
            <a:r>
              <a:rPr lang="tr-TR" sz="2800" dirty="0" smtClean="0">
                <a:latin typeface="Times New Roman" pitchFamily="18" charset="0"/>
                <a:cs typeface="Times New Roman" pitchFamily="18" charset="0"/>
              </a:rPr>
              <a:t> P (düşey-bileşenli) </a:t>
            </a:r>
            <a:r>
              <a:rPr lang="tr-TR" sz="2800" dirty="0" err="1" smtClean="0">
                <a:latin typeface="Times New Roman" pitchFamily="18" charset="0"/>
                <a:cs typeface="Times New Roman" pitchFamily="18" charset="0"/>
              </a:rPr>
              <a:t>jeofonu</a:t>
            </a:r>
            <a:r>
              <a:rPr lang="tr-TR" sz="2800" dirty="0" smtClean="0">
                <a:latin typeface="Times New Roman" pitchFamily="18" charset="0"/>
                <a:cs typeface="Times New Roman" pitchFamily="18" charset="0"/>
              </a:rPr>
              <a:t>,kaynak olarak 8 kg ’</a:t>
            </a:r>
            <a:r>
              <a:rPr lang="tr-TR" sz="2800" dirty="0" err="1" smtClean="0">
                <a:latin typeface="Times New Roman" pitchFamily="18" charset="0"/>
                <a:cs typeface="Times New Roman" pitchFamily="18" charset="0"/>
              </a:rPr>
              <a:t>lık</a:t>
            </a:r>
            <a:r>
              <a:rPr lang="tr-TR" sz="2800" dirty="0" smtClean="0">
                <a:latin typeface="Times New Roman" pitchFamily="18" charset="0"/>
                <a:cs typeface="Times New Roman" pitchFamily="18" charset="0"/>
              </a:rPr>
              <a:t> bir balyoz ve demir plakanın kullanıldığı bu çalışmada, her bir atış istasyonunda sinyal/gürültü oranını arttırmak için </a:t>
            </a:r>
            <a:r>
              <a:rPr lang="tr-TR" sz="2800" dirty="0" err="1" smtClean="0">
                <a:latin typeface="Times New Roman" pitchFamily="18" charset="0"/>
                <a:cs typeface="Times New Roman" pitchFamily="18" charset="0"/>
              </a:rPr>
              <a:t>ard</a:t>
            </a:r>
            <a:r>
              <a:rPr lang="tr-TR" sz="2800" dirty="0" smtClean="0">
                <a:latin typeface="Times New Roman" pitchFamily="18" charset="0"/>
                <a:cs typeface="Times New Roman" pitchFamily="18" charset="0"/>
              </a:rPr>
              <a:t> arda 5 vuruş gerçekleştirilmiştir</a:t>
            </a:r>
            <a:r>
              <a:rPr lang="tr-TR" dirty="0" smtClean="0"/>
              <a:t>.</a:t>
            </a:r>
            <a:endParaRPr lang="tr-T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3200" dirty="0" smtClean="0">
                <a:latin typeface="Times New Roman" pitchFamily="18" charset="0"/>
                <a:cs typeface="Times New Roman" pitchFamily="18" charset="0"/>
              </a:rPr>
              <a:t>GEOMETRİSİ :</a:t>
            </a:r>
            <a:br>
              <a:rPr lang="tr-TR" sz="3200" dirty="0" smtClean="0">
                <a:latin typeface="Times New Roman" pitchFamily="18" charset="0"/>
                <a:cs typeface="Times New Roman" pitchFamily="18" charset="0"/>
              </a:rPr>
            </a:br>
            <a:r>
              <a:rPr lang="tr-TR" sz="3200" dirty="0" smtClean="0">
                <a:latin typeface="Times New Roman" pitchFamily="18" charset="0"/>
                <a:cs typeface="Times New Roman" pitchFamily="18" charset="0"/>
              </a:rPr>
              <a:t> </a:t>
            </a:r>
            <a:r>
              <a:rPr lang="tr-TR" sz="3200" dirty="0" err="1" smtClean="0">
                <a:latin typeface="Times New Roman" pitchFamily="18" charset="0"/>
                <a:cs typeface="Times New Roman" pitchFamily="18" charset="0"/>
              </a:rPr>
              <a:t>Jeofon</a:t>
            </a:r>
            <a:r>
              <a:rPr lang="tr-TR" sz="3200" dirty="0" smtClean="0">
                <a:latin typeface="Times New Roman" pitchFamily="18" charset="0"/>
                <a:cs typeface="Times New Roman" pitchFamily="18" charset="0"/>
              </a:rPr>
              <a:t> aralığı 0.5 m, </a:t>
            </a:r>
            <a:r>
              <a:rPr lang="tr-TR" sz="3200" dirty="0" err="1" smtClean="0">
                <a:latin typeface="Times New Roman" pitchFamily="18" charset="0"/>
                <a:cs typeface="Times New Roman" pitchFamily="18" charset="0"/>
              </a:rPr>
              <a:t>jeofon</a:t>
            </a:r>
            <a:r>
              <a:rPr lang="tr-TR" sz="3200" dirty="0" smtClean="0">
                <a:latin typeface="Times New Roman" pitchFamily="18" charset="0"/>
                <a:cs typeface="Times New Roman" pitchFamily="18" charset="0"/>
              </a:rPr>
              <a:t> yayılım uzunluğu </a:t>
            </a:r>
            <a:br>
              <a:rPr lang="tr-TR" sz="3200" dirty="0" smtClean="0">
                <a:latin typeface="Times New Roman" pitchFamily="18" charset="0"/>
                <a:cs typeface="Times New Roman" pitchFamily="18" charset="0"/>
              </a:rPr>
            </a:br>
            <a:r>
              <a:rPr lang="tr-TR" sz="3200" dirty="0" smtClean="0">
                <a:latin typeface="Times New Roman" pitchFamily="18" charset="0"/>
                <a:cs typeface="Times New Roman" pitchFamily="18" charset="0"/>
              </a:rPr>
              <a:t>(ilk </a:t>
            </a:r>
            <a:r>
              <a:rPr lang="tr-TR" sz="3200" dirty="0" err="1" smtClean="0">
                <a:latin typeface="Times New Roman" pitchFamily="18" charset="0"/>
                <a:cs typeface="Times New Roman" pitchFamily="18" charset="0"/>
              </a:rPr>
              <a:t>jeofondan</a:t>
            </a:r>
            <a:r>
              <a:rPr lang="tr-TR" sz="3200" dirty="0" smtClean="0">
                <a:latin typeface="Times New Roman" pitchFamily="18" charset="0"/>
                <a:cs typeface="Times New Roman" pitchFamily="18" charset="0"/>
              </a:rPr>
              <a:t> son </a:t>
            </a:r>
            <a:r>
              <a:rPr lang="tr-TR" sz="3200" dirty="0" err="1" smtClean="0">
                <a:latin typeface="Times New Roman" pitchFamily="18" charset="0"/>
                <a:cs typeface="Times New Roman" pitchFamily="18" charset="0"/>
              </a:rPr>
              <a:t>jeofona</a:t>
            </a:r>
            <a:r>
              <a:rPr lang="tr-TR" sz="3200" dirty="0" smtClean="0">
                <a:latin typeface="Times New Roman" pitchFamily="18" charset="0"/>
                <a:cs typeface="Times New Roman" pitchFamily="18" charset="0"/>
              </a:rPr>
              <a:t> uzaklık), 11.5 </a:t>
            </a:r>
            <a:r>
              <a:rPr lang="tr-TR" sz="3200" dirty="0" err="1" smtClean="0">
                <a:latin typeface="Times New Roman" pitchFamily="18" charset="0"/>
                <a:cs typeface="Times New Roman" pitchFamily="18" charset="0"/>
              </a:rPr>
              <a:t>m’dir</a:t>
            </a:r>
            <a:r>
              <a:rPr lang="tr-TR" sz="3200" dirty="0" smtClean="0">
                <a:latin typeface="Times New Roman" pitchFamily="18" charset="0"/>
                <a:cs typeface="Times New Roman" pitchFamily="18" charset="0"/>
              </a:rPr>
              <a:t>.</a:t>
            </a:r>
            <a:endParaRPr lang="tr-TR" sz="3200"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0" y="2143116"/>
            <a:ext cx="9144000" cy="47148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929198"/>
            <a:ext cx="8072494" cy="1785950"/>
          </a:xfrm>
        </p:spPr>
        <p:txBody>
          <a:bodyPr>
            <a:noAutofit/>
          </a:bodyPr>
          <a:lstStyle/>
          <a:p>
            <a:r>
              <a:rPr lang="tr-TR" sz="1800" dirty="0" smtClean="0">
                <a:solidFill>
                  <a:schemeClr val="tx1"/>
                </a:solidFill>
                <a:latin typeface="Times New Roman" pitchFamily="18" charset="0"/>
                <a:cs typeface="Times New Roman" pitchFamily="18" charset="0"/>
              </a:rPr>
              <a:t>Yakın açılım = 1 m (1. profil) için 24 kanallı 4.5 Hz </a:t>
            </a:r>
            <a:r>
              <a:rPr lang="tr-TR" sz="1800" dirty="0" err="1" smtClean="0">
                <a:solidFill>
                  <a:schemeClr val="tx1"/>
                </a:solidFill>
                <a:latin typeface="Times New Roman" pitchFamily="18" charset="0"/>
                <a:cs typeface="Times New Roman" pitchFamily="18" charset="0"/>
              </a:rPr>
              <a:t>jeofon</a:t>
            </a:r>
            <a:r>
              <a:rPr lang="tr-TR" sz="1800" dirty="0" smtClean="0">
                <a:solidFill>
                  <a:schemeClr val="tx1"/>
                </a:solidFill>
                <a:latin typeface="Times New Roman" pitchFamily="18" charset="0"/>
                <a:cs typeface="Times New Roman" pitchFamily="18" charset="0"/>
              </a:rPr>
              <a:t> kullanılarak elde edilen atış kaydı(a),</a:t>
            </a:r>
            <a:br>
              <a:rPr lang="tr-TR" sz="1800" dirty="0" smtClean="0">
                <a:solidFill>
                  <a:schemeClr val="tx1"/>
                </a:solidFill>
                <a:latin typeface="Times New Roman" pitchFamily="18" charset="0"/>
                <a:cs typeface="Times New Roman" pitchFamily="18" charset="0"/>
              </a:rPr>
            </a:br>
            <a:r>
              <a:rPr lang="tr-TR" sz="1800" dirty="0" smtClean="0">
                <a:solidFill>
                  <a:schemeClr val="tx1"/>
                </a:solidFill>
                <a:latin typeface="Times New Roman" pitchFamily="18" charset="0"/>
                <a:cs typeface="Times New Roman" pitchFamily="18" charset="0"/>
              </a:rPr>
              <a:t> (b) ölçülen verinin dispersiyon eğrisi, </a:t>
            </a:r>
            <a:br>
              <a:rPr lang="tr-TR" sz="1800" dirty="0" smtClean="0">
                <a:solidFill>
                  <a:schemeClr val="tx1"/>
                </a:solidFill>
                <a:latin typeface="Times New Roman" pitchFamily="18" charset="0"/>
                <a:cs typeface="Times New Roman" pitchFamily="18" charset="0"/>
              </a:rPr>
            </a:br>
            <a:r>
              <a:rPr lang="tr-TR" sz="1800" dirty="0" smtClean="0">
                <a:solidFill>
                  <a:schemeClr val="tx1"/>
                </a:solidFill>
                <a:latin typeface="Times New Roman" pitchFamily="18" charset="0"/>
                <a:cs typeface="Times New Roman" pitchFamily="18" charset="0"/>
              </a:rPr>
              <a:t>(c) yapay başlangıç ve ölçülen dispersiyon eğrileri,</a:t>
            </a:r>
            <a:br>
              <a:rPr lang="tr-TR" sz="1800" dirty="0" smtClean="0">
                <a:solidFill>
                  <a:schemeClr val="tx1"/>
                </a:solidFill>
                <a:latin typeface="Times New Roman" pitchFamily="18" charset="0"/>
                <a:cs typeface="Times New Roman" pitchFamily="18" charset="0"/>
              </a:rPr>
            </a:br>
            <a:r>
              <a:rPr lang="tr-TR" sz="1800" dirty="0" smtClean="0">
                <a:solidFill>
                  <a:schemeClr val="tx1"/>
                </a:solidFill>
                <a:latin typeface="Times New Roman" pitchFamily="18" charset="0"/>
                <a:cs typeface="Times New Roman" pitchFamily="18" charset="0"/>
              </a:rPr>
              <a:t> (d) final dispersiyon eğrisi ve</a:t>
            </a:r>
            <a:br>
              <a:rPr lang="tr-TR" sz="1800" dirty="0" smtClean="0">
                <a:solidFill>
                  <a:schemeClr val="tx1"/>
                </a:solidFill>
                <a:latin typeface="Times New Roman" pitchFamily="18" charset="0"/>
                <a:cs typeface="Times New Roman" pitchFamily="18" charset="0"/>
              </a:rPr>
            </a:br>
            <a:r>
              <a:rPr lang="tr-TR" sz="1800" dirty="0" smtClean="0">
                <a:solidFill>
                  <a:schemeClr val="tx1"/>
                </a:solidFill>
                <a:latin typeface="Times New Roman" pitchFamily="18" charset="0"/>
                <a:cs typeface="Times New Roman" pitchFamily="18" charset="0"/>
              </a:rPr>
              <a:t>(e) S-dalga hız profilinin derinlikle değişimi.</a:t>
            </a:r>
            <a:endParaRPr lang="tr-TR" sz="1800" dirty="0">
              <a:solidFill>
                <a:schemeClr val="tx1"/>
              </a:solidFill>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a:srcRect/>
          <a:stretch>
            <a:fillRect/>
          </a:stretch>
        </p:blipFill>
        <p:spPr bwMode="auto">
          <a:xfrm>
            <a:off x="1" y="0"/>
            <a:ext cx="9144000" cy="4857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5072074"/>
            <a:ext cx="8229600" cy="1143000"/>
          </a:xfrm>
        </p:spPr>
        <p:txBody>
          <a:bodyPr>
            <a:noAutofit/>
          </a:bodyPr>
          <a:lstStyle/>
          <a:p>
            <a:r>
              <a:rPr lang="tr-TR" sz="2000" dirty="0" smtClean="0">
                <a:solidFill>
                  <a:schemeClr val="tx1"/>
                </a:solidFill>
                <a:latin typeface="Times New Roman" pitchFamily="18" charset="0"/>
                <a:cs typeface="Times New Roman" pitchFamily="18" charset="0"/>
              </a:rPr>
              <a:t/>
            </a:r>
            <a:br>
              <a:rPr lang="tr-TR" sz="2000" dirty="0" smtClean="0">
                <a:solidFill>
                  <a:schemeClr val="tx1"/>
                </a:solidFill>
                <a:latin typeface="Times New Roman" pitchFamily="18" charset="0"/>
                <a:cs typeface="Times New Roman" pitchFamily="18" charset="0"/>
              </a:rPr>
            </a:br>
            <a:r>
              <a:rPr lang="tr-TR" sz="2000" dirty="0" smtClean="0">
                <a:solidFill>
                  <a:schemeClr val="tx1"/>
                </a:solidFill>
                <a:latin typeface="Times New Roman" pitchFamily="18" charset="0"/>
                <a:cs typeface="Times New Roman" pitchFamily="18" charset="0"/>
              </a:rPr>
              <a:t>Alan atış kayıtları: 4.5 Hz </a:t>
            </a:r>
            <a:r>
              <a:rPr lang="tr-TR" sz="2000" dirty="0" err="1" smtClean="0">
                <a:solidFill>
                  <a:schemeClr val="tx1"/>
                </a:solidFill>
                <a:latin typeface="Times New Roman" pitchFamily="18" charset="0"/>
                <a:cs typeface="Times New Roman" pitchFamily="18" charset="0"/>
              </a:rPr>
              <a:t>jeofon</a:t>
            </a:r>
            <a:r>
              <a:rPr lang="tr-TR" sz="2000" dirty="0" smtClean="0">
                <a:solidFill>
                  <a:schemeClr val="tx1"/>
                </a:solidFill>
                <a:latin typeface="Times New Roman" pitchFamily="18" charset="0"/>
                <a:cs typeface="Times New Roman" pitchFamily="18" charset="0"/>
              </a:rPr>
              <a:t> için (a) yakın açılım = 1 m, (b) 2 m, (c) 3 m, (d) 4 m; 14 Hz </a:t>
            </a:r>
            <a:r>
              <a:rPr lang="tr-TR" sz="2000" dirty="0" err="1" smtClean="0">
                <a:solidFill>
                  <a:schemeClr val="tx1"/>
                </a:solidFill>
                <a:latin typeface="Times New Roman" pitchFamily="18" charset="0"/>
                <a:cs typeface="Times New Roman" pitchFamily="18" charset="0"/>
              </a:rPr>
              <a:t>jeofon</a:t>
            </a:r>
            <a:r>
              <a:rPr lang="tr-TR" sz="2000" dirty="0" smtClean="0">
                <a:solidFill>
                  <a:schemeClr val="tx1"/>
                </a:solidFill>
                <a:latin typeface="Times New Roman" pitchFamily="18" charset="0"/>
                <a:cs typeface="Times New Roman" pitchFamily="18" charset="0"/>
              </a:rPr>
              <a:t> ile (e) </a:t>
            </a:r>
            <a:r>
              <a:rPr lang="pt-BR" sz="2000" dirty="0" smtClean="0">
                <a:solidFill>
                  <a:schemeClr val="tx1"/>
                </a:solidFill>
                <a:latin typeface="Times New Roman" pitchFamily="18" charset="0"/>
                <a:cs typeface="Times New Roman" pitchFamily="18" charset="0"/>
              </a:rPr>
              <a:t>ofset = 1m, (f) 2m, (g) 3m, (h) 4m</a:t>
            </a:r>
            <a:r>
              <a:rPr lang="pt-BR" sz="1200" dirty="0" smtClean="0">
                <a:solidFill>
                  <a:schemeClr val="tx1"/>
                </a:solidFill>
              </a:rPr>
              <a:t>.</a:t>
            </a:r>
            <a:r>
              <a:rPr lang="tr-TR" sz="2000" dirty="0" smtClean="0">
                <a:solidFill>
                  <a:schemeClr val="tx1"/>
                </a:solidFill>
                <a:latin typeface="Times New Roman" pitchFamily="18" charset="0"/>
                <a:cs typeface="Times New Roman" pitchFamily="18" charset="0"/>
              </a:rPr>
              <a:t/>
            </a:r>
            <a:br>
              <a:rPr lang="tr-TR" sz="2000" dirty="0" smtClean="0">
                <a:solidFill>
                  <a:schemeClr val="tx1"/>
                </a:solidFill>
                <a:latin typeface="Times New Roman" pitchFamily="18" charset="0"/>
                <a:cs typeface="Times New Roman" pitchFamily="18" charset="0"/>
              </a:rPr>
            </a:br>
            <a:endParaRPr lang="tr-TR" sz="2000" dirty="0">
              <a:solidFill>
                <a:schemeClr val="tx1"/>
              </a:solidFill>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a:srcRect/>
          <a:stretch>
            <a:fillRect/>
          </a:stretch>
        </p:blipFill>
        <p:spPr bwMode="auto">
          <a:xfrm>
            <a:off x="0" y="0"/>
            <a:ext cx="9144000"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572008"/>
            <a:ext cx="8072494" cy="1428760"/>
          </a:xfrm>
        </p:spPr>
        <p:txBody>
          <a:bodyPr>
            <a:normAutofit/>
          </a:bodyPr>
          <a:lstStyle/>
          <a:p>
            <a:r>
              <a:rPr lang="tr-TR" sz="2400" dirty="0" smtClean="0">
                <a:solidFill>
                  <a:schemeClr val="tx1"/>
                </a:solidFill>
                <a:latin typeface="Times New Roman" pitchFamily="18" charset="0"/>
                <a:cs typeface="Times New Roman" pitchFamily="18" charset="0"/>
              </a:rPr>
              <a:t>14 Hz </a:t>
            </a:r>
            <a:r>
              <a:rPr lang="tr-TR" sz="2400" dirty="0" err="1" smtClean="0">
                <a:solidFill>
                  <a:schemeClr val="tx1"/>
                </a:solidFill>
                <a:latin typeface="Times New Roman" pitchFamily="18" charset="0"/>
                <a:cs typeface="Times New Roman" pitchFamily="18" charset="0"/>
              </a:rPr>
              <a:t>jeofon</a:t>
            </a:r>
            <a:r>
              <a:rPr lang="tr-TR" sz="2400" dirty="0" smtClean="0">
                <a:solidFill>
                  <a:schemeClr val="tx1"/>
                </a:solidFill>
                <a:latin typeface="Times New Roman" pitchFamily="18" charset="0"/>
                <a:cs typeface="Times New Roman" pitchFamily="18" charset="0"/>
              </a:rPr>
              <a:t> kullanılarak elde edilen VS hızının derinlikle değişimi: (a) yakın açılım =1m, (b) 2m, (c) 3m, (d)4m </a:t>
            </a:r>
            <a:br>
              <a:rPr lang="tr-TR" sz="2400" dirty="0" smtClean="0">
                <a:solidFill>
                  <a:schemeClr val="tx1"/>
                </a:solidFill>
                <a:latin typeface="Times New Roman" pitchFamily="18" charset="0"/>
                <a:cs typeface="Times New Roman" pitchFamily="18" charset="0"/>
              </a:rPr>
            </a:br>
            <a:r>
              <a:rPr lang="tr-TR" sz="2400" dirty="0" smtClean="0">
                <a:solidFill>
                  <a:schemeClr val="tx1"/>
                </a:solidFill>
                <a:latin typeface="Times New Roman" pitchFamily="18" charset="0"/>
                <a:cs typeface="Times New Roman" pitchFamily="18" charset="0"/>
              </a:rPr>
              <a:t>(1: Toprak örtüsü, 2: Arkeolojik malzeme, 3: </a:t>
            </a:r>
            <a:r>
              <a:rPr lang="tr-TR" sz="2400" dirty="0" err="1" smtClean="0">
                <a:solidFill>
                  <a:schemeClr val="tx1"/>
                </a:solidFill>
                <a:latin typeface="Times New Roman" pitchFamily="18" charset="0"/>
                <a:cs typeface="Times New Roman" pitchFamily="18" charset="0"/>
              </a:rPr>
              <a:t>Anakaya</a:t>
            </a:r>
            <a:r>
              <a:rPr lang="tr-TR" sz="2400" dirty="0" smtClean="0">
                <a:solidFill>
                  <a:schemeClr val="tx1"/>
                </a:solidFill>
                <a:latin typeface="Times New Roman" pitchFamily="18" charset="0"/>
                <a:cs typeface="Times New Roman" pitchFamily="18" charset="0"/>
              </a:rPr>
              <a:t>).</a:t>
            </a:r>
            <a:endParaRPr lang="tr-TR" sz="2400" dirty="0">
              <a:solidFill>
                <a:schemeClr val="tx1"/>
              </a:solidFill>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a:srcRect/>
          <a:stretch>
            <a:fillRect/>
          </a:stretch>
        </p:blipFill>
        <p:spPr bwMode="auto">
          <a:xfrm>
            <a:off x="0" y="0"/>
            <a:ext cx="9144000"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SONUÇ</a:t>
            </a:r>
            <a:endParaRPr lang="tr-TR" dirty="0"/>
          </a:p>
        </p:txBody>
      </p:sp>
      <p:sp>
        <p:nvSpPr>
          <p:cNvPr id="3" name="2 İçerik Yer Tutucusu"/>
          <p:cNvSpPr>
            <a:spLocks noGrp="1"/>
          </p:cNvSpPr>
          <p:nvPr>
            <p:ph idx="1"/>
          </p:nvPr>
        </p:nvSpPr>
        <p:spPr/>
        <p:txBody>
          <a:bodyPr/>
          <a:lstStyle/>
          <a:p>
            <a:pPr algn="ctr">
              <a:buNone/>
            </a:pPr>
            <a:endParaRPr lang="tr-TR" dirty="0" smtClean="0"/>
          </a:p>
          <a:p>
            <a:pPr algn="ctr">
              <a:buNone/>
            </a:pPr>
            <a:r>
              <a:rPr lang="tr-TR" dirty="0" smtClean="0"/>
              <a:t>Ölçüm alma, alınan ölçümlerin sonuçlarının kolay ve</a:t>
            </a:r>
          </a:p>
          <a:p>
            <a:pPr algn="ctr">
              <a:buNone/>
            </a:pPr>
            <a:r>
              <a:rPr lang="tr-TR" dirty="0" smtClean="0"/>
              <a:t>kısa zamanda değerlendirildiği çok-kanallı yüzey</a:t>
            </a:r>
          </a:p>
          <a:p>
            <a:pPr algn="ctr">
              <a:buNone/>
            </a:pPr>
            <a:r>
              <a:rPr lang="tr-TR" dirty="0" smtClean="0"/>
              <a:t>dalga analizi yöntemi, arkeolojik alanlar da dahil olmak üzere, kentsel alanlarda sığ yer altı yapılarının araştırılmasında yaygın olarak kullanılmasının uygun olacağı düşünülmektedir.</a:t>
            </a:r>
            <a:endParaRPr lang="tr-T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Wavelength_Depth-750x397.jpg"/>
          <p:cNvPicPr>
            <a:picLocks noGrp="1" noChangeAspect="1"/>
          </p:cNvPicPr>
          <p:nvPr>
            <p:ph idx="1"/>
          </p:nvPr>
        </p:nvPicPr>
        <p:blipFill>
          <a:blip r:embed="rId2"/>
          <a:srcRect r="299" b="13588"/>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Grp="1" noChangeAspect="1" noChangeArrowheads="1"/>
          </p:cNvPicPr>
          <p:nvPr>
            <p:ph idx="1"/>
          </p:nvPr>
        </p:nvPicPr>
        <p:blipFill>
          <a:blip r:embed="rId2"/>
          <a:srcRect/>
          <a:stretch>
            <a:fillRect/>
          </a:stretch>
        </p:blipFill>
        <p:spPr bwMode="auto">
          <a:xfrm>
            <a:off x="0" y="0"/>
            <a:ext cx="8929718" cy="2893856"/>
          </a:xfrm>
          <a:prstGeom prst="rect">
            <a:avLst/>
          </a:prstGeom>
          <a:noFill/>
          <a:ln w="9525">
            <a:noFill/>
            <a:miter lim="800000"/>
            <a:headEnd/>
            <a:tailEnd/>
          </a:ln>
          <a:effectLst/>
        </p:spPr>
      </p:pic>
      <p:pic>
        <p:nvPicPr>
          <p:cNvPr id="5" name="Picture 6"/>
          <p:cNvPicPr>
            <a:picLocks noChangeAspect="1" noChangeArrowheads="1"/>
          </p:cNvPicPr>
          <p:nvPr/>
        </p:nvPicPr>
        <p:blipFill>
          <a:blip r:embed="rId3"/>
          <a:srcRect/>
          <a:stretch>
            <a:fillRect/>
          </a:stretch>
        </p:blipFill>
        <p:spPr bwMode="auto">
          <a:xfrm>
            <a:off x="0" y="2857496"/>
            <a:ext cx="8929718" cy="400050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 TÜRLERİ</a:t>
            </a:r>
            <a:endParaRPr lang="tr-TR" dirty="0"/>
          </a:p>
        </p:txBody>
      </p:sp>
      <p:sp>
        <p:nvSpPr>
          <p:cNvPr id="3" name="2 İçerik Yer Tutucusu"/>
          <p:cNvSpPr>
            <a:spLocks noGrp="1"/>
          </p:cNvSpPr>
          <p:nvPr>
            <p:ph idx="1"/>
          </p:nvPr>
        </p:nvSpPr>
        <p:spPr/>
        <p:txBody>
          <a:bodyPr>
            <a:normAutofit lnSpcReduction="10000"/>
          </a:bodyPr>
          <a:lstStyle/>
          <a:p>
            <a:r>
              <a:rPr lang="tr-TR" b="1" dirty="0" smtClean="0"/>
              <a:t>Aktif MASW  </a:t>
            </a:r>
          </a:p>
          <a:p>
            <a:pPr>
              <a:buNone/>
            </a:pPr>
            <a:r>
              <a:rPr lang="tr-TR" dirty="0" smtClean="0"/>
              <a:t>    Aktif sismik kaynakları (örneğin bir balyoz çekiçleri, ağırlık azalması, yükler vb.) Ve doğrusal bir alıcı dizisini ve verileri rulo şeklinde toplar. </a:t>
            </a:r>
            <a:r>
              <a:rPr lang="tr-TR" b="1" dirty="0" smtClean="0"/>
              <a:t> </a:t>
            </a:r>
          </a:p>
          <a:p>
            <a:r>
              <a:rPr lang="tr-TR" b="1" dirty="0" smtClean="0"/>
              <a:t>Pasif MASW </a:t>
            </a:r>
          </a:p>
          <a:p>
            <a:pPr>
              <a:buNone/>
            </a:pPr>
            <a:r>
              <a:rPr lang="tr-TR" b="1" dirty="0" smtClean="0"/>
              <a:t>    </a:t>
            </a:r>
            <a:r>
              <a:rPr lang="tr-TR" dirty="0" smtClean="0"/>
              <a:t>Yöntem, ortam kültürel faaliyetlerinden (örneğin, araçlardan ve trenlerden gelen trafiğe, endüstriyel seste vb.) Ve doğaldan (örn., Depremler, gök gürültüsü, gelgit hareketi, atmosfer basıncı değişiklikleri vb.) Oluşan yüzey dalgalarını kullanır. Alıcı konfigürasyonuna bağlı olarak iki olasılık vardır. </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asw_GÜRÜLTÜ.gif"/>
          <p:cNvPicPr>
            <a:picLocks noGrp="1" noChangeAspect="1"/>
          </p:cNvPicPr>
          <p:nvPr>
            <p:ph idx="1"/>
          </p:nvPr>
        </p:nvPicPr>
        <p:blipFill>
          <a:blip r:embed="rId2"/>
          <a:stretch>
            <a:fillRect/>
          </a:stretch>
        </p:blipFill>
        <p:spPr>
          <a:xfrm>
            <a:off x="0" y="0"/>
            <a:ext cx="9131488"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214422"/>
            <a:ext cx="8229600" cy="3214710"/>
          </a:xfrm>
        </p:spPr>
        <p:txBody>
          <a:bodyPr>
            <a:normAutofit fontScale="90000"/>
          </a:bodyPr>
          <a:lstStyle/>
          <a:p>
            <a:pPr algn="ctr"/>
            <a:r>
              <a:rPr lang="tr-TR" dirty="0" smtClean="0"/>
              <a:t>YÜZEY DALGALARI</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LOVE VE RAYLEİGH</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4572008"/>
            <a:ext cx="8215370" cy="1357322"/>
          </a:xfrm>
        </p:spPr>
        <p:txBody>
          <a:bodyPr>
            <a:normAutofit fontScale="90000"/>
          </a:bodyPr>
          <a:lstStyle/>
          <a:p>
            <a:r>
              <a:rPr lang="tr-TR" sz="1300" dirty="0" smtClean="0">
                <a:latin typeface="Times New Roman" pitchFamily="18" charset="0"/>
                <a:cs typeface="Times New Roman" pitchFamily="18" charset="0"/>
              </a:rPr>
              <a:t/>
            </a:r>
            <a:br>
              <a:rPr lang="tr-TR" sz="1300" dirty="0" smtClean="0">
                <a:latin typeface="Times New Roman" pitchFamily="18" charset="0"/>
                <a:cs typeface="Times New Roman" pitchFamily="18" charset="0"/>
              </a:rPr>
            </a:br>
            <a:r>
              <a:rPr lang="tr-TR" sz="1300" dirty="0" smtClean="0">
                <a:latin typeface="Times New Roman" pitchFamily="18" charset="0"/>
                <a:cs typeface="Times New Roman" pitchFamily="18" charset="0"/>
              </a:rPr>
              <a:t/>
            </a:r>
            <a:br>
              <a:rPr lang="tr-TR" sz="13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YÜZEY DALGALARI  HEMEN HEMEN YER KÜRENİN YERYÜZÜNE PARALEL BİR ŞEKİLDE YAYILIRLAR.</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HER NE KADAR YÜZEY DALGASI HAREKETİ,YERİN BELİRLİ DEİNLİĞE KADAR İNSE DE BU TİP DALGALAR DOĞRUDAN YER İÇİNE DOĞRU YAYILAMAZLAR. </a:t>
            </a:r>
            <a:endParaRPr lang="tr-TR" sz="2000" dirty="0"/>
          </a:p>
        </p:txBody>
      </p:sp>
      <p:pic>
        <p:nvPicPr>
          <p:cNvPr id="4" name="3 İçerik Yer Tutucusu"/>
          <p:cNvPicPr>
            <a:picLocks noGrp="1"/>
          </p:cNvPicPr>
          <p:nvPr>
            <p:ph idx="1"/>
          </p:nvPr>
        </p:nvPicPr>
        <p:blipFill>
          <a:blip r:embed="rId2"/>
          <a:srcRect/>
          <a:stretch>
            <a:fillRect/>
          </a:stretch>
        </p:blipFill>
        <p:spPr bwMode="auto">
          <a:xfrm>
            <a:off x="2357422" y="1285860"/>
            <a:ext cx="3285715" cy="28007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574</TotalTime>
  <Words>585</Words>
  <Application>Microsoft Office PowerPoint</Application>
  <PresentationFormat>Ekran Gösterisi (4:3)</PresentationFormat>
  <Paragraphs>98</Paragraphs>
  <Slides>49</Slides>
  <Notes>1</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Akış</vt:lpstr>
      <vt:lpstr>Slayt 1</vt:lpstr>
      <vt:lpstr>MASW (ÇOK KANALLI YÜZEY DALGASI YÖNTEMİ)</vt:lpstr>
      <vt:lpstr>Slayt 3</vt:lpstr>
      <vt:lpstr>Slayt 4</vt:lpstr>
      <vt:lpstr>Slayt 5</vt:lpstr>
      <vt:lpstr>KAYNAK TÜRLERİ</vt:lpstr>
      <vt:lpstr>Slayt 7</vt:lpstr>
      <vt:lpstr>YÜZEY DALGALARI    LOVE VE RAYLEİGH</vt:lpstr>
      <vt:lpstr>   YÜZEY DALGALARI  HEMEN HEMEN YER KÜRENİN YERYÜZÜNE PARALEL BİR ŞEKİLDE YAYILIRLAR.  HER NE KADAR YÜZEY DALGASI HAREKETİ,YERİN BELİRLİ DEİNLİĞE KADAR İNSE DE BU TİP DALGALAR DOĞRUDAN YER İÇİNE DOĞRU YAYILAMAZLAR. </vt:lpstr>
      <vt:lpstr>Slayt 10</vt:lpstr>
      <vt:lpstr>Slayt 11</vt:lpstr>
      <vt:lpstr>Slayt 12</vt:lpstr>
      <vt:lpstr>ÖLÇÜLEN BÜYÜKLÜK</vt:lpstr>
      <vt:lpstr>S DALGASI</vt:lpstr>
      <vt:lpstr>Slayt 15</vt:lpstr>
      <vt:lpstr>S DALGASI  PARTİKÜL İLERLEME YÖNÜ</vt:lpstr>
      <vt:lpstr>VS </vt:lpstr>
      <vt:lpstr>Slayt 18</vt:lpstr>
      <vt:lpstr>HOOKE KANUNU</vt:lpstr>
      <vt:lpstr>Slayt 20</vt:lpstr>
      <vt:lpstr>Slayt 21</vt:lpstr>
      <vt:lpstr>Churc,1981 P Dalgası ile Zemin Kazınabilirliği</vt:lpstr>
      <vt:lpstr>Nehrp Hükümlerine Göre ; Zemin Sınıflanması</vt:lpstr>
      <vt:lpstr>Slayt 24</vt:lpstr>
      <vt:lpstr>SİSMOGRAF: Geometrics Marka Geode -KAYITÇI</vt:lpstr>
      <vt:lpstr>ALICI-RECEİVER: JEOFON</vt:lpstr>
      <vt:lpstr>SİSMİK KAYNAK : BALYOZ</vt:lpstr>
      <vt:lpstr>Slayt 28</vt:lpstr>
      <vt:lpstr>Slayt 29</vt:lpstr>
      <vt:lpstr>Slayt 30</vt:lpstr>
      <vt:lpstr>Slayt 31</vt:lpstr>
      <vt:lpstr>KULLANILAN PROGRAMLAR:   PİCKWİN &amp; PLOTREFA</vt:lpstr>
      <vt:lpstr>3 METRE JEOFON ARALIĞI VE ATIŞ ARALIĞI 6 METRE OLAN DÜZ ATIŞ’I GÖSTERMEKTEDİR. SHOT COORDİNATE TERS ATIŞTA 39 OLUR. İLK JEOFON 0 OLARAK KAYDEDİLİR. </vt:lpstr>
      <vt:lpstr>GEOMETRİ TANIMLANDIKTAN SONRA PİK NOKTALARI İŞARETLENİR.</vt:lpstr>
      <vt:lpstr>YEŞİL KISIM OLMASI GEREKEN PİK DÜZELTİLMESİDİR.</vt:lpstr>
      <vt:lpstr>T-X GRAFİĞİ:</vt:lpstr>
      <vt:lpstr>DİSPERSİYON EĞRİSİ DÜZELTİLİR. DİSPERSİYON:DALGA HIZININ ZAMAN VE FREKANSA GÖRE ARTMA/AZALMADIR.</vt:lpstr>
      <vt:lpstr>GÜRÜLTÜ</vt:lpstr>
      <vt:lpstr>Slayt 39</vt:lpstr>
      <vt:lpstr>MAKALE</vt:lpstr>
      <vt:lpstr>Slayt 41</vt:lpstr>
      <vt:lpstr>Menderes Magnesiası; Aydın ili, Germencik ilçesi Ortaklar kasabasına bağlı Tekin Köy sınırları içinde, Ortaklar-Söke karayolunun üzerinde yer almaktadır.</vt:lpstr>
      <vt:lpstr>YÖNTEM İÇERİĞİ:</vt:lpstr>
      <vt:lpstr>GEOMETRİSİ :  Jeofon aralığı 0.5 m, jeofon yayılım uzunluğu  (ilk jeofondan son jeofona uzaklık), 11.5 m’dir.</vt:lpstr>
      <vt:lpstr>Yakın açılım = 1 m (1. profil) için 24 kanallı 4.5 Hz jeofon kullanılarak elde edilen atış kaydı(a),  (b) ölçülen verinin dispersiyon eğrisi,  (c) yapay başlangıç ve ölçülen dispersiyon eğrileri,  (d) final dispersiyon eğrisi ve (e) S-dalga hız profilinin derinlikle değişimi.</vt:lpstr>
      <vt:lpstr> Alan atış kayıtları: 4.5 Hz jeofon için (a) yakın açılım = 1 m, (b) 2 m, (c) 3 m, (d) 4 m; 14 Hz jeofon ile (e) ofset = 1m, (f) 2m, (g) 3m, (h) 4m. </vt:lpstr>
      <vt:lpstr>14 Hz jeofon kullanılarak elde edilen VS hızının derinlikle değişimi: (a) yakın açılım =1m, (b) 2m, (c) 3m, (d)4m  (1: Toprak örtüsü, 2: Arkeolojik malzeme, 3: Anakaya).</vt:lpstr>
      <vt:lpstr>SONUÇ</vt:lpstr>
      <vt:lpstr>Slayt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Windows Kullanıcısı</dc:creator>
  <cp:lastModifiedBy>Windows Kullanıcısı</cp:lastModifiedBy>
  <cp:revision>87</cp:revision>
  <dcterms:created xsi:type="dcterms:W3CDTF">2017-12-08T17:55:48Z</dcterms:created>
  <dcterms:modified xsi:type="dcterms:W3CDTF">2017-12-14T13:05:09Z</dcterms:modified>
</cp:coreProperties>
</file>