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28" r:id="rId2"/>
    <p:sldId id="320" r:id="rId3"/>
    <p:sldId id="321" r:id="rId4"/>
    <p:sldId id="322" r:id="rId5"/>
    <p:sldId id="323" r:id="rId6"/>
    <p:sldId id="324" r:id="rId7"/>
    <p:sldId id="325" r:id="rId8"/>
    <p:sldId id="327" r:id="rId9"/>
    <p:sldId id="326" r:id="rId10"/>
    <p:sldId id="329"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9" d="100"/>
          <a:sy n="79" d="100"/>
        </p:scale>
        <p:origin x="120" y="4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smtClean="0"/>
              <a:t>Resim eklemek için simgeyi tıklatın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41410" y="3073397"/>
            <a:ext cx="4878391"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3073397"/>
            <a:ext cx="4875210"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11/13/2018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11/13/2018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11/13/2018</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smtClean="0"/>
              <a:t> </a:t>
            </a:r>
            <a:r>
              <a:rPr lang="tr-TR" dirty="0"/>
              <a:t/>
            </a:r>
            <a:br>
              <a:rPr lang="tr-TR" dirty="0"/>
            </a:br>
            <a:endParaRPr lang="tr-TR" dirty="0">
              <a:latin typeface="Arial Narrow" panose="020B0606020202030204" pitchFamily="34" charset="0"/>
            </a:endParaRPr>
          </a:p>
        </p:txBody>
      </p:sp>
      <p:sp>
        <p:nvSpPr>
          <p:cNvPr id="5" name="Dikdörtgen 4"/>
          <p:cNvSpPr/>
          <p:nvPr/>
        </p:nvSpPr>
        <p:spPr>
          <a:xfrm>
            <a:off x="4934628" y="385234"/>
            <a:ext cx="2831676" cy="507831"/>
          </a:xfrm>
          <a:prstGeom prst="rect">
            <a:avLst/>
          </a:prstGeom>
        </p:spPr>
        <p:txBody>
          <a:bodyPr wrap="square">
            <a:spAutoFit/>
          </a:bodyPr>
          <a:lstStyle/>
          <a:p>
            <a:pPr indent="449580"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BELGELER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Resim 2"/>
          <p:cNvPicPr>
            <a:picLocks noChangeAspect="1"/>
          </p:cNvPicPr>
          <p:nvPr/>
        </p:nvPicPr>
        <p:blipFill>
          <a:blip r:embed="rId2"/>
          <a:stretch>
            <a:fillRect/>
          </a:stretch>
        </p:blipFill>
        <p:spPr>
          <a:xfrm>
            <a:off x="3610285" y="1146981"/>
            <a:ext cx="4971429" cy="4790523"/>
          </a:xfrm>
          <a:prstGeom prst="rect">
            <a:avLst/>
          </a:prstGeom>
        </p:spPr>
      </p:pic>
    </p:spTree>
    <p:extLst>
      <p:ext uri="{BB962C8B-B14F-4D97-AF65-F5344CB8AC3E}">
        <p14:creationId xmlns:p14="http://schemas.microsoft.com/office/powerpoint/2010/main" val="35288412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smtClean="0"/>
              <a:t> </a:t>
            </a:r>
            <a:r>
              <a:rPr lang="tr-TR" dirty="0"/>
              <a:t/>
            </a:r>
            <a:br>
              <a:rPr lang="tr-TR" dirty="0"/>
            </a:br>
            <a:endParaRPr lang="tr-TR" dirty="0">
              <a:latin typeface="Arial Narrow" panose="020B0606020202030204" pitchFamily="34" charset="0"/>
            </a:endParaRPr>
          </a:p>
        </p:txBody>
      </p:sp>
      <p:sp>
        <p:nvSpPr>
          <p:cNvPr id="5" name="Dikdörtgen 4"/>
          <p:cNvSpPr/>
          <p:nvPr/>
        </p:nvSpPr>
        <p:spPr>
          <a:xfrm>
            <a:off x="4934628" y="385234"/>
            <a:ext cx="2831676" cy="507831"/>
          </a:xfrm>
          <a:prstGeom prst="rect">
            <a:avLst/>
          </a:prstGeom>
        </p:spPr>
        <p:txBody>
          <a:bodyPr wrap="square">
            <a:spAutoFit/>
          </a:bodyPr>
          <a:lstStyle/>
          <a:p>
            <a:pPr indent="449580"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BELGELER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4511472" y="787569"/>
            <a:ext cx="2852063" cy="507831"/>
          </a:xfrm>
          <a:prstGeom prst="rect">
            <a:avLst/>
          </a:prstGeom>
        </p:spPr>
        <p:txBody>
          <a:bodyPr wrap="none">
            <a:spAutoFit/>
          </a:bodyPr>
          <a:lstStyle/>
          <a:p>
            <a:pPr algn="just">
              <a:lnSpc>
                <a:spcPct val="150000"/>
              </a:lnSpc>
              <a:spcAft>
                <a:spcPts val="0"/>
              </a:spcAft>
              <a:tabLst>
                <a:tab pos="1619250" algn="l"/>
              </a:tabLst>
            </a:pPr>
            <a:r>
              <a:rPr lang="tr-TR" b="1" dirty="0">
                <a:latin typeface="Times New Roman" panose="02020603050405020304" pitchFamily="18" charset="0"/>
                <a:ea typeface="Calibri" panose="020F0502020204030204" pitchFamily="34" charset="0"/>
                <a:cs typeface="Times New Roman" panose="02020603050405020304" pitchFamily="18" charset="0"/>
              </a:rPr>
              <a:t>Muhasebe Fişleri Mizanlar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Resim 7"/>
          <p:cNvPicPr/>
          <p:nvPr/>
        </p:nvPicPr>
        <p:blipFill>
          <a:blip r:embed="rId2"/>
          <a:stretch>
            <a:fillRect/>
          </a:stretch>
        </p:blipFill>
        <p:spPr>
          <a:xfrm>
            <a:off x="1463040" y="2387600"/>
            <a:ext cx="7513320" cy="2082800"/>
          </a:xfrm>
          <a:prstGeom prst="rect">
            <a:avLst/>
          </a:prstGeom>
        </p:spPr>
      </p:pic>
    </p:spTree>
    <p:extLst>
      <p:ext uri="{BB962C8B-B14F-4D97-AF65-F5344CB8AC3E}">
        <p14:creationId xmlns:p14="http://schemas.microsoft.com/office/powerpoint/2010/main" val="679334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smtClean="0"/>
              <a:t> </a:t>
            </a:r>
            <a:r>
              <a:rPr lang="tr-TR" dirty="0"/>
              <a:t/>
            </a:r>
            <a:br>
              <a:rPr lang="tr-TR" dirty="0"/>
            </a:br>
            <a:endParaRPr lang="tr-TR" dirty="0">
              <a:latin typeface="Arial Narrow" panose="020B0606020202030204" pitchFamily="34" charset="0"/>
            </a:endParaRPr>
          </a:p>
        </p:txBody>
      </p:sp>
      <p:sp>
        <p:nvSpPr>
          <p:cNvPr id="5" name="Dikdörtgen 4"/>
          <p:cNvSpPr/>
          <p:nvPr/>
        </p:nvSpPr>
        <p:spPr>
          <a:xfrm>
            <a:off x="4934628" y="385234"/>
            <a:ext cx="2831676" cy="507831"/>
          </a:xfrm>
          <a:prstGeom prst="rect">
            <a:avLst/>
          </a:prstGeom>
        </p:spPr>
        <p:txBody>
          <a:bodyPr wrap="square">
            <a:spAutoFit/>
          </a:bodyPr>
          <a:lstStyle/>
          <a:p>
            <a:pPr indent="449580"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BELGELER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Dikdörtgen 5"/>
          <p:cNvSpPr/>
          <p:nvPr/>
        </p:nvSpPr>
        <p:spPr>
          <a:xfrm>
            <a:off x="1548384" y="1548212"/>
            <a:ext cx="9838944" cy="3416320"/>
          </a:xfrm>
          <a:prstGeom prst="rect">
            <a:avLst/>
          </a:prstGeom>
        </p:spPr>
        <p:txBody>
          <a:bodyPr wrap="square">
            <a:spAutoFit/>
          </a:bodyPr>
          <a:lstStyle/>
          <a:p>
            <a:pPr algn="just">
              <a:lnSpc>
                <a:spcPct val="150000"/>
              </a:lnSpc>
              <a:spcAft>
                <a:spcPts val="0"/>
              </a:spcAft>
              <a:tabLst>
                <a:tab pos="1619250" algn="l"/>
              </a:tabLst>
            </a:pPr>
            <a:r>
              <a:rPr lang="tr-TR" b="1" dirty="0">
                <a:latin typeface="Times New Roman" panose="02020603050405020304" pitchFamily="18" charset="0"/>
                <a:ea typeface="Calibri" panose="020F0502020204030204" pitchFamily="34" charset="0"/>
                <a:cs typeface="Times New Roman" panose="02020603050405020304" pitchFamily="18" charset="0"/>
              </a:rPr>
              <a:t>Defterler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Kayıt yapmak, </a:t>
            </a:r>
            <a:r>
              <a:rPr lang="tr-TR" dirty="0">
                <a:latin typeface="Times New Roman" panose="02020603050405020304" pitchFamily="18" charset="0"/>
                <a:ea typeface="Calibri" panose="020F0502020204030204" pitchFamily="34" charset="0"/>
                <a:cs typeface="Times New Roman" panose="02020603050405020304" pitchFamily="18" charset="0"/>
              </a:rPr>
              <a:t>basit bir işlem olmayıp mali bir olayın işletmeyi nasıl etkilediğini belirlemek ve kurumsal hafıza oluşturmak için gerçekleştirilen bir faaliyettir. Kayıt işlemi, muhasebenin temel yapı taşıdır. Kayıt, herhangi bir yere veya işletmenin kendi istediği şekilde mi yapılacak? Kayıtların nereye yapılacağını yasalarmı yoksa işletmelerin kendisi mi belirler? Belgelere dayanan mali olaylar, yasalarda belirlenen sürelerde tutulması zorunlu defterlere; işletmelerde belirlenen iç kontrol uygulamaları doğrultusunda ise, zorunlu olmayan defter veya çalışma tablolarına kayıtlanacaktır. Yasalarda tutulması zorunlu defterleri aşağıdaki gibi sınıflandırabiliriz.</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68949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smtClean="0"/>
              <a:t> </a:t>
            </a:r>
            <a:r>
              <a:rPr lang="tr-TR" dirty="0"/>
              <a:t/>
            </a:r>
            <a:br>
              <a:rPr lang="tr-TR" dirty="0"/>
            </a:br>
            <a:endParaRPr lang="tr-TR" dirty="0">
              <a:latin typeface="Arial Narrow" panose="020B0606020202030204" pitchFamily="34" charset="0"/>
            </a:endParaRPr>
          </a:p>
        </p:txBody>
      </p:sp>
      <p:sp>
        <p:nvSpPr>
          <p:cNvPr id="5" name="Dikdörtgen 4"/>
          <p:cNvSpPr/>
          <p:nvPr/>
        </p:nvSpPr>
        <p:spPr>
          <a:xfrm>
            <a:off x="4934628" y="385234"/>
            <a:ext cx="2831676" cy="507831"/>
          </a:xfrm>
          <a:prstGeom prst="rect">
            <a:avLst/>
          </a:prstGeom>
        </p:spPr>
        <p:txBody>
          <a:bodyPr wrap="square">
            <a:spAutoFit/>
          </a:bodyPr>
          <a:lstStyle/>
          <a:p>
            <a:pPr indent="449580"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BELGELER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912834" y="893065"/>
            <a:ext cx="10875264" cy="5078313"/>
          </a:xfrm>
          <a:prstGeom prst="rect">
            <a:avLst/>
          </a:prstGeom>
        </p:spPr>
        <p:txBody>
          <a:bodyPr wrap="square">
            <a:spAutoFit/>
          </a:bodyPr>
          <a:lstStyle/>
          <a:p>
            <a:pPr indent="449580" algn="just">
              <a:lnSpc>
                <a:spcPct val="150000"/>
              </a:lnSpc>
              <a:spcAft>
                <a:spcPts val="0"/>
              </a:spcAft>
            </a:pPr>
            <a:r>
              <a:rPr lang="tr-TR" b="1" i="1" dirty="0">
                <a:latin typeface="Times New Roman" panose="02020603050405020304" pitchFamily="18" charset="0"/>
                <a:ea typeface="Calibri" panose="020F0502020204030204" pitchFamily="34" charset="0"/>
                <a:cs typeface="Times New Roman" panose="02020603050405020304" pitchFamily="18" charset="0"/>
              </a:rPr>
              <a:t>Türk Ticaret Kanunu’na Göre Tutulması Gereken Defterler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Pay defteri; </a:t>
            </a:r>
            <a:r>
              <a:rPr lang="tr-TR" dirty="0">
                <a:latin typeface="Times New Roman" panose="02020603050405020304" pitchFamily="18" charset="0"/>
                <a:ea typeface="Calibri" panose="020F0502020204030204" pitchFamily="34" charset="0"/>
                <a:cs typeface="Times New Roman" panose="02020603050405020304" pitchFamily="18" charset="0"/>
              </a:rPr>
              <a:t>yönetim kurulu karar defteri, genel kurul toplantı ve müzakere defteri gibi işletmenin muhasebesiyle ilgili olmayan defterler de </a:t>
            </a:r>
            <a:r>
              <a:rPr lang="tr-TR" i="1" dirty="0">
                <a:latin typeface="Times New Roman" panose="02020603050405020304" pitchFamily="18" charset="0"/>
                <a:ea typeface="Calibri" panose="020F0502020204030204" pitchFamily="34" charset="0"/>
                <a:cs typeface="Times New Roman" panose="02020603050405020304" pitchFamily="18" charset="0"/>
              </a:rPr>
              <a:t>ticari defterler</a:t>
            </a:r>
            <a:r>
              <a:rPr lang="tr-TR" dirty="0">
                <a:latin typeface="Times New Roman" panose="02020603050405020304" pitchFamily="18" charset="0"/>
                <a:ea typeface="Calibri" panose="020F0502020204030204" pitchFamily="34" charset="0"/>
                <a:cs typeface="Times New Roman" panose="02020603050405020304" pitchFamily="18" charset="0"/>
              </a:rPr>
              <a:t>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b="1" i="1" dirty="0">
                <a:latin typeface="Times New Roman" panose="02020603050405020304" pitchFamily="18" charset="0"/>
                <a:ea typeface="Calibri" panose="020F0502020204030204" pitchFamily="34" charset="0"/>
                <a:cs typeface="Times New Roman" panose="02020603050405020304" pitchFamily="18" charset="0"/>
              </a:rPr>
              <a:t>Vergi Usul Kanunu’na Göre Tutulması Gereken Defterler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Vergi Usul Kanunu’na göre işletmeler, aşağıdaki </a:t>
            </a:r>
            <a:r>
              <a:rPr lang="tr-TR" i="1" dirty="0">
                <a:latin typeface="Times New Roman" panose="02020603050405020304" pitchFamily="18" charset="0"/>
                <a:ea typeface="Calibri" panose="020F0502020204030204" pitchFamily="34" charset="0"/>
                <a:cs typeface="Times New Roman" panose="02020603050405020304" pitchFamily="18" charset="0"/>
              </a:rPr>
              <a:t>amaçları </a:t>
            </a:r>
            <a:r>
              <a:rPr lang="tr-TR" dirty="0">
                <a:latin typeface="Times New Roman" panose="02020603050405020304" pitchFamily="18" charset="0"/>
                <a:ea typeface="Calibri" panose="020F0502020204030204" pitchFamily="34" charset="0"/>
                <a:cs typeface="Times New Roman" panose="02020603050405020304" pitchFamily="18" charset="0"/>
              </a:rPr>
              <a:t>karşılamak için defter tutarlar: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1. Vergi ile ilgili hesap durumunu tespit etmek,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2. Vergi ile ilgili faaliyet ve hesap neticelerini tespit etmek,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3. Vergi ile ilgili muameleleri belli etmek,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4. İşletmelerin vergi karşısındaki durumunu hesap üzerinden kontrol etmek ve incelemek ve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5. İşletmelerin hesap ve kayıtlarının yardımıyla üçüncü şahısların vergi karşısındaki durumlarını kontrol etmek ve incelemek. Defterler, hesap dönemi itibarıyla tutulur. Kayıtlar, her hesap dönemi sonunda kapatılır ve ertesi dönem başında yeniden açılır. Hesap dönemi, normal olarak takvim yılıdır.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0026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smtClean="0"/>
              <a:t> </a:t>
            </a:r>
            <a:r>
              <a:rPr lang="tr-TR" dirty="0"/>
              <a:t/>
            </a:r>
            <a:br>
              <a:rPr lang="tr-TR" dirty="0"/>
            </a:br>
            <a:endParaRPr lang="tr-TR" dirty="0">
              <a:latin typeface="Arial Narrow" panose="020B0606020202030204" pitchFamily="34" charset="0"/>
            </a:endParaRPr>
          </a:p>
        </p:txBody>
      </p:sp>
      <p:sp>
        <p:nvSpPr>
          <p:cNvPr id="5" name="Dikdörtgen 4"/>
          <p:cNvSpPr/>
          <p:nvPr/>
        </p:nvSpPr>
        <p:spPr>
          <a:xfrm>
            <a:off x="4934628" y="385234"/>
            <a:ext cx="2831676" cy="507831"/>
          </a:xfrm>
          <a:prstGeom prst="rect">
            <a:avLst/>
          </a:prstGeom>
        </p:spPr>
        <p:txBody>
          <a:bodyPr wrap="square">
            <a:spAutoFit/>
          </a:bodyPr>
          <a:lstStyle/>
          <a:p>
            <a:pPr indent="449580"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BELGELER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3458010" y="1146981"/>
            <a:ext cx="3422796" cy="507831"/>
          </a:xfrm>
          <a:prstGeom prst="rect">
            <a:avLst/>
          </a:prstGeom>
        </p:spPr>
        <p:txBody>
          <a:bodyPr wrap="none">
            <a:spAutoFit/>
          </a:bodyPr>
          <a:lstStyle/>
          <a:p>
            <a:pPr algn="just">
              <a:lnSpc>
                <a:spcPct val="150000"/>
              </a:lnSpc>
              <a:spcAft>
                <a:spcPts val="0"/>
              </a:spcAft>
              <a:tabLst>
                <a:tab pos="1619250" algn="l"/>
              </a:tabLst>
            </a:pPr>
            <a:r>
              <a:rPr lang="tr-TR" b="1" dirty="0">
                <a:latin typeface="Times New Roman" panose="02020603050405020304" pitchFamily="18" charset="0"/>
                <a:ea typeface="Calibri" panose="020F0502020204030204" pitchFamily="34" charset="0"/>
                <a:cs typeface="Times New Roman" panose="02020603050405020304" pitchFamily="18" charset="0"/>
              </a:rPr>
              <a:t>Yevmiye Defteri (Günlük Defter)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Resim 3"/>
          <p:cNvPicPr>
            <a:picLocks noChangeAspect="1"/>
          </p:cNvPicPr>
          <p:nvPr/>
        </p:nvPicPr>
        <p:blipFill>
          <a:blip r:embed="rId2"/>
          <a:stretch>
            <a:fillRect/>
          </a:stretch>
        </p:blipFill>
        <p:spPr>
          <a:xfrm>
            <a:off x="3356347" y="1951652"/>
            <a:ext cx="4942857" cy="4028571"/>
          </a:xfrm>
          <a:prstGeom prst="rect">
            <a:avLst/>
          </a:prstGeom>
        </p:spPr>
      </p:pic>
    </p:spTree>
    <p:extLst>
      <p:ext uri="{BB962C8B-B14F-4D97-AF65-F5344CB8AC3E}">
        <p14:creationId xmlns:p14="http://schemas.microsoft.com/office/powerpoint/2010/main" val="2315559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smtClean="0"/>
              <a:t> </a:t>
            </a:r>
            <a:r>
              <a:rPr lang="tr-TR" dirty="0"/>
              <a:t/>
            </a:r>
            <a:br>
              <a:rPr lang="tr-TR" dirty="0"/>
            </a:br>
            <a:endParaRPr lang="tr-TR" dirty="0">
              <a:latin typeface="Arial Narrow" panose="020B0606020202030204" pitchFamily="34" charset="0"/>
            </a:endParaRPr>
          </a:p>
        </p:txBody>
      </p:sp>
      <p:sp>
        <p:nvSpPr>
          <p:cNvPr id="5" name="Dikdörtgen 4"/>
          <p:cNvSpPr/>
          <p:nvPr/>
        </p:nvSpPr>
        <p:spPr>
          <a:xfrm>
            <a:off x="4934628" y="385234"/>
            <a:ext cx="2831676" cy="507831"/>
          </a:xfrm>
          <a:prstGeom prst="rect">
            <a:avLst/>
          </a:prstGeom>
        </p:spPr>
        <p:txBody>
          <a:bodyPr wrap="square">
            <a:spAutoFit/>
          </a:bodyPr>
          <a:lstStyle/>
          <a:p>
            <a:pPr indent="449580"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BELGELER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4214454" y="1189905"/>
            <a:ext cx="3153492" cy="507831"/>
          </a:xfrm>
          <a:prstGeom prst="rect">
            <a:avLst/>
          </a:prstGeom>
        </p:spPr>
        <p:txBody>
          <a:bodyPr wrap="none">
            <a:spAutoFit/>
          </a:bodyPr>
          <a:lstStyle/>
          <a:p>
            <a:pPr algn="just">
              <a:lnSpc>
                <a:spcPct val="150000"/>
              </a:lnSpc>
              <a:spcAft>
                <a:spcPts val="0"/>
              </a:spcAft>
              <a:tabLst>
                <a:tab pos="1619250" algn="l"/>
              </a:tabLst>
            </a:pPr>
            <a:r>
              <a:rPr lang="tr-TR" b="1" dirty="0">
                <a:latin typeface="Times New Roman" panose="02020603050405020304" pitchFamily="18" charset="0"/>
                <a:ea typeface="Calibri" panose="020F0502020204030204" pitchFamily="34" charset="0"/>
                <a:cs typeface="Times New Roman" panose="02020603050405020304" pitchFamily="18" charset="0"/>
              </a:rPr>
              <a:t>Büyük Defter (Defter-İ Kebir)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Resim 5"/>
          <p:cNvPicPr/>
          <p:nvPr/>
        </p:nvPicPr>
        <p:blipFill>
          <a:blip r:embed="rId2"/>
          <a:stretch>
            <a:fillRect/>
          </a:stretch>
        </p:blipFill>
        <p:spPr>
          <a:xfrm>
            <a:off x="3215640" y="2439035"/>
            <a:ext cx="6598920" cy="1979930"/>
          </a:xfrm>
          <a:prstGeom prst="rect">
            <a:avLst/>
          </a:prstGeom>
        </p:spPr>
      </p:pic>
    </p:spTree>
    <p:extLst>
      <p:ext uri="{BB962C8B-B14F-4D97-AF65-F5344CB8AC3E}">
        <p14:creationId xmlns:p14="http://schemas.microsoft.com/office/powerpoint/2010/main" val="2662366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smtClean="0"/>
              <a:t> </a:t>
            </a:r>
            <a:r>
              <a:rPr lang="tr-TR" dirty="0"/>
              <a:t/>
            </a:r>
            <a:br>
              <a:rPr lang="tr-TR" dirty="0"/>
            </a:br>
            <a:endParaRPr lang="tr-TR" dirty="0">
              <a:latin typeface="Arial Narrow" panose="020B0606020202030204" pitchFamily="34" charset="0"/>
            </a:endParaRPr>
          </a:p>
        </p:txBody>
      </p:sp>
      <p:sp>
        <p:nvSpPr>
          <p:cNvPr id="5" name="Dikdörtgen 4"/>
          <p:cNvSpPr/>
          <p:nvPr/>
        </p:nvSpPr>
        <p:spPr>
          <a:xfrm>
            <a:off x="4934628" y="385234"/>
            <a:ext cx="2831676" cy="507831"/>
          </a:xfrm>
          <a:prstGeom prst="rect">
            <a:avLst/>
          </a:prstGeom>
        </p:spPr>
        <p:txBody>
          <a:bodyPr wrap="square">
            <a:spAutoFit/>
          </a:bodyPr>
          <a:lstStyle/>
          <a:p>
            <a:pPr indent="449580"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BELGELER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3703736" y="914527"/>
            <a:ext cx="2809423" cy="507831"/>
          </a:xfrm>
          <a:prstGeom prst="rect">
            <a:avLst/>
          </a:prstGeom>
        </p:spPr>
        <p:txBody>
          <a:bodyPr wrap="none">
            <a:spAutoFit/>
          </a:bodyPr>
          <a:lstStyle/>
          <a:p>
            <a:pPr algn="just">
              <a:lnSpc>
                <a:spcPct val="150000"/>
              </a:lnSpc>
              <a:spcAft>
                <a:spcPts val="0"/>
              </a:spcAft>
              <a:tabLst>
                <a:tab pos="1619250" algn="l"/>
              </a:tabLst>
            </a:pPr>
            <a:r>
              <a:rPr lang="tr-TR" b="1" dirty="0">
                <a:latin typeface="Times New Roman" panose="02020603050405020304" pitchFamily="18" charset="0"/>
                <a:ea typeface="Calibri" panose="020F0502020204030204" pitchFamily="34" charset="0"/>
                <a:cs typeface="Times New Roman" panose="02020603050405020304" pitchFamily="18" charset="0"/>
              </a:rPr>
              <a:t>Envanter (Bilanço) Defteri</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Dikdörtgen 3"/>
          <p:cNvSpPr/>
          <p:nvPr/>
        </p:nvSpPr>
        <p:spPr>
          <a:xfrm>
            <a:off x="2084832" y="3105835"/>
            <a:ext cx="9643872" cy="646331"/>
          </a:xfrm>
          <a:prstGeom prst="rect">
            <a:avLst/>
          </a:prstGeom>
        </p:spPr>
        <p:txBody>
          <a:bodyPr wrap="square">
            <a:spAutoFit/>
          </a:bodyPr>
          <a:lstStyle/>
          <a:p>
            <a:r>
              <a:rPr lang="tr-TR" dirty="0">
                <a:latin typeface="Times New Roman" panose="02020603050405020304" pitchFamily="18" charset="0"/>
                <a:ea typeface="Calibri" panose="020F0502020204030204" pitchFamily="34" charset="0"/>
              </a:rPr>
              <a:t>İşletmeler; dönem sonlarında varlıklarını ve borçlarını sayarlar, ölçerler, tartarlar, mutabakatlarla doğrularlar.</a:t>
            </a:r>
            <a:endParaRPr lang="tr-TR" dirty="0"/>
          </a:p>
        </p:txBody>
      </p:sp>
    </p:spTree>
    <p:extLst>
      <p:ext uri="{BB962C8B-B14F-4D97-AF65-F5344CB8AC3E}">
        <p14:creationId xmlns:p14="http://schemas.microsoft.com/office/powerpoint/2010/main" val="3958932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smtClean="0"/>
              <a:t> </a:t>
            </a:r>
            <a:r>
              <a:rPr lang="tr-TR" dirty="0"/>
              <a:t/>
            </a:r>
            <a:br>
              <a:rPr lang="tr-TR" dirty="0"/>
            </a:br>
            <a:endParaRPr lang="tr-TR" dirty="0">
              <a:latin typeface="Arial Narrow" panose="020B0606020202030204" pitchFamily="34" charset="0"/>
            </a:endParaRPr>
          </a:p>
        </p:txBody>
      </p:sp>
      <p:sp>
        <p:nvSpPr>
          <p:cNvPr id="5" name="Dikdörtgen 4"/>
          <p:cNvSpPr/>
          <p:nvPr/>
        </p:nvSpPr>
        <p:spPr>
          <a:xfrm>
            <a:off x="4934628" y="385234"/>
            <a:ext cx="2831676" cy="507831"/>
          </a:xfrm>
          <a:prstGeom prst="rect">
            <a:avLst/>
          </a:prstGeom>
        </p:spPr>
        <p:txBody>
          <a:bodyPr wrap="square">
            <a:spAutoFit/>
          </a:bodyPr>
          <a:lstStyle/>
          <a:p>
            <a:pPr indent="449580"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BELGELER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963168" y="2759586"/>
            <a:ext cx="10741152" cy="1061829"/>
          </a:xfrm>
          <a:prstGeom prst="rect">
            <a:avLst/>
          </a:prstGeom>
        </p:spPr>
        <p:txBody>
          <a:bodyPr wrap="square">
            <a:spAutoFit/>
          </a:bodyPr>
          <a:lstStyle/>
          <a:p>
            <a:pPr algn="just">
              <a:lnSpc>
                <a:spcPct val="150000"/>
              </a:lnSpc>
              <a:spcAft>
                <a:spcPts val="0"/>
              </a:spcAft>
              <a:tabLst>
                <a:tab pos="1619250" algn="l"/>
              </a:tabLst>
            </a:pPr>
            <a:r>
              <a:rPr lang="tr-TR" b="1" dirty="0">
                <a:latin typeface="Times New Roman" panose="02020603050405020304" pitchFamily="18" charset="0"/>
                <a:ea typeface="Calibri" panose="020F0502020204030204" pitchFamily="34" charset="0"/>
                <a:cs typeface="Times New Roman" panose="02020603050405020304" pitchFamily="18" charset="0"/>
              </a:rPr>
              <a:t>İşletme Hesabı Esası Defteri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r>
              <a:rPr lang="tr-TR" dirty="0">
                <a:latin typeface="Times New Roman" panose="02020603050405020304" pitchFamily="18" charset="0"/>
                <a:ea typeface="Calibri" panose="020F0502020204030204" pitchFamily="34" charset="0"/>
              </a:rPr>
              <a:t>Vergi Usul Kanunu’na göre belirlenen yıllık alım satımı, hacminin altında kalan ikinci sınıf işletmelerin tutacağı defter; </a:t>
            </a:r>
            <a:r>
              <a:rPr lang="tr-TR" i="1" dirty="0">
                <a:latin typeface="Times New Roman" panose="02020603050405020304" pitchFamily="18" charset="0"/>
                <a:ea typeface="Calibri" panose="020F0502020204030204" pitchFamily="34" charset="0"/>
              </a:rPr>
              <a:t>işletme hesabı esası defteri</a:t>
            </a:r>
            <a:r>
              <a:rPr lang="tr-TR" dirty="0">
                <a:latin typeface="Times New Roman" panose="02020603050405020304" pitchFamily="18" charset="0"/>
                <a:ea typeface="Calibri" panose="020F0502020204030204" pitchFamily="34" charset="0"/>
              </a:rPr>
              <a:t>dir.</a:t>
            </a:r>
            <a:endParaRPr lang="tr-TR" dirty="0"/>
          </a:p>
        </p:txBody>
      </p:sp>
    </p:spTree>
    <p:extLst>
      <p:ext uri="{BB962C8B-B14F-4D97-AF65-F5344CB8AC3E}">
        <p14:creationId xmlns:p14="http://schemas.microsoft.com/office/powerpoint/2010/main" val="2225269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smtClean="0"/>
              <a:t> </a:t>
            </a:r>
            <a:r>
              <a:rPr lang="tr-TR" dirty="0"/>
              <a:t/>
            </a:r>
            <a:br>
              <a:rPr lang="tr-TR" dirty="0"/>
            </a:br>
            <a:endParaRPr lang="tr-TR" dirty="0">
              <a:latin typeface="Arial Narrow" panose="020B0606020202030204" pitchFamily="34" charset="0"/>
            </a:endParaRPr>
          </a:p>
        </p:txBody>
      </p:sp>
      <p:sp>
        <p:nvSpPr>
          <p:cNvPr id="5" name="Dikdörtgen 4"/>
          <p:cNvSpPr/>
          <p:nvPr/>
        </p:nvSpPr>
        <p:spPr>
          <a:xfrm>
            <a:off x="4934628" y="385234"/>
            <a:ext cx="2831676" cy="507831"/>
          </a:xfrm>
          <a:prstGeom prst="rect">
            <a:avLst/>
          </a:prstGeom>
        </p:spPr>
        <p:txBody>
          <a:bodyPr wrap="square">
            <a:spAutoFit/>
          </a:bodyPr>
          <a:lstStyle/>
          <a:p>
            <a:pPr indent="449580"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BELGELER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804672" y="2759586"/>
            <a:ext cx="10582656" cy="1061829"/>
          </a:xfrm>
          <a:prstGeom prst="rect">
            <a:avLst/>
          </a:prstGeom>
        </p:spPr>
        <p:txBody>
          <a:bodyPr wrap="square">
            <a:spAutoFit/>
          </a:bodyPr>
          <a:lstStyle/>
          <a:p>
            <a:pPr algn="just">
              <a:lnSpc>
                <a:spcPct val="150000"/>
              </a:lnSpc>
              <a:spcAft>
                <a:spcPts val="0"/>
              </a:spcAft>
              <a:tabLst>
                <a:tab pos="1619250" algn="l"/>
              </a:tabLst>
            </a:pPr>
            <a:r>
              <a:rPr lang="tr-TR" b="1" dirty="0">
                <a:latin typeface="Times New Roman" panose="02020603050405020304" pitchFamily="18" charset="0"/>
                <a:ea typeface="Calibri" panose="020F0502020204030204" pitchFamily="34" charset="0"/>
                <a:cs typeface="Times New Roman" panose="02020603050405020304" pitchFamily="18" charset="0"/>
              </a:rPr>
              <a:t>Yardımcı Defterler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r>
              <a:rPr lang="tr-TR" dirty="0">
                <a:latin typeface="Times New Roman" panose="02020603050405020304" pitchFamily="18" charset="0"/>
                <a:ea typeface="Calibri" panose="020F0502020204030204" pitchFamily="34" charset="0"/>
              </a:rPr>
              <a:t>Tutulması zorunlu yasal defterler dışında işletmeler, ihtiyaçları doğrultusunda, ana hesaplara ilişkin ayrıntılı bilgi gösteren yardımcı hesapları </a:t>
            </a:r>
            <a:r>
              <a:rPr lang="tr-TR" i="1" dirty="0">
                <a:latin typeface="Times New Roman" panose="02020603050405020304" pitchFamily="18" charset="0"/>
                <a:ea typeface="Calibri" panose="020F0502020204030204" pitchFamily="34" charset="0"/>
              </a:rPr>
              <a:t>yardımcı defterler</a:t>
            </a:r>
            <a:r>
              <a:rPr lang="tr-TR" dirty="0">
                <a:latin typeface="Times New Roman" panose="02020603050405020304" pitchFamily="18" charset="0"/>
                <a:ea typeface="Calibri" panose="020F0502020204030204" pitchFamily="34" charset="0"/>
              </a:rPr>
              <a:t>e kaydederler</a:t>
            </a:r>
            <a:endParaRPr lang="tr-TR" dirty="0"/>
          </a:p>
        </p:txBody>
      </p:sp>
    </p:spTree>
    <p:extLst>
      <p:ext uri="{BB962C8B-B14F-4D97-AF65-F5344CB8AC3E}">
        <p14:creationId xmlns:p14="http://schemas.microsoft.com/office/powerpoint/2010/main" val="350479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smtClean="0"/>
              <a:t> </a:t>
            </a:r>
            <a:r>
              <a:rPr lang="tr-TR" dirty="0"/>
              <a:t/>
            </a:r>
            <a:br>
              <a:rPr lang="tr-TR" dirty="0"/>
            </a:br>
            <a:endParaRPr lang="tr-TR" dirty="0">
              <a:latin typeface="Arial Narrow" panose="020B0606020202030204" pitchFamily="34" charset="0"/>
            </a:endParaRPr>
          </a:p>
        </p:txBody>
      </p:sp>
      <p:sp>
        <p:nvSpPr>
          <p:cNvPr id="5" name="Dikdörtgen 4"/>
          <p:cNvSpPr/>
          <p:nvPr/>
        </p:nvSpPr>
        <p:spPr>
          <a:xfrm>
            <a:off x="4934628" y="385234"/>
            <a:ext cx="2831676" cy="507831"/>
          </a:xfrm>
          <a:prstGeom prst="rect">
            <a:avLst/>
          </a:prstGeom>
        </p:spPr>
        <p:txBody>
          <a:bodyPr wrap="square">
            <a:spAutoFit/>
          </a:bodyPr>
          <a:lstStyle/>
          <a:p>
            <a:pPr indent="449580"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BELGELER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4511472" y="787569"/>
            <a:ext cx="2852063" cy="507831"/>
          </a:xfrm>
          <a:prstGeom prst="rect">
            <a:avLst/>
          </a:prstGeom>
        </p:spPr>
        <p:txBody>
          <a:bodyPr wrap="none">
            <a:spAutoFit/>
          </a:bodyPr>
          <a:lstStyle/>
          <a:p>
            <a:pPr algn="just">
              <a:lnSpc>
                <a:spcPct val="150000"/>
              </a:lnSpc>
              <a:spcAft>
                <a:spcPts val="0"/>
              </a:spcAft>
              <a:tabLst>
                <a:tab pos="1619250" algn="l"/>
              </a:tabLst>
            </a:pPr>
            <a:r>
              <a:rPr lang="tr-TR" b="1" dirty="0">
                <a:latin typeface="Times New Roman" panose="02020603050405020304" pitchFamily="18" charset="0"/>
                <a:ea typeface="Calibri" panose="020F0502020204030204" pitchFamily="34" charset="0"/>
                <a:cs typeface="Times New Roman" panose="02020603050405020304" pitchFamily="18" charset="0"/>
              </a:rPr>
              <a:t>Muhasebe Fişleri Mizanlar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Resim 5"/>
          <p:cNvPicPr/>
          <p:nvPr/>
        </p:nvPicPr>
        <p:blipFill>
          <a:blip r:embed="rId2"/>
          <a:stretch>
            <a:fillRect/>
          </a:stretch>
        </p:blipFill>
        <p:spPr>
          <a:xfrm>
            <a:off x="3300984" y="1443819"/>
            <a:ext cx="5760720" cy="3171825"/>
          </a:xfrm>
          <a:prstGeom prst="rect">
            <a:avLst/>
          </a:prstGeom>
        </p:spPr>
      </p:pic>
      <p:pic>
        <p:nvPicPr>
          <p:cNvPr id="7" name="Resim 6"/>
          <p:cNvPicPr/>
          <p:nvPr/>
        </p:nvPicPr>
        <p:blipFill>
          <a:blip r:embed="rId3"/>
          <a:stretch>
            <a:fillRect/>
          </a:stretch>
        </p:blipFill>
        <p:spPr>
          <a:xfrm>
            <a:off x="3349751" y="4601480"/>
            <a:ext cx="5760720" cy="1637665"/>
          </a:xfrm>
          <a:prstGeom prst="rect">
            <a:avLst/>
          </a:prstGeom>
        </p:spPr>
      </p:pic>
    </p:spTree>
    <p:extLst>
      <p:ext uri="{BB962C8B-B14F-4D97-AF65-F5344CB8AC3E}">
        <p14:creationId xmlns:p14="http://schemas.microsoft.com/office/powerpoint/2010/main" val="22155866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TM04033919[[fn=Devre]]</Template>
  <TotalTime>294</TotalTime>
  <Words>341</Words>
  <Application>Microsoft Office PowerPoint</Application>
  <PresentationFormat>Geniş ekran</PresentationFormat>
  <Paragraphs>41</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10</vt:i4>
      </vt:variant>
    </vt:vector>
  </HeadingPairs>
  <TitlesOfParts>
    <vt:vector size="17" baseType="lpstr">
      <vt:lpstr>Arial</vt:lpstr>
      <vt:lpstr>Arial Narrow</vt:lpstr>
      <vt:lpstr>Calibri</vt:lpstr>
      <vt:lpstr>Times New Roman</vt:lpstr>
      <vt:lpstr>Trebuchet MS</vt:lpstr>
      <vt:lpstr>Tw Cen MT</vt:lpstr>
      <vt:lpstr>Devre</vt:lpstr>
      <vt:lpstr>  </vt:lpstr>
      <vt:lpstr>  </vt:lpstr>
      <vt:lpstr>  </vt:lpstr>
      <vt:lpstr>  </vt:lpstr>
      <vt:lpstr>  </vt:lpstr>
      <vt:lpstr>  </vt:lpstr>
      <vt:lpstr>  </vt:lpstr>
      <vt:lpstr>  </vt:lpstr>
      <vt:lpstr>  </vt:lpstr>
      <vt:lpst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Muhasebe Kavramı ve Önemİ Muhasebenİn TarİHçesİ</dc:title>
  <dc:creator>halil fidan</dc:creator>
  <cp:lastModifiedBy>halil fidan</cp:lastModifiedBy>
  <cp:revision>95</cp:revision>
  <dcterms:created xsi:type="dcterms:W3CDTF">2018-11-13T06:25:23Z</dcterms:created>
  <dcterms:modified xsi:type="dcterms:W3CDTF">2018-11-13T11:20:02Z</dcterms:modified>
</cp:coreProperties>
</file>