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sldIdLst>
    <p:sldId id="256" r:id="rId2"/>
    <p:sldId id="268" r:id="rId3"/>
    <p:sldId id="269" r:id="rId4"/>
    <p:sldId id="270" r:id="rId5"/>
    <p:sldId id="273" r:id="rId6"/>
    <p:sldId id="271" r:id="rId7"/>
    <p:sldId id="274" r:id="rId8"/>
    <p:sldId id="275" r:id="rId9"/>
    <p:sldId id="283" r:id="rId10"/>
    <p:sldId id="277" r:id="rId11"/>
    <p:sldId id="278" r:id="rId12"/>
    <p:sldId id="279" r:id="rId13"/>
    <p:sldId id="266" r:id="rId14"/>
    <p:sldId id="267"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788"/>
    <a:srgbClr val="E5C7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96433" autoAdjust="0"/>
  </p:normalViewPr>
  <p:slideViewPr>
    <p:cSldViewPr snapToGrid="0">
      <p:cViewPr varScale="1">
        <p:scale>
          <a:sx n="83" d="100"/>
          <a:sy n="83" d="100"/>
        </p:scale>
        <p:origin x="222"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3200" b="0" spc="-50" baseline="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ctr">
              <a:buNone/>
              <a:defRPr sz="1800" cap="all" spc="200" baseline="0">
                <a:solidFill>
                  <a:schemeClr val="tx2"/>
                </a:solidFill>
                <a:latin typeface="Times New Roman" panose="02020603050405020304" pitchFamily="18" charset="0"/>
                <a:cs typeface="Times New Roman" panose="020206030504050203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dirty="0"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5.04.2018</a:t>
            </a:fld>
            <a:endParaRPr lang="tr-T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tr-TR" dirty="0"/>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1391" y="826686"/>
            <a:ext cx="1527835" cy="1527835"/>
          </a:xfrm>
          <a:prstGeom prst="rect">
            <a:avLst/>
          </a:prstGeom>
        </p:spPr>
      </p:pic>
      <p:sp>
        <p:nvSpPr>
          <p:cNvPr id="12" name="Metin kutusu 11"/>
          <p:cNvSpPr txBox="1"/>
          <p:nvPr userDrawn="1"/>
        </p:nvSpPr>
        <p:spPr>
          <a:xfrm>
            <a:off x="3929604" y="1051995"/>
            <a:ext cx="5188408" cy="1077218"/>
          </a:xfrm>
          <a:prstGeom prst="rect">
            <a:avLst/>
          </a:prstGeom>
          <a:noFill/>
        </p:spPr>
        <p:txBody>
          <a:bodyPr wrap="none" rtlCol="0">
            <a:spAutoFit/>
          </a:bodyPr>
          <a:lstStyle/>
          <a:p>
            <a:pPr algn="ctr"/>
            <a:r>
              <a:rPr lang="tr-TR" sz="3200" b="0" dirty="0" smtClean="0">
                <a:solidFill>
                  <a:srgbClr val="204788"/>
                </a:solidFill>
                <a:latin typeface="Times New Roman" panose="02020603050405020304" pitchFamily="18" charset="0"/>
                <a:cs typeface="Times New Roman" panose="02020603050405020304" pitchFamily="18" charset="0"/>
              </a:rPr>
              <a:t>Ankara Üniversitesi</a:t>
            </a:r>
          </a:p>
          <a:p>
            <a:pPr algn="ctr"/>
            <a:r>
              <a:rPr lang="tr-TR" sz="3200" b="0" dirty="0" smtClean="0">
                <a:solidFill>
                  <a:srgbClr val="204788"/>
                </a:solidFill>
                <a:latin typeface="Times New Roman" panose="02020603050405020304" pitchFamily="18" charset="0"/>
                <a:cs typeface="Times New Roman" panose="02020603050405020304" pitchFamily="18" charset="0"/>
              </a:rPr>
              <a:t>Nallıhan</a:t>
            </a:r>
            <a:r>
              <a:rPr lang="tr-TR" sz="3200" b="0" baseline="0" dirty="0" smtClean="0">
                <a:solidFill>
                  <a:srgbClr val="204788"/>
                </a:solidFill>
                <a:latin typeface="Times New Roman" panose="02020603050405020304" pitchFamily="18" charset="0"/>
                <a:cs typeface="Times New Roman" panose="02020603050405020304" pitchFamily="18" charset="0"/>
              </a:rPr>
              <a:t> Meslek Yüksekokulu</a:t>
            </a:r>
            <a:endParaRPr lang="tr-TR" sz="3200" b="0" dirty="0">
              <a:solidFill>
                <a:srgbClr val="20478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31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AD21F69-E93F-40C2-85AE-E33A1B82552E}"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8268733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AD21F69-E93F-40C2-85AE-E33A1B82552E}"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407613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vl2pPr>
              <a:defRPr>
                <a:solidFill>
                  <a:schemeClr val="bg2">
                    <a:lumMod val="25000"/>
                  </a:schemeClr>
                </a:solidFill>
                <a:latin typeface="Times New Roman" panose="02020603050405020304" pitchFamily="18" charset="0"/>
                <a:cs typeface="Times New Roman" panose="02020603050405020304" pitchFamily="18" charset="0"/>
              </a:defRPr>
            </a:lvl2pPr>
            <a:lvl3pPr>
              <a:defRPr>
                <a:solidFill>
                  <a:schemeClr val="bg2">
                    <a:lumMod val="25000"/>
                  </a:schemeClr>
                </a:solidFill>
                <a:latin typeface="Times New Roman" panose="02020603050405020304" pitchFamily="18" charset="0"/>
                <a:cs typeface="Times New Roman" panose="02020603050405020304" pitchFamily="18" charset="0"/>
              </a:defRPr>
            </a:lvl3pPr>
            <a:lvl4pPr>
              <a:defRPr>
                <a:solidFill>
                  <a:schemeClr val="bg2">
                    <a:lumMod val="25000"/>
                  </a:schemeClr>
                </a:solidFill>
                <a:latin typeface="Times New Roman" panose="02020603050405020304" pitchFamily="18" charset="0"/>
                <a:cs typeface="Times New Roman" panose="02020603050405020304" pitchFamily="18" charset="0"/>
              </a:defRPr>
            </a:lvl4pPr>
            <a:lvl5pPr>
              <a:defRPr>
                <a:solidFill>
                  <a:schemeClr val="bg2">
                    <a:lumMod val="25000"/>
                  </a:schemeClr>
                </a:solidFill>
                <a:latin typeface="Times New Roman" panose="02020603050405020304" pitchFamily="18" charset="0"/>
                <a:cs typeface="Times New Roman" panose="02020603050405020304" pitchFamily="18"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5.04.2018</a:t>
            </a:fld>
            <a:endParaRPr lang="tr-TR"/>
          </a:p>
        </p:txBody>
      </p:sp>
      <p:sp>
        <p:nvSpPr>
          <p:cNvPr id="5" name="Footer Placeholder 4"/>
          <p:cNvSpPr>
            <a:spLocks noGrp="1"/>
          </p:cNvSpPr>
          <p:nvPr>
            <p:ph type="ftr" sz="quarter" idx="11"/>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spTree>
    <p:extLst>
      <p:ext uri="{BB962C8B-B14F-4D97-AF65-F5344CB8AC3E}">
        <p14:creationId xmlns:p14="http://schemas.microsoft.com/office/powerpoint/2010/main" val="234575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3600" b="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200" baseline="0">
                <a:solidFill>
                  <a:srgbClr val="204788"/>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5.04.2018</a:t>
            </a:fld>
            <a:endParaRPr lang="tr-T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285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dirty="0" smtClean="0"/>
              <a:t>Asıl başlık stili için tıklatın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AD21F69-E93F-40C2-85AE-E33A1B82552E}"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22198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5"/>
            <a:ext cx="493776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AD21F69-E93F-40C2-85AE-E33A1B82552E}" type="datetimeFigureOut">
              <a:rPr lang="tr-TR" smtClean="0"/>
              <a:t>5.04.2018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355914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Date Placeholder 2"/>
          <p:cNvSpPr>
            <a:spLocks noGrp="1"/>
          </p:cNvSpPr>
          <p:nvPr>
            <p:ph type="dt" sz="half" idx="10"/>
          </p:nvPr>
        </p:nvSpPr>
        <p:spPr/>
        <p:txBody>
          <a:bodyPr/>
          <a:lstStyle/>
          <a:p>
            <a:fld id="{4AD21F69-E93F-40C2-85AE-E33A1B82552E}" type="datetimeFigureOut">
              <a:rPr lang="tr-TR" smtClean="0"/>
              <a:t>5.04.2018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128962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D21F69-E93F-40C2-85AE-E33A1B82552E}" type="datetimeFigureOut">
              <a:rPr lang="tr-TR" smtClean="0"/>
              <a:t>5.04.2018</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424928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204788"/>
                </a:solidFill>
                <a:latin typeface="Times New Roman" panose="02020603050405020304" pitchFamily="18" charset="0"/>
                <a:cs typeface="Times New Roman" panose="02020603050405020304" pitchFamily="18" charset="0"/>
              </a:defRPr>
            </a:lvl1pPr>
            <a:lvl2pPr>
              <a:defRPr>
                <a:solidFill>
                  <a:srgbClr val="204788"/>
                </a:solidFill>
                <a:latin typeface="Times New Roman" panose="02020603050405020304" pitchFamily="18" charset="0"/>
                <a:cs typeface="Times New Roman" panose="02020603050405020304" pitchFamily="18" charset="0"/>
              </a:defRPr>
            </a:lvl2pPr>
            <a:lvl3pPr>
              <a:defRPr>
                <a:solidFill>
                  <a:srgbClr val="204788"/>
                </a:solidFill>
                <a:latin typeface="Times New Roman" panose="02020603050405020304" pitchFamily="18" charset="0"/>
                <a:cs typeface="Times New Roman" panose="02020603050405020304" pitchFamily="18" charset="0"/>
              </a:defRPr>
            </a:lvl3pPr>
            <a:lvl4pPr>
              <a:defRPr>
                <a:solidFill>
                  <a:srgbClr val="204788"/>
                </a:solidFill>
                <a:latin typeface="Times New Roman" panose="02020603050405020304" pitchFamily="18" charset="0"/>
                <a:cs typeface="Times New Roman" panose="02020603050405020304" pitchFamily="18" charset="0"/>
              </a:defRPr>
            </a:lvl4pPr>
            <a:lvl5pPr>
              <a:defRPr>
                <a:solidFill>
                  <a:srgbClr val="204788"/>
                </a:solidFill>
                <a:latin typeface="Times New Roman" panose="02020603050405020304" pitchFamily="18" charset="0"/>
                <a:cs typeface="Times New Roman" panose="02020603050405020304" pitchFamily="18"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5.04.2018</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rgbClr val="204788"/>
                </a:solidFill>
                <a:latin typeface="Times New Roman" panose="02020603050405020304" pitchFamily="18" charset="0"/>
                <a:cs typeface="Times New Roman" panose="02020603050405020304" pitchFamily="18" charset="0"/>
              </a:defRPr>
            </a:lvl1pPr>
          </a:lstStyle>
          <a:p>
            <a:endParaRPr lang="tr-TR"/>
          </a:p>
        </p:txBody>
      </p:sp>
      <p:sp>
        <p:nvSpPr>
          <p:cNvPr id="7" name="Slide Number Placeholder 6"/>
          <p:cNvSpPr>
            <a:spLocks noGrp="1"/>
          </p:cNvSpPr>
          <p:nvPr>
            <p:ph type="sldNum" sz="quarter" idx="12"/>
          </p:nvPr>
        </p:nvSpPr>
        <p:spPr/>
        <p:txBody>
          <a:bodyPr/>
          <a:lstStyle>
            <a:lvl1pPr>
              <a:defRPr>
                <a:solidFill>
                  <a:srgbClr val="204788"/>
                </a:solidFill>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spTree>
    <p:extLst>
      <p:ext uri="{BB962C8B-B14F-4D97-AF65-F5344CB8AC3E}">
        <p14:creationId xmlns:p14="http://schemas.microsoft.com/office/powerpoint/2010/main" val="40231924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AD21F69-E93F-40C2-85AE-E33A1B82552E}"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3765022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204788"/>
                </a:solidFill>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5.04.2018</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204788"/>
                </a:solidFill>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204788"/>
                </a:solidFill>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7866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3600" kern="1200" spc="-50" baseline="0">
          <a:solidFill>
            <a:srgbClr val="204788"/>
          </a:solidFill>
          <a:latin typeface="Times New Roman" panose="02020603050405020304" pitchFamily="18" charset="0"/>
          <a:ea typeface="+mj-ea"/>
          <a:cs typeface="Times New Roman" panose="02020603050405020304" pitchFamily="18"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204788"/>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204788"/>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dirty="0" smtClean="0"/>
              <a:t>ARIZA ANALİZİ</a:t>
            </a:r>
            <a:endParaRPr lang="tr-TR" sz="36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r>
              <a:rPr lang="tr-TR" dirty="0" smtClean="0"/>
              <a:t>NET </a:t>
            </a:r>
            <a:r>
              <a:rPr lang="tr-TR" dirty="0"/>
              <a:t>206 </a:t>
            </a:r>
            <a:r>
              <a:rPr lang="tr-TR" dirty="0" err="1" smtClean="0"/>
              <a:t>led</a:t>
            </a:r>
            <a:r>
              <a:rPr lang="tr-TR" dirty="0" smtClean="0"/>
              <a:t> </a:t>
            </a:r>
            <a:r>
              <a:rPr lang="tr-TR" dirty="0" err="1" smtClean="0"/>
              <a:t>tv</a:t>
            </a:r>
            <a:r>
              <a:rPr lang="tr-TR" dirty="0" smtClean="0"/>
              <a:t> arıza</a:t>
            </a:r>
          </a:p>
          <a:p>
            <a:r>
              <a:rPr lang="tr-TR" dirty="0" err="1" smtClean="0"/>
              <a:t>Öğ</a:t>
            </a:r>
            <a:r>
              <a:rPr lang="tr-TR" dirty="0" smtClean="0"/>
              <a:t>. </a:t>
            </a:r>
            <a:r>
              <a:rPr lang="tr-TR" dirty="0"/>
              <a:t>Gör. Taner DİNDAR</a:t>
            </a:r>
          </a:p>
        </p:txBody>
      </p:sp>
    </p:spTree>
    <p:extLst>
      <p:ext uri="{BB962C8B-B14F-4D97-AF65-F5344CB8AC3E}">
        <p14:creationId xmlns:p14="http://schemas.microsoft.com/office/powerpoint/2010/main" val="275901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Ekran görüntüleri ile arıza çeşitleri </a:t>
            </a:r>
            <a:br>
              <a:rPr lang="tr-TR" dirty="0"/>
            </a:br>
            <a:endParaRPr lang="tr-TR" dirty="0"/>
          </a:p>
        </p:txBody>
      </p:sp>
      <p:sp>
        <p:nvSpPr>
          <p:cNvPr id="3" name="İçerik Yer Tutucusu 2"/>
          <p:cNvSpPr>
            <a:spLocks noGrp="1"/>
          </p:cNvSpPr>
          <p:nvPr>
            <p:ph idx="1"/>
          </p:nvPr>
        </p:nvSpPr>
        <p:spPr/>
        <p:txBody>
          <a:bodyPr/>
          <a:lstStyle/>
          <a:p>
            <a:r>
              <a:rPr lang="tr-TR" dirty="0" smtClean="0"/>
              <a:t> </a:t>
            </a:r>
            <a:endParaRPr lang="tr-TR" dirty="0"/>
          </a:p>
        </p:txBody>
      </p:sp>
      <p:sp>
        <p:nvSpPr>
          <p:cNvPr id="6" name="Dikdörtgen 5"/>
          <p:cNvSpPr/>
          <p:nvPr/>
        </p:nvSpPr>
        <p:spPr>
          <a:xfrm>
            <a:off x="1358096" y="1845734"/>
            <a:ext cx="4116729" cy="3693319"/>
          </a:xfrm>
          <a:prstGeom prst="rect">
            <a:avLst/>
          </a:prstGeom>
        </p:spPr>
        <p:txBody>
          <a:bodyPr wrap="square">
            <a:spAutoFit/>
          </a:bodyPr>
          <a:lstStyle/>
          <a:p>
            <a:r>
              <a:rPr lang="tr-TR" dirty="0"/>
              <a:t>Resimler incelendiğinde genel olarak sorunun dikeyde gözlemlenen resim kayıpları olduğu kolaylıkla fark edilebilir. Bu durumu anormal görüntü olarak isimlendiririz. Bu problemlerin kaynağı </a:t>
            </a:r>
            <a:r>
              <a:rPr lang="tr-TR" dirty="0" err="1"/>
              <a:t>lvds</a:t>
            </a:r>
            <a:r>
              <a:rPr lang="tr-TR" dirty="0"/>
              <a:t> kartı, hasar görmüş ya da oksitlenmiş </a:t>
            </a:r>
            <a:r>
              <a:rPr lang="tr-TR" dirty="0" err="1"/>
              <a:t>flex</a:t>
            </a:r>
            <a:r>
              <a:rPr lang="tr-TR" dirty="0"/>
              <a:t> veri kabloları ya da bunların kart ile bağlantısını sağlayan soketler olduğu söylenilebilir. Bu durumda LVDS kartı değiştirilir, soketlerin kart üzerindeki lehimleri kontrol edilir, </a:t>
            </a:r>
            <a:r>
              <a:rPr lang="tr-TR" dirty="0" err="1"/>
              <a:t>flexlerin</a:t>
            </a:r>
            <a:r>
              <a:rPr lang="tr-TR" dirty="0"/>
              <a:t> sağlamlık kontrolü yapılır. Hasar görmüş </a:t>
            </a:r>
            <a:r>
              <a:rPr lang="tr-TR" dirty="0" err="1"/>
              <a:t>flex</a:t>
            </a:r>
            <a:r>
              <a:rPr lang="tr-TR" dirty="0"/>
              <a:t> veri kabloları yenisi ile değiştirilmelidir. </a:t>
            </a:r>
          </a:p>
        </p:txBody>
      </p:sp>
      <p:pic>
        <p:nvPicPr>
          <p:cNvPr id="7" name="Resim 6"/>
          <p:cNvPicPr>
            <a:picLocks noChangeAspect="1"/>
          </p:cNvPicPr>
          <p:nvPr/>
        </p:nvPicPr>
        <p:blipFill>
          <a:blip r:embed="rId2"/>
          <a:stretch>
            <a:fillRect/>
          </a:stretch>
        </p:blipFill>
        <p:spPr>
          <a:xfrm>
            <a:off x="6366076" y="2125600"/>
            <a:ext cx="4587730" cy="2908044"/>
          </a:xfrm>
          <a:prstGeom prst="rect">
            <a:avLst/>
          </a:prstGeom>
        </p:spPr>
      </p:pic>
    </p:spTree>
    <p:extLst>
      <p:ext uri="{BB962C8B-B14F-4D97-AF65-F5344CB8AC3E}">
        <p14:creationId xmlns:p14="http://schemas.microsoft.com/office/powerpoint/2010/main" val="49112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Kademe Anahtarını </a:t>
            </a:r>
            <a:r>
              <a:rPr lang="tr-TR" dirty="0" smtClean="0"/>
              <a:t>Değiştirdiğimiz </a:t>
            </a:r>
            <a:r>
              <a:rPr lang="tr-TR" dirty="0"/>
              <a:t>Halde Hız Farkı Yoksa Nedenleri</a:t>
            </a:r>
          </a:p>
        </p:txBody>
      </p:sp>
      <p:sp>
        <p:nvSpPr>
          <p:cNvPr id="3" name="İçerik Yer Tutucusu 2"/>
          <p:cNvSpPr>
            <a:spLocks noGrp="1"/>
          </p:cNvSpPr>
          <p:nvPr>
            <p:ph idx="1"/>
          </p:nvPr>
        </p:nvSpPr>
        <p:spPr/>
        <p:txBody>
          <a:bodyPr/>
          <a:lstStyle/>
          <a:p>
            <a:r>
              <a:rPr lang="tr-TR" dirty="0"/>
              <a:t>6,8,11 ve 12’deki arızalar gürültü diye tabir edilir. Bu arızaların sebebi soğuk lehim ya da kısa devreden kaynaklanır. 7,9,10,13 ve 14 anormal ekran görüntüsüdür. Bu arızalar anormal gerilim nedeniyle meydana gelir. </a:t>
            </a:r>
          </a:p>
        </p:txBody>
      </p:sp>
      <p:pic>
        <p:nvPicPr>
          <p:cNvPr id="4" name="Resim 3"/>
          <p:cNvPicPr>
            <a:picLocks noChangeAspect="1"/>
          </p:cNvPicPr>
          <p:nvPr/>
        </p:nvPicPr>
        <p:blipFill>
          <a:blip r:embed="rId2"/>
          <a:stretch>
            <a:fillRect/>
          </a:stretch>
        </p:blipFill>
        <p:spPr>
          <a:xfrm>
            <a:off x="5266182" y="2486214"/>
            <a:ext cx="5108891" cy="3688023"/>
          </a:xfrm>
          <a:prstGeom prst="rect">
            <a:avLst/>
          </a:prstGeom>
        </p:spPr>
      </p:pic>
    </p:spTree>
    <p:extLst>
      <p:ext uri="{BB962C8B-B14F-4D97-AF65-F5344CB8AC3E}">
        <p14:creationId xmlns:p14="http://schemas.microsoft.com/office/powerpoint/2010/main" val="174056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LVDS kartı ve bağlantı kabloları </a:t>
            </a:r>
          </a:p>
        </p:txBody>
      </p:sp>
      <p:sp>
        <p:nvSpPr>
          <p:cNvPr id="3" name="İçerik Yer Tutucusu 2"/>
          <p:cNvSpPr>
            <a:spLocks noGrp="1"/>
          </p:cNvSpPr>
          <p:nvPr>
            <p:ph idx="1"/>
          </p:nvPr>
        </p:nvSpPr>
        <p:spPr/>
        <p:txBody>
          <a:bodyPr/>
          <a:lstStyle/>
          <a:p>
            <a:r>
              <a:rPr lang="tr-TR" dirty="0"/>
              <a:t>Bunun dışında bazı arızalar vardır ki bunlar çözümsüzdür. Ekran hasar görmüşse bir ya da birden fazla noktadan kılmış ya da çatlamışsa bu durumda yapılabilecek tek şey ekranın yenisi ile değiştirilmesidir. Bu oldukça maliyetli bir iştir. Televizyon panelleri oldukça yüksek ücretlerle yenisi ile değiştirilir. Yeni panel takıldıktan sonra başka bir anormallik olup olmadığı kontrol edilmelidir</a:t>
            </a:r>
          </a:p>
        </p:txBody>
      </p:sp>
      <p:pic>
        <p:nvPicPr>
          <p:cNvPr id="4" name="Resim 3"/>
          <p:cNvPicPr>
            <a:picLocks noChangeAspect="1"/>
          </p:cNvPicPr>
          <p:nvPr/>
        </p:nvPicPr>
        <p:blipFill>
          <a:blip r:embed="rId2"/>
          <a:stretch>
            <a:fillRect/>
          </a:stretch>
        </p:blipFill>
        <p:spPr>
          <a:xfrm>
            <a:off x="7535117" y="3125895"/>
            <a:ext cx="3438615" cy="2743199"/>
          </a:xfrm>
          <a:prstGeom prst="rect">
            <a:avLst/>
          </a:prstGeom>
        </p:spPr>
      </p:pic>
    </p:spTree>
    <p:extLst>
      <p:ext uri="{BB962C8B-B14F-4D97-AF65-F5344CB8AC3E}">
        <p14:creationId xmlns:p14="http://schemas.microsoft.com/office/powerpoint/2010/main" val="199755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lstStyle/>
          <a:p>
            <a:r>
              <a:rPr lang="tr-TR" dirty="0"/>
              <a:t>http://www.megep.meb.gov.tr/mte_program_modul/moduller_pdf/Ki%C5%9Fisel%20Bak%C4%B1m%20Cihazlar%C4%B1.pdf</a:t>
            </a:r>
            <a:endParaRPr lang="tr-TR" dirty="0"/>
          </a:p>
        </p:txBody>
      </p:sp>
    </p:spTree>
    <p:extLst>
      <p:ext uri="{BB962C8B-B14F-4D97-AF65-F5344CB8AC3E}">
        <p14:creationId xmlns:p14="http://schemas.microsoft.com/office/powerpoint/2010/main" val="292231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DİNLEDİĞİNİZ İÇİN TEŞEKKÜRLER…</a:t>
            </a:r>
            <a:endParaRPr lang="tr-TR" dirty="0"/>
          </a:p>
        </p:txBody>
      </p:sp>
      <p:sp>
        <p:nvSpPr>
          <p:cNvPr id="3" name="İçerik Yer Tutucusu 2"/>
          <p:cNvSpPr>
            <a:spLocks noGrp="1"/>
          </p:cNvSpPr>
          <p:nvPr>
            <p:ph idx="1"/>
          </p:nvPr>
        </p:nvSpPr>
        <p:spPr/>
        <p:txBody>
          <a:bodyPr/>
          <a:lstStyle/>
          <a:p>
            <a:pPr marL="0" indent="0">
              <a:buNone/>
            </a:pPr>
            <a:r>
              <a:rPr lang="tr-TR" b="1" dirty="0" smtClean="0">
                <a:solidFill>
                  <a:schemeClr val="bg1"/>
                </a:solidFill>
              </a:rPr>
              <a:t>(1791 </a:t>
            </a:r>
            <a:r>
              <a:rPr lang="tr-TR" b="1" dirty="0">
                <a:solidFill>
                  <a:schemeClr val="bg1"/>
                </a:solidFill>
              </a:rPr>
              <a:t>- 1867)</a:t>
            </a:r>
            <a:br>
              <a:rPr lang="tr-TR" b="1" dirty="0">
                <a:solidFill>
                  <a:schemeClr val="bg1"/>
                </a:solidFill>
              </a:rPr>
            </a:br>
            <a:endParaRPr lang="tr-TR" sz="2800" dirty="0"/>
          </a:p>
          <a:p>
            <a:endParaRPr lang="tr-TR" dirty="0"/>
          </a:p>
        </p:txBody>
      </p:sp>
    </p:spTree>
    <p:extLst>
      <p:ext uri="{BB962C8B-B14F-4D97-AF65-F5344CB8AC3E}">
        <p14:creationId xmlns:p14="http://schemas.microsoft.com/office/powerpoint/2010/main" val="297079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LED EKRANLARIN YAPISI </a:t>
            </a:r>
            <a:r>
              <a:rPr lang="tr-TR" dirty="0" smtClean="0"/>
              <a:t>VE ÇALIŞMASI</a:t>
            </a:r>
            <a:endParaRPr lang="tr-TR" dirty="0"/>
          </a:p>
        </p:txBody>
      </p:sp>
      <p:sp>
        <p:nvSpPr>
          <p:cNvPr id="3" name="İçerik Yer Tutucusu 2"/>
          <p:cNvSpPr>
            <a:spLocks noGrp="1"/>
          </p:cNvSpPr>
          <p:nvPr>
            <p:ph idx="1"/>
          </p:nvPr>
        </p:nvSpPr>
        <p:spPr/>
        <p:txBody>
          <a:bodyPr>
            <a:normAutofit/>
          </a:bodyPr>
          <a:lstStyle/>
          <a:p>
            <a:pPr marL="0" indent="0" algn="just">
              <a:buNone/>
            </a:pPr>
            <a:r>
              <a:rPr lang="tr-TR" dirty="0"/>
              <a:t>LED TV’ler, arka aydınlatması LED olan LCD televizyonlardır. Aslında LED TV’ler</a:t>
            </a:r>
          </a:p>
          <a:p>
            <a:pPr marL="0" indent="0" algn="just">
              <a:buNone/>
            </a:pPr>
            <a:r>
              <a:rPr lang="tr-TR" dirty="0"/>
              <a:t>için LCD TV’lerin ulaştığı son nokta denilebilir. Standart LCD TV’lerden farklı olarak; arka</a:t>
            </a:r>
          </a:p>
          <a:p>
            <a:pPr marL="0" indent="0" algn="just">
              <a:buNone/>
            </a:pPr>
            <a:r>
              <a:rPr lang="tr-TR" dirty="0"/>
              <a:t>aydınlatma CCFL (soğuk katot floresan lamba) ile değil, LED’ler ile yapılmaktadır. Ekranda</a:t>
            </a:r>
          </a:p>
          <a:p>
            <a:pPr marL="0" indent="0" algn="just">
              <a:buNone/>
            </a:pPr>
            <a:r>
              <a:rPr lang="tr-TR" dirty="0"/>
              <a:t>görüntü oluşturulurken kullanılan arka aydınlatma teknolojisindeki bu devrimsel yenilik</a:t>
            </a:r>
          </a:p>
          <a:p>
            <a:pPr marL="0" indent="0" algn="just">
              <a:buNone/>
            </a:pPr>
            <a:r>
              <a:rPr lang="tr-TR" dirty="0"/>
              <a:t>sayesinde oldukça ince paneller üretilmeye </a:t>
            </a:r>
            <a:r>
              <a:rPr lang="tr-TR" dirty="0" smtClean="0"/>
              <a:t>başlamıştır.</a:t>
            </a:r>
          </a:p>
          <a:p>
            <a:pPr marL="0" indent="0" algn="just">
              <a:buNone/>
            </a:pPr>
            <a:r>
              <a:rPr lang="tr-TR" dirty="0"/>
              <a:t>LED, İngilizcede </a:t>
            </a:r>
            <a:r>
              <a:rPr lang="tr-TR" dirty="0" err="1"/>
              <a:t>Light</a:t>
            </a:r>
            <a:r>
              <a:rPr lang="tr-TR" dirty="0"/>
              <a:t> </a:t>
            </a:r>
            <a:r>
              <a:rPr lang="tr-TR" dirty="0" err="1"/>
              <a:t>Emitting</a:t>
            </a:r>
            <a:r>
              <a:rPr lang="tr-TR" dirty="0"/>
              <a:t> </a:t>
            </a:r>
            <a:r>
              <a:rPr lang="tr-TR" dirty="0" err="1"/>
              <a:t>Diode</a:t>
            </a:r>
            <a:r>
              <a:rPr lang="tr-TR" dirty="0"/>
              <a:t> kelimelerinin kısaltılmış hâlidir ve “Işık</a:t>
            </a:r>
          </a:p>
          <a:p>
            <a:pPr marL="0" indent="0" algn="just">
              <a:buNone/>
            </a:pPr>
            <a:r>
              <a:rPr lang="tr-TR" dirty="0"/>
              <a:t>Yayan Diyot” anlamına gelir. LED’ler elektrik enerjisini ışığa dönüştüren yarı iletken devre</a:t>
            </a:r>
          </a:p>
          <a:p>
            <a:pPr marL="0" indent="0" algn="just">
              <a:buNone/>
            </a:pPr>
            <a:r>
              <a:rPr lang="tr-TR" dirty="0"/>
              <a:t>elemanlarıdır. Doğru polarma altında çalışırlar ve uçlarına uygulanan doğru polarma gerilimi</a:t>
            </a:r>
          </a:p>
          <a:p>
            <a:pPr marL="0" indent="0" algn="just">
              <a:buNone/>
            </a:pPr>
            <a:r>
              <a:rPr lang="tr-TR" dirty="0"/>
              <a:t>ile doğru orantılı olarak ışık verir.</a:t>
            </a:r>
            <a:endParaRPr lang="tr-TR" dirty="0"/>
          </a:p>
        </p:txBody>
      </p:sp>
    </p:spTree>
    <p:extLst>
      <p:ext uri="{BB962C8B-B14F-4D97-AF65-F5344CB8AC3E}">
        <p14:creationId xmlns:p14="http://schemas.microsoft.com/office/powerpoint/2010/main" val="131902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LED YAPISI</a:t>
            </a:r>
            <a:r>
              <a:rPr lang="tr-TR" dirty="0"/>
              <a:t/>
            </a:r>
            <a:br>
              <a:rPr lang="tr-TR" dirty="0"/>
            </a:br>
            <a:endParaRPr lang="tr-TR" dirty="0"/>
          </a:p>
        </p:txBody>
      </p:sp>
      <p:sp>
        <p:nvSpPr>
          <p:cNvPr id="11" name="İçerik Yer Tutucusu 10"/>
          <p:cNvSpPr>
            <a:spLocks noGrp="1"/>
          </p:cNvSpPr>
          <p:nvPr>
            <p:ph idx="1"/>
          </p:nvPr>
        </p:nvSpPr>
        <p:spPr/>
        <p:txBody>
          <a:bodyPr>
            <a:normAutofit/>
          </a:bodyPr>
          <a:lstStyle/>
          <a:p>
            <a:r>
              <a:rPr lang="tr-TR" sz="2400" dirty="0"/>
              <a:t>LED’in en önemli kısmı yarı iletken malzemeden oluşan ve ışık yayan LED çipidir. LED çipi noktasal bir ışık kaynağıdır ve kılıf içine yerleştirilmiş yansıtıcı eleman sayesinde ışığın belirli bir yöne doğru yayılması sağlanır. Şeffaf kılıflı bir LED’e dikkatli bakılırsa LED çipi gözle görülebilir. </a:t>
            </a:r>
          </a:p>
        </p:txBody>
      </p:sp>
      <p:pic>
        <p:nvPicPr>
          <p:cNvPr id="12" name="Resim 11"/>
          <p:cNvPicPr>
            <a:picLocks noChangeAspect="1"/>
          </p:cNvPicPr>
          <p:nvPr/>
        </p:nvPicPr>
        <p:blipFill>
          <a:blip r:embed="rId2"/>
          <a:stretch>
            <a:fillRect/>
          </a:stretch>
        </p:blipFill>
        <p:spPr>
          <a:xfrm>
            <a:off x="7083705" y="3276706"/>
            <a:ext cx="2700762" cy="2700762"/>
          </a:xfrm>
          <a:prstGeom prst="rect">
            <a:avLst/>
          </a:prstGeom>
        </p:spPr>
      </p:pic>
    </p:spTree>
    <p:extLst>
      <p:ext uri="{BB962C8B-B14F-4D97-AF65-F5344CB8AC3E}">
        <p14:creationId xmlns:p14="http://schemas.microsoft.com/office/powerpoint/2010/main" val="377318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7280" y="88299"/>
            <a:ext cx="10058400" cy="1450757"/>
          </a:xfrm>
        </p:spPr>
        <p:txBody>
          <a:bodyPr>
            <a:normAutofit/>
          </a:bodyPr>
          <a:lstStyle/>
          <a:p>
            <a:r>
              <a:rPr lang="tr-TR" sz="2800" dirty="0"/>
              <a:t>Arka aydınlatmada LED kullanılmasının bir çok avantajı vardır.</a:t>
            </a:r>
            <a:endParaRPr lang="tr-TR" sz="2800" dirty="0"/>
          </a:p>
        </p:txBody>
      </p:sp>
      <p:sp>
        <p:nvSpPr>
          <p:cNvPr id="11" name="İçerik Yer Tutucusu 10"/>
          <p:cNvSpPr>
            <a:spLocks noGrp="1"/>
          </p:cNvSpPr>
          <p:nvPr>
            <p:ph idx="1"/>
          </p:nvPr>
        </p:nvSpPr>
        <p:spPr/>
        <p:txBody>
          <a:bodyPr>
            <a:normAutofit fontScale="85000" lnSpcReduction="20000"/>
          </a:bodyPr>
          <a:lstStyle/>
          <a:p>
            <a:r>
              <a:rPr lang="tr-TR" dirty="0" smtClean="0"/>
              <a:t>1)Aşırı </a:t>
            </a:r>
            <a:r>
              <a:rPr lang="tr-TR" dirty="0"/>
              <a:t>sıcak ortamlardan etkilenmez.</a:t>
            </a:r>
          </a:p>
          <a:p>
            <a:r>
              <a:rPr lang="tr-TR" dirty="0" smtClean="0"/>
              <a:t>2)Titreşimden </a:t>
            </a:r>
            <a:r>
              <a:rPr lang="tr-TR" dirty="0"/>
              <a:t>etkilenmez.</a:t>
            </a:r>
          </a:p>
          <a:p>
            <a:r>
              <a:rPr lang="tr-TR" dirty="0" smtClean="0"/>
              <a:t>3)</a:t>
            </a:r>
            <a:r>
              <a:rPr lang="tr-TR" dirty="0" err="1" smtClean="0"/>
              <a:t>CCFT’ye</a:t>
            </a:r>
            <a:r>
              <a:rPr lang="tr-TR" dirty="0" smtClean="0"/>
              <a:t> </a:t>
            </a:r>
            <a:r>
              <a:rPr lang="tr-TR" dirty="0"/>
              <a:t>(floresan) göre daha dayanıklıdır.</a:t>
            </a:r>
          </a:p>
          <a:p>
            <a:r>
              <a:rPr lang="tr-TR" dirty="0" smtClean="0"/>
              <a:t>4)Soğuk </a:t>
            </a:r>
            <a:r>
              <a:rPr lang="tr-TR" dirty="0"/>
              <a:t>ortamlarda daha uzun süre çalışabilir.</a:t>
            </a:r>
          </a:p>
          <a:p>
            <a:r>
              <a:rPr lang="tr-TR" dirty="0" smtClean="0"/>
              <a:t>5)Nokta </a:t>
            </a:r>
            <a:r>
              <a:rPr lang="tr-TR" dirty="0"/>
              <a:t>özellikleri sayesinde daha esnek arka ışık mimarisi,</a:t>
            </a:r>
          </a:p>
          <a:p>
            <a:r>
              <a:rPr lang="tr-TR" dirty="0" smtClean="0"/>
              <a:t>6)İnce </a:t>
            </a:r>
            <a:r>
              <a:rPr lang="tr-TR" dirty="0"/>
              <a:t>arka ışık tasarımları,</a:t>
            </a:r>
          </a:p>
          <a:p>
            <a:r>
              <a:rPr lang="tr-TR" dirty="0" smtClean="0"/>
              <a:t>7)Beyaz </a:t>
            </a:r>
            <a:r>
              <a:rPr lang="tr-TR" dirty="0"/>
              <a:t>LED ile </a:t>
            </a:r>
            <a:r>
              <a:rPr lang="tr-TR" dirty="0" err="1"/>
              <a:t>watt</a:t>
            </a:r>
            <a:r>
              <a:rPr lang="tr-TR" dirty="0"/>
              <a:t> başına daha fazla ışık,</a:t>
            </a:r>
          </a:p>
          <a:p>
            <a:r>
              <a:rPr lang="tr-TR" dirty="0" smtClean="0"/>
              <a:t>8)Daha </a:t>
            </a:r>
            <a:r>
              <a:rPr lang="tr-TR" dirty="0"/>
              <a:t>uzun kullanım ömrü (50.000 saate karşı &lt;10,000 saat) vardır.</a:t>
            </a:r>
          </a:p>
          <a:p>
            <a:pPr marL="0" indent="0">
              <a:buNone/>
            </a:pPr>
            <a:r>
              <a:rPr lang="tr-TR" dirty="0" smtClean="0"/>
              <a:t>  9)Alçak </a:t>
            </a:r>
            <a:r>
              <a:rPr lang="tr-TR" dirty="0"/>
              <a:t>gerilim sürücüleri karmaşıklığı azaltılmıştır.</a:t>
            </a:r>
          </a:p>
          <a:p>
            <a:r>
              <a:rPr lang="tr-TR" dirty="0" smtClean="0"/>
              <a:t>10)Geniş </a:t>
            </a:r>
            <a:r>
              <a:rPr lang="tr-TR" dirty="0"/>
              <a:t>renk yelpazesi,</a:t>
            </a:r>
          </a:p>
          <a:p>
            <a:r>
              <a:rPr lang="tr-TR" dirty="0" smtClean="0"/>
              <a:t>11)Ayarlanabilir </a:t>
            </a:r>
            <a:r>
              <a:rPr lang="tr-TR" dirty="0"/>
              <a:t>beyaz nokta mevcuttur.</a:t>
            </a:r>
          </a:p>
        </p:txBody>
      </p:sp>
    </p:spTree>
    <p:extLst>
      <p:ext uri="{BB962C8B-B14F-4D97-AF65-F5344CB8AC3E}">
        <p14:creationId xmlns:p14="http://schemas.microsoft.com/office/powerpoint/2010/main" val="376977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LED TV’nin Avantaj ve Dezavantajları</a:t>
            </a:r>
            <a:endParaRPr lang="tr-TR" dirty="0"/>
          </a:p>
        </p:txBody>
      </p:sp>
      <p:sp>
        <p:nvSpPr>
          <p:cNvPr id="3" name="İçerik Yer Tutucusu 2"/>
          <p:cNvSpPr>
            <a:spLocks noGrp="1"/>
          </p:cNvSpPr>
          <p:nvPr>
            <p:ph idx="1"/>
          </p:nvPr>
        </p:nvSpPr>
        <p:spPr>
          <a:xfrm>
            <a:off x="837282" y="1845734"/>
            <a:ext cx="10318398" cy="4023360"/>
          </a:xfrm>
        </p:spPr>
        <p:txBody>
          <a:bodyPr>
            <a:normAutofit/>
          </a:bodyPr>
          <a:lstStyle/>
          <a:p>
            <a:pPr algn="just"/>
            <a:r>
              <a:rPr lang="tr-TR" sz="2400" dirty="0"/>
              <a:t> LED televizyonların avantajlı olduğu noktalar şunlardır:</a:t>
            </a:r>
          </a:p>
          <a:p>
            <a:pPr algn="just"/>
            <a:r>
              <a:rPr lang="tr-TR" sz="2400" dirty="0" smtClean="0"/>
              <a:t>1) </a:t>
            </a:r>
            <a:r>
              <a:rPr lang="tr-TR" sz="2400" dirty="0"/>
              <a:t>Plazma ve LCD televizyonlara göre yaklaşık %40 daha az enerji tüketir.</a:t>
            </a:r>
          </a:p>
          <a:p>
            <a:pPr algn="just"/>
            <a:r>
              <a:rPr lang="tr-TR" sz="2400" dirty="0" smtClean="0"/>
              <a:t>2) </a:t>
            </a:r>
            <a:r>
              <a:rPr lang="tr-TR" sz="2400" dirty="0"/>
              <a:t>LCD televizyonlardan çok daha hafif ve ince bir yapıdadır.</a:t>
            </a:r>
          </a:p>
          <a:p>
            <a:pPr algn="just"/>
            <a:r>
              <a:rPr lang="tr-TR" sz="2400" dirty="0" smtClean="0"/>
              <a:t>3) </a:t>
            </a:r>
            <a:r>
              <a:rPr lang="tr-TR" sz="2400" dirty="0"/>
              <a:t>LCD’lere göre renkler daha gelişmiştir.</a:t>
            </a:r>
          </a:p>
          <a:p>
            <a:pPr algn="just"/>
            <a:r>
              <a:rPr lang="tr-TR" sz="2400" dirty="0" smtClean="0"/>
              <a:t>4)LCD </a:t>
            </a:r>
            <a:r>
              <a:rPr lang="tr-TR" sz="2400" dirty="0"/>
              <a:t>türlere göre daha uzun ömürlüdür.</a:t>
            </a:r>
          </a:p>
          <a:p>
            <a:pPr algn="just"/>
            <a:r>
              <a:rPr lang="tr-TR" sz="2400" dirty="0" smtClean="0"/>
              <a:t>5)Yüksek </a:t>
            </a:r>
            <a:r>
              <a:rPr lang="tr-TR" sz="2400" dirty="0"/>
              <a:t>ışıkta eski nesil televizyonlara göre daha az yansıma yapar.</a:t>
            </a:r>
          </a:p>
          <a:p>
            <a:pPr algn="just"/>
            <a:r>
              <a:rPr lang="tr-TR" sz="2400" dirty="0" smtClean="0"/>
              <a:t>6)40</a:t>
            </a:r>
            <a:r>
              <a:rPr lang="tr-TR" sz="2400" dirty="0"/>
              <a:t>” ve daha küçük ebatlı ekran boyları plazmalara göre daha performanslıdır.</a:t>
            </a:r>
          </a:p>
        </p:txBody>
      </p:sp>
    </p:spTree>
    <p:extLst>
      <p:ext uri="{BB962C8B-B14F-4D97-AF65-F5344CB8AC3E}">
        <p14:creationId xmlns:p14="http://schemas.microsoft.com/office/powerpoint/2010/main" val="421622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7280" y="448649"/>
            <a:ext cx="10058400" cy="1113934"/>
          </a:xfrm>
        </p:spPr>
        <p:txBody>
          <a:bodyPr/>
          <a:lstStyle/>
          <a:p>
            <a:r>
              <a:rPr lang="tr-TR" dirty="0"/>
              <a:t/>
            </a:r>
            <a:br>
              <a:rPr lang="tr-TR" dirty="0"/>
            </a:br>
            <a:r>
              <a:rPr lang="tr-TR" dirty="0" smtClean="0"/>
              <a:t>LED TV DEZAVANTAJLARI</a:t>
            </a:r>
            <a:endParaRPr lang="tr-TR" dirty="0"/>
          </a:p>
        </p:txBody>
      </p:sp>
      <p:sp>
        <p:nvSpPr>
          <p:cNvPr id="8" name="İçerik Yer Tutucusu 7"/>
          <p:cNvSpPr>
            <a:spLocks noGrp="1"/>
          </p:cNvSpPr>
          <p:nvPr>
            <p:ph idx="1"/>
          </p:nvPr>
        </p:nvSpPr>
        <p:spPr/>
        <p:txBody>
          <a:bodyPr>
            <a:normAutofit/>
          </a:bodyPr>
          <a:lstStyle/>
          <a:p>
            <a:r>
              <a:rPr lang="tr-TR" dirty="0" smtClean="0"/>
              <a:t>1)Görüntüyü </a:t>
            </a:r>
            <a:r>
              <a:rPr lang="tr-TR" dirty="0"/>
              <a:t>hızlı oluşturamaması sebebiyle hareketli görüntülerde görüntü netlik</a:t>
            </a:r>
          </a:p>
          <a:p>
            <a:r>
              <a:rPr lang="tr-TR" dirty="0"/>
              <a:t>kaybeder. Bu sebeple yüksek </a:t>
            </a:r>
            <a:r>
              <a:rPr lang="tr-TR" dirty="0" err="1"/>
              <a:t>Hz’li</a:t>
            </a:r>
            <a:r>
              <a:rPr lang="tr-TR" dirty="0"/>
              <a:t> modellerin tercih edilmesi büyük önem taşır.</a:t>
            </a:r>
          </a:p>
          <a:p>
            <a:r>
              <a:rPr lang="tr-TR" dirty="0"/>
              <a:t>50 Hz’den aşağı tepkime süresine sahip modeller özellikle spor müsabakaları</a:t>
            </a:r>
          </a:p>
          <a:p>
            <a:r>
              <a:rPr lang="tr-TR" dirty="0"/>
              <a:t>gibi programlarda büyük sıkıntı olabilir. 100 ya da 200 Hz tavsiye edilir.</a:t>
            </a:r>
          </a:p>
          <a:p>
            <a:r>
              <a:rPr lang="tr-TR" dirty="0" smtClean="0"/>
              <a:t>2) </a:t>
            </a:r>
            <a:r>
              <a:rPr lang="tr-TR" dirty="0"/>
              <a:t>Siyah-Beyaz renklerde LCD televizyonlarda olduğu gibi geçişler tam anlamıyla</a:t>
            </a:r>
          </a:p>
          <a:p>
            <a:r>
              <a:rPr lang="tr-TR" dirty="0" smtClean="0"/>
              <a:t>Başarılı değildir</a:t>
            </a:r>
            <a:r>
              <a:rPr lang="tr-TR" dirty="0"/>
              <a:t>.</a:t>
            </a:r>
          </a:p>
          <a:p>
            <a:r>
              <a:rPr lang="tr-TR" dirty="0" smtClean="0"/>
              <a:t>3) </a:t>
            </a:r>
            <a:r>
              <a:rPr lang="tr-TR" dirty="0"/>
              <a:t>Renkler gerçek renklerden daha parlak ve canlıdır.</a:t>
            </a:r>
          </a:p>
          <a:p>
            <a:r>
              <a:rPr lang="tr-TR" dirty="0" smtClean="0"/>
              <a:t>4) </a:t>
            </a:r>
            <a:r>
              <a:rPr lang="tr-TR" dirty="0"/>
              <a:t>Fiyatları diğer televizyon türlerine göre daha yüksek olabilmektedir.</a:t>
            </a:r>
          </a:p>
          <a:p>
            <a:r>
              <a:rPr lang="tr-TR" dirty="0" smtClean="0"/>
              <a:t>5) </a:t>
            </a:r>
            <a:r>
              <a:rPr lang="tr-TR" dirty="0"/>
              <a:t>Ölü piksel oluşma riski LCD’lerde olduğu gibi LED TV’lerde de mevcuttur.</a:t>
            </a:r>
          </a:p>
        </p:txBody>
      </p:sp>
    </p:spTree>
    <p:extLst>
      <p:ext uri="{BB962C8B-B14F-4D97-AF65-F5344CB8AC3E}">
        <p14:creationId xmlns:p14="http://schemas.microsoft.com/office/powerpoint/2010/main" val="359747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smtClean="0"/>
              <a:t>                                      LED TV </a:t>
            </a:r>
            <a:endParaRPr lang="tr-TR" dirty="0"/>
          </a:p>
        </p:txBody>
      </p:sp>
      <p:pic>
        <p:nvPicPr>
          <p:cNvPr id="8" name="İçerik Yer Tutucusu 7"/>
          <p:cNvPicPr>
            <a:picLocks noGrp="1" noChangeAspect="1"/>
          </p:cNvPicPr>
          <p:nvPr>
            <p:ph idx="1"/>
          </p:nvPr>
        </p:nvPicPr>
        <p:blipFill>
          <a:blip r:embed="rId2"/>
          <a:stretch>
            <a:fillRect/>
          </a:stretch>
        </p:blipFill>
        <p:spPr>
          <a:xfrm>
            <a:off x="1375437" y="2097497"/>
            <a:ext cx="3853006" cy="3682303"/>
          </a:xfrm>
          <a:prstGeom prst="rect">
            <a:avLst/>
          </a:prstGeom>
        </p:spPr>
      </p:pic>
      <p:pic>
        <p:nvPicPr>
          <p:cNvPr id="9" name="Resim 8"/>
          <p:cNvPicPr>
            <a:picLocks noChangeAspect="1"/>
          </p:cNvPicPr>
          <p:nvPr/>
        </p:nvPicPr>
        <p:blipFill>
          <a:blip r:embed="rId3"/>
          <a:stretch>
            <a:fillRect/>
          </a:stretch>
        </p:blipFill>
        <p:spPr>
          <a:xfrm>
            <a:off x="6493577" y="2254138"/>
            <a:ext cx="4432923" cy="3185964"/>
          </a:xfrm>
          <a:prstGeom prst="rect">
            <a:avLst/>
          </a:prstGeom>
        </p:spPr>
      </p:pic>
    </p:spTree>
    <p:extLst>
      <p:ext uri="{BB962C8B-B14F-4D97-AF65-F5344CB8AC3E}">
        <p14:creationId xmlns:p14="http://schemas.microsoft.com/office/powerpoint/2010/main" val="136784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dirty="0"/>
              <a:t>LED TV Arızaları</a:t>
            </a:r>
          </a:p>
        </p:txBody>
      </p:sp>
      <p:sp>
        <p:nvSpPr>
          <p:cNvPr id="3" name="İçerik Yer Tutucusu 2"/>
          <p:cNvSpPr>
            <a:spLocks noGrp="1"/>
          </p:cNvSpPr>
          <p:nvPr>
            <p:ph idx="1"/>
          </p:nvPr>
        </p:nvSpPr>
        <p:spPr/>
        <p:txBody>
          <a:bodyPr>
            <a:normAutofit fontScale="85000" lnSpcReduction="20000"/>
          </a:bodyPr>
          <a:lstStyle/>
          <a:p>
            <a:r>
              <a:rPr lang="tr-TR" dirty="0"/>
              <a:t>LED TV ana güç kaynağından birçok DC gerilim elde edilir. Bu DC gerilimler</a:t>
            </a:r>
          </a:p>
          <a:p>
            <a:r>
              <a:rPr lang="tr-TR" dirty="0"/>
              <a:t>televizyondaki diğer kartların ve bu kartların içerisindeki kısımların besleme gerilimleridir.</a:t>
            </a:r>
          </a:p>
          <a:p>
            <a:r>
              <a:rPr lang="tr-TR" dirty="0"/>
              <a:t>Bu besleme gerilimlerini incelersek;</a:t>
            </a:r>
          </a:p>
          <a:p>
            <a:r>
              <a:rPr lang="tr-TR" dirty="0"/>
              <a:t>Ana güç kaynağında SMPS çıkışında elde edilen 12V DC gerilim beş adet DC/DC</a:t>
            </a:r>
          </a:p>
          <a:p>
            <a:r>
              <a:rPr lang="tr-TR" dirty="0" err="1"/>
              <a:t>konverter</a:t>
            </a:r>
            <a:r>
              <a:rPr lang="tr-TR" dirty="0"/>
              <a:t> ile değişik gerilimlere dönüştürülür. Bu gerilimler;</a:t>
            </a:r>
          </a:p>
          <a:p>
            <a:r>
              <a:rPr lang="tr-TR" dirty="0" smtClean="0"/>
              <a:t>1) </a:t>
            </a:r>
            <a:r>
              <a:rPr lang="tr-TR" dirty="0"/>
              <a:t>1,1 V DC gerilim SSB kartındaki PNX 85500 işlemcisinin çekirdek voltajıdır.</a:t>
            </a:r>
          </a:p>
          <a:p>
            <a:r>
              <a:rPr lang="tr-TR" dirty="0" smtClean="0"/>
              <a:t>2) </a:t>
            </a:r>
            <a:r>
              <a:rPr lang="tr-TR" dirty="0"/>
              <a:t>1,8 V DC gerilim DDR2 hafıza elemanlarının besleme gerilimidir.</a:t>
            </a:r>
          </a:p>
          <a:p>
            <a:r>
              <a:rPr lang="tr-TR" dirty="0" smtClean="0"/>
              <a:t>3) </a:t>
            </a:r>
            <a:r>
              <a:rPr lang="tr-TR" dirty="0"/>
              <a:t>2,5 V DC gerilim PNX 85500 işlemcisinin dâhili blokları ve LVDS kartı</a:t>
            </a:r>
          </a:p>
          <a:p>
            <a:r>
              <a:rPr lang="tr-TR" dirty="0"/>
              <a:t>besleme gerilimidir.</a:t>
            </a:r>
          </a:p>
          <a:p>
            <a:r>
              <a:rPr lang="tr-TR" dirty="0" smtClean="0"/>
              <a:t>4) </a:t>
            </a:r>
            <a:r>
              <a:rPr lang="tr-TR" dirty="0"/>
              <a:t>3,3 V DC gerilim SSB kartı üzerindeki entegrelerin besleme gerilimleridir.</a:t>
            </a:r>
          </a:p>
          <a:p>
            <a:r>
              <a:rPr lang="tr-TR" dirty="0" smtClean="0"/>
              <a:t>5) </a:t>
            </a:r>
            <a:r>
              <a:rPr lang="tr-TR" dirty="0"/>
              <a:t>5 V DC gerilim USB, CI modülü ve </a:t>
            </a:r>
            <a:r>
              <a:rPr lang="tr-TR" dirty="0" err="1"/>
              <a:t>tuner</a:t>
            </a:r>
            <a:r>
              <a:rPr lang="tr-TR" dirty="0"/>
              <a:t> gerilimleridir</a:t>
            </a:r>
          </a:p>
        </p:txBody>
      </p:sp>
    </p:spTree>
    <p:extLst>
      <p:ext uri="{BB962C8B-B14F-4D97-AF65-F5344CB8AC3E}">
        <p14:creationId xmlns:p14="http://schemas.microsoft.com/office/powerpoint/2010/main" val="426997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STANDBY GERİLİM KONTROLÜ</a:t>
            </a:r>
            <a:endParaRPr lang="tr-TR" dirty="0"/>
          </a:p>
        </p:txBody>
      </p:sp>
      <p:pic>
        <p:nvPicPr>
          <p:cNvPr id="4" name="İçerik Yer Tutucusu 3"/>
          <p:cNvPicPr>
            <a:picLocks noGrp="1" noChangeAspect="1"/>
          </p:cNvPicPr>
          <p:nvPr>
            <p:ph idx="1"/>
          </p:nvPr>
        </p:nvPicPr>
        <p:blipFill>
          <a:blip r:embed="rId2"/>
          <a:stretch>
            <a:fillRect/>
          </a:stretch>
        </p:blipFill>
        <p:spPr>
          <a:xfrm>
            <a:off x="3669152" y="1846263"/>
            <a:ext cx="4914022" cy="4022725"/>
          </a:xfrm>
          <a:prstGeom prst="rect">
            <a:avLst/>
          </a:prstGeom>
        </p:spPr>
      </p:pic>
    </p:spTree>
    <p:extLst>
      <p:ext uri="{BB962C8B-B14F-4D97-AF65-F5344CB8AC3E}">
        <p14:creationId xmlns:p14="http://schemas.microsoft.com/office/powerpoint/2010/main" val="136902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çmişe bakış">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1668</TotalTime>
  <Words>759</Words>
  <Application>Microsoft Office PowerPoint</Application>
  <PresentationFormat>Geniş ekran</PresentationFormat>
  <Paragraphs>70</Paragraphs>
  <Slides>14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14</vt:i4>
      </vt:variant>
    </vt:vector>
  </HeadingPairs>
  <TitlesOfParts>
    <vt:vector size="17" baseType="lpstr">
      <vt:lpstr>Calibri</vt:lpstr>
      <vt:lpstr>Times New Roman</vt:lpstr>
      <vt:lpstr>Geçmişe bakış</vt:lpstr>
      <vt:lpstr>ARIZA ANALİZİ</vt:lpstr>
      <vt:lpstr> LED EKRANLARIN YAPISI VE ÇALIŞMASI</vt:lpstr>
      <vt:lpstr>LED YAPISI </vt:lpstr>
      <vt:lpstr>Arka aydınlatmada LED kullanılmasının bir çok avantajı vardır.</vt:lpstr>
      <vt:lpstr> LED TV’nin Avantaj ve Dezavantajları</vt:lpstr>
      <vt:lpstr> LED TV DEZAVANTAJLARI</vt:lpstr>
      <vt:lpstr>                                       LED TV </vt:lpstr>
      <vt:lpstr>                        LED TV Arızaları</vt:lpstr>
      <vt:lpstr>           STANDBY GERİLİM KONTROLÜ</vt:lpstr>
      <vt:lpstr>Ekran görüntüleri ile arıza çeşitleri  </vt:lpstr>
      <vt:lpstr> Kademe Anahtarını Değiştirdiğimiz Halde Hız Farkı Yoksa Nedenleri</vt:lpstr>
      <vt:lpstr>LVDS kartı ve bağlantı kabloları </vt:lpstr>
      <vt:lpstr>KAYNAKLAR</vt:lpstr>
      <vt:lpstr>DİNLEDİĞİNİZ İÇİN 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HAFTA KONU</dc:title>
  <dc:creator>ufuk</dc:creator>
  <cp:lastModifiedBy>Hasan Kaya</cp:lastModifiedBy>
  <cp:revision>103</cp:revision>
  <dcterms:created xsi:type="dcterms:W3CDTF">2017-11-14T11:12:27Z</dcterms:created>
  <dcterms:modified xsi:type="dcterms:W3CDTF">2018-04-05T21:34:20Z</dcterms:modified>
</cp:coreProperties>
</file>