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2"/>
    <p:restoredTop sz="94590"/>
  </p:normalViewPr>
  <p:slideViewPr>
    <p:cSldViewPr snapToGrid="0" snapToObjects="1">
      <p:cViewPr varScale="1">
        <p:scale>
          <a:sx n="98" d="100"/>
          <a:sy n="98" d="100"/>
        </p:scale>
        <p:origin x="5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B802909-55F1-8042-BE48-EEB5F566B097}"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1380029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802909-55F1-8042-BE48-EEB5F566B097}"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83523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802909-55F1-8042-BE48-EEB5F566B097}"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1477802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802909-55F1-8042-BE48-EEB5F566B097}"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23217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BB802909-55F1-8042-BE48-EEB5F566B097}"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1518503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B802909-55F1-8042-BE48-EEB5F566B097}" type="datetimeFigureOut">
              <a:rPr lang="tr-TR" smtClean="0"/>
              <a:t>22.01.2018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790041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B802909-55F1-8042-BE48-EEB5F566B097}" type="datetimeFigureOut">
              <a:rPr lang="tr-TR" smtClean="0"/>
              <a:t>22.01.2018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33879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BB802909-55F1-8042-BE48-EEB5F566B097}" type="datetimeFigureOut">
              <a:rPr lang="tr-TR" smtClean="0"/>
              <a:t>22.01.2018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1068062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B802909-55F1-8042-BE48-EEB5F566B097}" type="datetimeFigureOut">
              <a:rPr lang="tr-TR" smtClean="0"/>
              <a:t>22.01.2018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111237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BB802909-55F1-8042-BE48-EEB5F566B097}" type="datetimeFigureOut">
              <a:rPr lang="tr-TR" smtClean="0"/>
              <a:t>22.01.2018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1254175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BB802909-55F1-8042-BE48-EEB5F566B097}" type="datetimeFigureOut">
              <a:rPr lang="tr-TR" smtClean="0"/>
              <a:t>22.01.2018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8BAE41-13BF-E441-BCEB-D0CC878592CE}" type="slidenum">
              <a:rPr lang="tr-TR" smtClean="0"/>
              <a:t>‹#›</a:t>
            </a:fld>
            <a:endParaRPr lang="tr-TR"/>
          </a:p>
        </p:txBody>
      </p:sp>
    </p:spTree>
    <p:extLst>
      <p:ext uri="{BB962C8B-B14F-4D97-AF65-F5344CB8AC3E}">
        <p14:creationId xmlns:p14="http://schemas.microsoft.com/office/powerpoint/2010/main" val="137164993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02909-55F1-8042-BE48-EEB5F566B097}" type="datetimeFigureOut">
              <a:rPr lang="tr-TR" smtClean="0"/>
              <a:t>22.01.2018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BAE41-13BF-E441-BCEB-D0CC878592CE}" type="slidenum">
              <a:rPr lang="tr-TR" smtClean="0"/>
              <a:t>‹#›</a:t>
            </a:fld>
            <a:endParaRPr lang="tr-TR"/>
          </a:p>
        </p:txBody>
      </p:sp>
    </p:spTree>
    <p:extLst>
      <p:ext uri="{BB962C8B-B14F-4D97-AF65-F5344CB8AC3E}">
        <p14:creationId xmlns:p14="http://schemas.microsoft.com/office/powerpoint/2010/main" val="13726214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altLang="tr-TR" b="1" dirty="0" smtClean="0"/>
              <a:t>PUBERTAS ve SİKLİK AKTİVİTENİN BAŞLAMASI-2	</a:t>
            </a:r>
            <a:endParaRPr lang="tr-TR" dirty="0"/>
          </a:p>
        </p:txBody>
      </p:sp>
      <p:sp>
        <p:nvSpPr>
          <p:cNvPr id="5" name="Alt Konu Başlığı 4"/>
          <p:cNvSpPr>
            <a:spLocks noGrp="1"/>
          </p:cNvSpPr>
          <p:nvPr>
            <p:ph type="subTitle" idx="1"/>
          </p:nvPr>
        </p:nvSpPr>
        <p:spPr/>
        <p:txBody>
          <a:bodyPr/>
          <a:lstStyle/>
          <a:p>
            <a:r>
              <a:rPr lang="tr-TR" dirty="0" smtClean="0"/>
              <a:t>Prof. Dr. Mustafa Kaymaz</a:t>
            </a:r>
            <a:endParaRPr lang="tr-TR" dirty="0"/>
          </a:p>
        </p:txBody>
      </p:sp>
    </p:spTree>
    <p:extLst>
      <p:ext uri="{BB962C8B-B14F-4D97-AF65-F5344CB8AC3E}">
        <p14:creationId xmlns:p14="http://schemas.microsoft.com/office/powerpoint/2010/main" val="1782576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2209800" y="304800"/>
            <a:ext cx="7772400" cy="533400"/>
          </a:xfrm>
        </p:spPr>
        <p:txBody>
          <a:bodyPr rtlCol="0">
            <a:normAutofit/>
          </a:bodyPr>
          <a:lstStyle/>
          <a:p>
            <a:pPr>
              <a:defRPr/>
            </a:pPr>
            <a:r>
              <a:rPr lang="tr-TR" sz="3200" dirty="0">
                <a:solidFill>
                  <a:srgbClr val="FF0000"/>
                </a:solidFill>
              </a:rPr>
              <a:t>Folliküler Dinamik</a:t>
            </a:r>
          </a:p>
        </p:txBody>
      </p:sp>
      <p:sp>
        <p:nvSpPr>
          <p:cNvPr id="38915" name="Rectangle 3"/>
          <p:cNvSpPr>
            <a:spLocks noGrp="1" noChangeArrowheads="1"/>
          </p:cNvSpPr>
          <p:nvPr>
            <p:ph idx="1"/>
          </p:nvPr>
        </p:nvSpPr>
        <p:spPr>
          <a:xfrm>
            <a:off x="1828800" y="838200"/>
            <a:ext cx="8534400" cy="5638800"/>
          </a:xfrm>
        </p:spPr>
        <p:txBody>
          <a:bodyPr/>
          <a:lstStyle/>
          <a:p>
            <a:pPr algn="just" eaLnBrk="1" hangingPunct="1"/>
            <a:r>
              <a:rPr lang="tr-TR" altLang="tr-TR" sz="2400" b="1">
                <a:ea typeface="Arial" charset="-94"/>
                <a:cs typeface="Arial" charset="-94"/>
              </a:rPr>
              <a:t>Folliküler Dinamik</a:t>
            </a:r>
            <a:endParaRPr lang="tr-TR" altLang="tr-TR" sz="2400">
              <a:ea typeface="Times New Roman" charset="-94"/>
              <a:cs typeface="Times New Roman" charset="-94"/>
            </a:endParaRPr>
          </a:p>
          <a:p>
            <a:pPr algn="just" eaLnBrk="1" hangingPunct="1"/>
            <a:r>
              <a:rPr lang="tr-TR" altLang="tr-TR" sz="2400"/>
              <a:t> </a:t>
            </a:r>
            <a:r>
              <a:rPr lang="tr-TR" altLang="tr-TR" sz="2400">
                <a:ea typeface="Arial" charset="-94"/>
                <a:cs typeface="Arial" charset="-94"/>
              </a:rPr>
              <a:t>Yapılan çalışmalarda follikülde iki dalgalı gelişme olduğu tespit edilmiştir. Bu dalgalardan biri siklusun 3 ve 4 ikincisi ise 12-14. günlerinde başlar. Beş-11. günler arasında 9-13 mm çapındaki normal follikül atreziye uğrar. Ovulatör follikül ikinci dalgada gelişir ve siklusun 15-20. günlerinde 9-13 mm çapına ulaşır.</a:t>
            </a:r>
            <a:endParaRPr lang="tr-TR" altLang="tr-TR" sz="2400"/>
          </a:p>
          <a:p>
            <a:pPr algn="just" eaLnBrk="1" hangingPunct="1">
              <a:buFontTx/>
              <a:buNone/>
            </a:pPr>
            <a:endParaRPr lang="tr-TR" altLang="tr-TR" sz="2400"/>
          </a:p>
          <a:p>
            <a:pPr algn="just" eaLnBrk="1" hangingPunct="1"/>
            <a:r>
              <a:rPr lang="tr-TR" altLang="tr-TR" sz="2400"/>
              <a:t> </a:t>
            </a:r>
            <a:r>
              <a:rPr lang="tr-TR" altLang="tr-TR" sz="2400">
                <a:ea typeface="Arial" charset="-94"/>
                <a:cs typeface="Arial" charset="-94"/>
              </a:rPr>
              <a:t>Yapılan bir başka çalışmada ise ineklerde çoğu östrus siklusunun 3 dalgalı olarak meydana geldiği bildirilmiştir. Bu dalga sayıları hayvanın genetik materyaline ve içinde bulunduğu çevresel şartlara göre değişkenlik göstermektedir. </a:t>
            </a:r>
            <a:endParaRPr lang="tr-TR" altLang="tr-TR" sz="2400">
              <a:ea typeface="Times New Roman" charset="-94"/>
              <a:cs typeface="Times New Roman" charset="-94"/>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1083109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2133600" y="1143000"/>
            <a:ext cx="7772400" cy="533400"/>
          </a:xfrm>
        </p:spPr>
        <p:txBody>
          <a:bodyPr rtlCol="0">
            <a:normAutofit fontScale="90000"/>
          </a:bodyPr>
          <a:lstStyle/>
          <a:p>
            <a:pPr>
              <a:defRPr/>
            </a:pPr>
            <a:r>
              <a:rPr lang="tr-TR" sz="3200" dirty="0">
                <a:solidFill>
                  <a:srgbClr val="FF0000"/>
                </a:solidFill>
              </a:rPr>
              <a:t>Folliküler Dinamik</a:t>
            </a:r>
          </a:p>
        </p:txBody>
      </p:sp>
      <p:sp>
        <p:nvSpPr>
          <p:cNvPr id="39939" name="Rectangle 3"/>
          <p:cNvSpPr>
            <a:spLocks noGrp="1" noChangeArrowheads="1"/>
          </p:cNvSpPr>
          <p:nvPr>
            <p:ph idx="1"/>
          </p:nvPr>
        </p:nvSpPr>
        <p:spPr>
          <a:xfrm>
            <a:off x="1828800" y="1752600"/>
            <a:ext cx="8534400" cy="4724400"/>
          </a:xfrm>
        </p:spPr>
        <p:txBody>
          <a:bodyPr/>
          <a:lstStyle/>
          <a:p>
            <a:pPr eaLnBrk="1" hangingPunct="1"/>
            <a:endParaRPr lang="tr-TR" altLang="tr-TR" sz="2400">
              <a:solidFill>
                <a:srgbClr val="FFFF00"/>
              </a:solidFill>
              <a:latin typeface="Arial" charset="-94"/>
            </a:endParaRPr>
          </a:p>
          <a:p>
            <a:pPr eaLnBrk="1" hangingPunct="1"/>
            <a:r>
              <a:rPr lang="tr-TR" altLang="tr-TR" sz="2400">
                <a:latin typeface="Arial" charset="-94"/>
                <a:ea typeface="Arial" charset="-94"/>
                <a:cs typeface="Arial" charset="-94"/>
              </a:rPr>
              <a:t>Diöstrus döneminde 0.7-1.5 cm. çapında birçok follikül bulunur. Bu folliküller ovaryumun oval görünümünü bozmazlar.</a:t>
            </a:r>
            <a:endParaRPr lang="tr-TR" altLang="tr-TR" sz="2400">
              <a:latin typeface="Arial" charset="-94"/>
            </a:endParaRPr>
          </a:p>
          <a:p>
            <a:pPr eaLnBrk="1" hangingPunct="1">
              <a:buFontTx/>
              <a:buNone/>
            </a:pPr>
            <a:endParaRPr lang="tr-TR" altLang="tr-TR" sz="2400">
              <a:latin typeface="Arial" charset="-94"/>
            </a:endParaRPr>
          </a:p>
          <a:p>
            <a:pPr eaLnBrk="1" hangingPunct="1"/>
            <a:r>
              <a:rPr lang="tr-TR" altLang="tr-TR" sz="2400">
                <a:latin typeface="Arial" charset="-94"/>
                <a:ea typeface="Arial" charset="-94"/>
                <a:cs typeface="Arial" charset="-94"/>
              </a:rPr>
              <a:t> </a:t>
            </a:r>
            <a:r>
              <a:rPr lang="tr-TR" altLang="tr-TR" sz="2400">
                <a:latin typeface="Arial" charset="-94"/>
              </a:rPr>
              <a:t>Pr</a:t>
            </a:r>
            <a:r>
              <a:rPr lang="tr-TR" altLang="tr-TR" sz="2400">
                <a:latin typeface="Arial" charset="-94"/>
                <a:ea typeface="Arial" charset="-94"/>
                <a:cs typeface="Arial" charset="-94"/>
              </a:rPr>
              <a:t>oöstrus ve östrusta follikül ovule olabilecek büyüklüğe ulaşır. Bu büyüklük en az 1.9 cm'dir. </a:t>
            </a:r>
            <a:endParaRPr lang="tr-TR" altLang="tr-TR" sz="2400">
              <a:latin typeface="Arial" charset="-94"/>
            </a:endParaRPr>
          </a:p>
          <a:p>
            <a:pPr eaLnBrk="1" hangingPunct="1"/>
            <a:endParaRPr lang="tr-TR" altLang="tr-TR" sz="2400">
              <a:latin typeface="Arial" charset="-94"/>
            </a:endParaRPr>
          </a:p>
          <a:p>
            <a:pPr eaLnBrk="1" hangingPunct="1"/>
            <a:r>
              <a:rPr lang="tr-TR" altLang="tr-TR" sz="2400">
                <a:latin typeface="Arial" charset="-94"/>
                <a:ea typeface="Arial" charset="-94"/>
                <a:cs typeface="Arial" charset="-94"/>
              </a:rPr>
              <a:t>Follikül yuvarlak, fluktuan ve yumuşaktır. Ruptur follikülün avasküler bölümünde meydana gelir ve kanama olmaz. </a:t>
            </a:r>
          </a:p>
        </p:txBody>
      </p:sp>
    </p:spTree>
    <p:extLst>
      <p:ext uri="{BB962C8B-B14F-4D97-AF65-F5344CB8AC3E}">
        <p14:creationId xmlns:p14="http://schemas.microsoft.com/office/powerpoint/2010/main" val="1746428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a:xfrm>
            <a:off x="2166938" y="2857501"/>
            <a:ext cx="7772400" cy="1800225"/>
          </a:xfrm>
        </p:spPr>
        <p:txBody>
          <a:bodyPr rtlCol="0">
            <a:normAutofit fontScale="90000"/>
          </a:bodyPr>
          <a:lstStyle/>
          <a:p>
            <a:pPr>
              <a:defRPr/>
            </a:pPr>
            <a:r>
              <a:rPr lang="tr-TR" sz="3600" dirty="0"/>
              <a:t>Dişiler seksüel sikluslarının durumuna bağlı olarak 4 kategoride incelenir.</a:t>
            </a:r>
            <a:br>
              <a:rPr lang="tr-TR" sz="3600" dirty="0"/>
            </a:br>
            <a:endParaRPr lang="tr-TR" dirty="0" smtClean="0"/>
          </a:p>
        </p:txBody>
      </p:sp>
    </p:spTree>
    <p:extLst>
      <p:ext uri="{BB962C8B-B14F-4D97-AF65-F5344CB8AC3E}">
        <p14:creationId xmlns:p14="http://schemas.microsoft.com/office/powerpoint/2010/main" val="413127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209800" y="685800"/>
            <a:ext cx="7848600" cy="914400"/>
          </a:xfrm>
        </p:spPr>
        <p:txBody>
          <a:bodyPr rtlCol="0">
            <a:normAutofit fontScale="90000"/>
          </a:bodyPr>
          <a:lstStyle/>
          <a:p>
            <a:pPr>
              <a:defRPr/>
            </a:pPr>
            <a:r>
              <a:rPr lang="tr-TR" sz="3200" b="1" i="1" dirty="0">
                <a:solidFill>
                  <a:srgbClr val="FF0000"/>
                </a:solidFill>
              </a:rPr>
              <a:t>Monoöstrik Hayvanlar</a:t>
            </a:r>
            <a:r>
              <a:rPr lang="tr-TR" sz="3600" b="1" i="1" dirty="0">
                <a:solidFill>
                  <a:schemeClr val="bg1"/>
                </a:solidFill>
              </a:rPr>
              <a:t/>
            </a:r>
            <a:br>
              <a:rPr lang="tr-TR" sz="3600" b="1" i="1" dirty="0">
                <a:solidFill>
                  <a:schemeClr val="bg1"/>
                </a:solidFill>
              </a:rPr>
            </a:br>
            <a:endParaRPr lang="tr-TR" sz="3600" b="1" i="1" dirty="0">
              <a:solidFill>
                <a:schemeClr val="bg1"/>
              </a:solidFill>
            </a:endParaRPr>
          </a:p>
        </p:txBody>
      </p:sp>
      <p:sp>
        <p:nvSpPr>
          <p:cNvPr id="6147" name="Rectangle 3"/>
          <p:cNvSpPr>
            <a:spLocks noGrp="1" noChangeArrowheads="1"/>
          </p:cNvSpPr>
          <p:nvPr>
            <p:ph idx="1"/>
          </p:nvPr>
        </p:nvSpPr>
        <p:spPr>
          <a:xfrm>
            <a:off x="1828800" y="2286000"/>
            <a:ext cx="8610600" cy="2819400"/>
          </a:xfrm>
        </p:spPr>
        <p:txBody>
          <a:bodyPr/>
          <a:lstStyle/>
          <a:p>
            <a:pPr eaLnBrk="1" hangingPunct="1">
              <a:buFontTx/>
              <a:buNone/>
            </a:pPr>
            <a:r>
              <a:rPr lang="tr-TR" altLang="tr-TR" sz="2400">
                <a:solidFill>
                  <a:srgbClr val="FFFF00"/>
                </a:solidFill>
              </a:rPr>
              <a:t>	</a:t>
            </a:r>
            <a:r>
              <a:rPr lang="tr-TR" altLang="tr-TR" sz="2400"/>
              <a:t>Çok uzun süren seksüel dinlenme dönemine (anöstrus) sahiptirler </a:t>
            </a:r>
          </a:p>
          <a:p>
            <a:pPr eaLnBrk="1" hangingPunct="1">
              <a:buFontTx/>
              <a:buNone/>
            </a:pPr>
            <a:r>
              <a:rPr lang="tr-TR" altLang="tr-TR" sz="2400"/>
              <a:t>	Yılda 1 defa östrus gösterirler</a:t>
            </a:r>
          </a:p>
          <a:p>
            <a:pPr eaLnBrk="1" hangingPunct="1">
              <a:buFontTx/>
              <a:buNone/>
            </a:pPr>
            <a:r>
              <a:rPr lang="tr-TR" altLang="tr-TR" sz="2400"/>
              <a:t>	Vahşi hayvanlar bu gruba dahil edilir.</a:t>
            </a:r>
          </a:p>
          <a:p>
            <a:pPr eaLnBrk="1" hangingPunct="1">
              <a:buFontTx/>
              <a:buNone/>
            </a:pPr>
            <a:r>
              <a:rPr lang="tr-TR" altLang="tr-TR" sz="2400"/>
              <a:t>	</a:t>
            </a:r>
          </a:p>
          <a:p>
            <a:pPr lvl="1" eaLnBrk="1" hangingPunct="1">
              <a:buFontTx/>
              <a:buNone/>
            </a:pPr>
            <a:endParaRPr lang="tr-TR" altLang="tr-TR" b="1" i="1">
              <a:solidFill>
                <a:srgbClr val="FFFF00"/>
              </a:solidFill>
            </a:endParaRPr>
          </a:p>
        </p:txBody>
      </p:sp>
    </p:spTree>
    <p:extLst>
      <p:ext uri="{BB962C8B-B14F-4D97-AF65-F5344CB8AC3E}">
        <p14:creationId xmlns:p14="http://schemas.microsoft.com/office/powerpoint/2010/main" val="6169255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bldLvl="5"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209800" y="609600"/>
            <a:ext cx="7772400" cy="533400"/>
          </a:xfrm>
        </p:spPr>
        <p:txBody>
          <a:bodyPr rtlCol="0">
            <a:normAutofit fontScale="90000"/>
          </a:bodyPr>
          <a:lstStyle/>
          <a:p>
            <a:pPr>
              <a:defRPr/>
            </a:pPr>
            <a:r>
              <a:rPr lang="tr-TR" sz="3200" b="1" i="1" dirty="0">
                <a:solidFill>
                  <a:srgbClr val="FF0000"/>
                </a:solidFill>
              </a:rPr>
              <a:t>Mevsime Bağlı Poliöstrik Hayvanlar</a:t>
            </a:r>
          </a:p>
        </p:txBody>
      </p:sp>
      <p:sp>
        <p:nvSpPr>
          <p:cNvPr id="45059" name="Rectangle 3"/>
          <p:cNvSpPr>
            <a:spLocks noGrp="1" noChangeArrowheads="1"/>
          </p:cNvSpPr>
          <p:nvPr>
            <p:ph idx="1"/>
          </p:nvPr>
        </p:nvSpPr>
        <p:spPr>
          <a:xfrm>
            <a:off x="2209800" y="1295400"/>
            <a:ext cx="7772400" cy="4800600"/>
          </a:xfrm>
        </p:spPr>
        <p:txBody>
          <a:bodyPr/>
          <a:lstStyle/>
          <a:p>
            <a:pPr eaLnBrk="1" hangingPunct="1"/>
            <a:endParaRPr lang="tr-TR" altLang="tr-TR" sz="2400" b="1" i="1">
              <a:solidFill>
                <a:srgbClr val="FFFF00"/>
              </a:solidFill>
            </a:endParaRPr>
          </a:p>
          <a:p>
            <a:pPr eaLnBrk="1" hangingPunct="1">
              <a:buFontTx/>
              <a:buNone/>
            </a:pPr>
            <a:r>
              <a:rPr lang="tr-TR" altLang="tr-TR">
                <a:solidFill>
                  <a:srgbClr val="FFFF00"/>
                </a:solidFill>
              </a:rPr>
              <a:t>	</a:t>
            </a:r>
            <a:r>
              <a:rPr lang="tr-TR" altLang="tr-TR" sz="2400"/>
              <a:t>Belirli mevsimlerde birden çok östrus gösterirler.</a:t>
            </a:r>
          </a:p>
          <a:p>
            <a:pPr algn="just" eaLnBrk="1" hangingPunct="1">
              <a:buFontTx/>
              <a:buNone/>
            </a:pPr>
            <a:r>
              <a:rPr lang="tr-TR" altLang="tr-TR" sz="2400"/>
              <a:t>	 Östrus mevsimlerinde gebe kalmadıkça ortalama 3 haftalık     sikluslar gösterirler.</a:t>
            </a:r>
          </a:p>
          <a:p>
            <a:pPr algn="just" eaLnBrk="1" hangingPunct="1">
              <a:buFontTx/>
              <a:buNone/>
            </a:pPr>
            <a:r>
              <a:rPr lang="tr-TR" altLang="tr-TR" sz="2400"/>
              <a:t>	Kısrak (ilkbahar), </a:t>
            </a:r>
          </a:p>
          <a:p>
            <a:pPr algn="just" eaLnBrk="1" hangingPunct="1">
              <a:buFontTx/>
              <a:buNone/>
            </a:pPr>
            <a:r>
              <a:rPr lang="tr-TR" altLang="tr-TR" sz="2400"/>
              <a:t>	Koyun, Keçi (Sonbahar) ve </a:t>
            </a:r>
          </a:p>
          <a:p>
            <a:pPr algn="just" eaLnBrk="1" hangingPunct="1">
              <a:buFontTx/>
              <a:buNone/>
            </a:pPr>
            <a:r>
              <a:rPr lang="tr-TR" altLang="tr-TR" sz="2400"/>
              <a:t>	Kedi bu gruptadır.</a:t>
            </a:r>
          </a:p>
          <a:p>
            <a:pPr eaLnBrk="1" hangingPunct="1"/>
            <a:endParaRPr lang="tr-TR" altLang="tr-TR" sz="2400">
              <a:solidFill>
                <a:srgbClr val="FFFF00"/>
              </a:solidFill>
            </a:endParaRPr>
          </a:p>
        </p:txBody>
      </p:sp>
    </p:spTree>
    <p:extLst>
      <p:ext uri="{BB962C8B-B14F-4D97-AF65-F5344CB8AC3E}">
        <p14:creationId xmlns:p14="http://schemas.microsoft.com/office/powerpoint/2010/main" val="617108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209800" y="609600"/>
            <a:ext cx="7772400" cy="533400"/>
          </a:xfrm>
        </p:spPr>
        <p:txBody>
          <a:bodyPr rtlCol="0">
            <a:normAutofit fontScale="90000"/>
          </a:bodyPr>
          <a:lstStyle/>
          <a:p>
            <a:pPr>
              <a:defRPr/>
            </a:pPr>
            <a:r>
              <a:rPr lang="tr-TR" sz="3200" b="1" i="1" dirty="0">
                <a:solidFill>
                  <a:srgbClr val="FF0000"/>
                </a:solidFill>
              </a:rPr>
              <a:t>Mevsime Bağlı Monoöstrik Hayvanlar</a:t>
            </a:r>
          </a:p>
        </p:txBody>
      </p:sp>
      <p:sp>
        <p:nvSpPr>
          <p:cNvPr id="46083" name="Rectangle 3"/>
          <p:cNvSpPr>
            <a:spLocks noGrp="1" noChangeArrowheads="1"/>
          </p:cNvSpPr>
          <p:nvPr>
            <p:ph idx="1"/>
          </p:nvPr>
        </p:nvSpPr>
        <p:spPr>
          <a:xfrm>
            <a:off x="2209800" y="2133600"/>
            <a:ext cx="7772400" cy="3962400"/>
          </a:xfrm>
        </p:spPr>
        <p:txBody>
          <a:bodyPr/>
          <a:lstStyle/>
          <a:p>
            <a:pPr eaLnBrk="1" hangingPunct="1"/>
            <a:r>
              <a:rPr lang="tr-TR" altLang="tr-TR" sz="2400"/>
              <a:t>Östrus siklusu gösterdikleri dönemde tek bir östrus gösteren hayvanlar bu gruba dahil edilir.</a:t>
            </a:r>
          </a:p>
          <a:p>
            <a:pPr eaLnBrk="1" hangingPunct="1"/>
            <a:r>
              <a:rPr lang="tr-TR" altLang="tr-TR" sz="2400"/>
              <a:t>Köpekler bu grupta yer alır.</a:t>
            </a:r>
          </a:p>
          <a:p>
            <a:pPr eaLnBrk="1" hangingPunct="1"/>
            <a:r>
              <a:rPr lang="tr-TR" altLang="tr-TR" sz="2400"/>
              <a:t>Köpek yaz ve kış döneminde birer defa östrus gösterir.</a:t>
            </a:r>
          </a:p>
        </p:txBody>
      </p:sp>
    </p:spTree>
    <p:extLst>
      <p:ext uri="{BB962C8B-B14F-4D97-AF65-F5344CB8AC3E}">
        <p14:creationId xmlns:p14="http://schemas.microsoft.com/office/powerpoint/2010/main" val="1537574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09800" y="609600"/>
            <a:ext cx="7772400" cy="533400"/>
          </a:xfrm>
        </p:spPr>
        <p:txBody>
          <a:bodyPr rtlCol="0">
            <a:normAutofit fontScale="90000"/>
          </a:bodyPr>
          <a:lstStyle/>
          <a:p>
            <a:pPr>
              <a:defRPr/>
            </a:pPr>
            <a:r>
              <a:rPr lang="tr-TR" sz="3200" dirty="0">
                <a:solidFill>
                  <a:srgbClr val="FF0000"/>
                </a:solidFill>
              </a:rPr>
              <a:t>Yıl Boyu Poliöstrik Hayvanlar</a:t>
            </a:r>
          </a:p>
        </p:txBody>
      </p:sp>
      <p:sp>
        <p:nvSpPr>
          <p:cNvPr id="47107" name="Rectangle 3"/>
          <p:cNvSpPr>
            <a:spLocks noGrp="1" noChangeArrowheads="1"/>
          </p:cNvSpPr>
          <p:nvPr>
            <p:ph idx="1"/>
          </p:nvPr>
        </p:nvSpPr>
        <p:spPr>
          <a:xfrm>
            <a:off x="2209800" y="2362200"/>
            <a:ext cx="7772400" cy="1752600"/>
          </a:xfrm>
        </p:spPr>
        <p:txBody>
          <a:bodyPr/>
          <a:lstStyle/>
          <a:p>
            <a:pPr eaLnBrk="1" hangingPunct="1"/>
            <a:r>
              <a:rPr lang="tr-TR" altLang="tr-TR" sz="2400"/>
              <a:t>Gebe kalmadıkları sürece yılın her mevsiminde ortalama üçer haftalık aralıklarla östrus gösteren hayvanlardır.</a:t>
            </a:r>
          </a:p>
          <a:p>
            <a:pPr eaLnBrk="1" hangingPunct="1"/>
            <a:endParaRPr lang="tr-TR" altLang="tr-TR" sz="2400"/>
          </a:p>
          <a:p>
            <a:pPr eaLnBrk="1" hangingPunct="1"/>
            <a:r>
              <a:rPr lang="tr-TR" altLang="tr-TR" sz="2400"/>
              <a:t>İnek, manda, domuz ve tavşan bu gruba dahil edilir.</a:t>
            </a:r>
          </a:p>
        </p:txBody>
      </p:sp>
    </p:spTree>
    <p:extLst>
      <p:ext uri="{BB962C8B-B14F-4D97-AF65-F5344CB8AC3E}">
        <p14:creationId xmlns:p14="http://schemas.microsoft.com/office/powerpoint/2010/main" val="1339678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209800" y="609600"/>
            <a:ext cx="7772400" cy="533400"/>
          </a:xfrm>
        </p:spPr>
        <p:txBody>
          <a:bodyPr rtlCol="0">
            <a:normAutofit fontScale="90000"/>
          </a:bodyPr>
          <a:lstStyle/>
          <a:p>
            <a:pPr>
              <a:defRPr/>
            </a:pPr>
            <a:r>
              <a:rPr lang="tr-TR" sz="3200" dirty="0">
                <a:solidFill>
                  <a:srgbClr val="FF0000"/>
                </a:solidFill>
              </a:rPr>
              <a:t>Östrus Siklusları ve Evreleri</a:t>
            </a:r>
          </a:p>
        </p:txBody>
      </p:sp>
      <p:sp>
        <p:nvSpPr>
          <p:cNvPr id="37891" name="Rectangle 3"/>
          <p:cNvSpPr>
            <a:spLocks noGrp="1" noChangeArrowheads="1"/>
          </p:cNvSpPr>
          <p:nvPr>
            <p:ph idx="1"/>
          </p:nvPr>
        </p:nvSpPr>
        <p:spPr>
          <a:xfrm>
            <a:off x="2166938" y="2071688"/>
            <a:ext cx="7772400" cy="2990850"/>
          </a:xfrm>
        </p:spPr>
        <p:txBody>
          <a:bodyPr/>
          <a:lstStyle/>
          <a:p>
            <a:pPr eaLnBrk="1" hangingPunct="1"/>
            <a:endParaRPr lang="tr-TR" altLang="tr-TR" sz="2400" b="1" i="1"/>
          </a:p>
          <a:p>
            <a:pPr eaLnBrk="1" hangingPunct="1"/>
            <a:r>
              <a:rPr lang="tr-TR" altLang="tr-TR" sz="2400" i="1"/>
              <a:t>Proöstrus</a:t>
            </a:r>
          </a:p>
          <a:p>
            <a:pPr eaLnBrk="1" hangingPunct="1"/>
            <a:r>
              <a:rPr lang="tr-TR" altLang="tr-TR" sz="2400" i="1"/>
              <a:t>Östrus</a:t>
            </a:r>
          </a:p>
          <a:p>
            <a:pPr eaLnBrk="1" hangingPunct="1"/>
            <a:r>
              <a:rPr lang="tr-TR" altLang="tr-TR" sz="2400" i="1"/>
              <a:t>Metaöstrus (köpeklerde diöstrusla iç içedir)</a:t>
            </a:r>
          </a:p>
          <a:p>
            <a:pPr eaLnBrk="1" hangingPunct="1"/>
            <a:r>
              <a:rPr lang="tr-TR" altLang="tr-TR" sz="2400" i="1"/>
              <a:t>Diöstrus</a:t>
            </a:r>
          </a:p>
          <a:p>
            <a:pPr eaLnBrk="1" hangingPunct="1"/>
            <a:r>
              <a:rPr lang="tr-TR" altLang="tr-TR" sz="2400" i="1"/>
              <a:t>Anöstrus</a:t>
            </a:r>
          </a:p>
        </p:txBody>
      </p:sp>
    </p:spTree>
    <p:extLst>
      <p:ext uri="{BB962C8B-B14F-4D97-AF65-F5344CB8AC3E}">
        <p14:creationId xmlns:p14="http://schemas.microsoft.com/office/powerpoint/2010/main" val="17595405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7891">
                                            <p:txEl>
                                              <p:pRg st="1" end="1"/>
                                            </p:txEl>
                                          </p:spTgt>
                                        </p:tgtEl>
                                        <p:attrNameLst>
                                          <p:attrName>style.visibility</p:attrName>
                                        </p:attrNameLst>
                                      </p:cBhvr>
                                      <p:to>
                                        <p:strVal val="visible"/>
                                      </p:to>
                                    </p:set>
                                    <p:anim calcmode="lin" valueType="num">
                                      <p:cBhvr additive="base">
                                        <p:cTn id="7" dur="500" fill="hold"/>
                                        <p:tgtEl>
                                          <p:spTgt spid="3789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7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7891">
                                            <p:txEl>
                                              <p:pRg st="2" end="2"/>
                                            </p:txEl>
                                          </p:spTgt>
                                        </p:tgtEl>
                                        <p:attrNameLst>
                                          <p:attrName>style.visibility</p:attrName>
                                        </p:attrNameLst>
                                      </p:cBhvr>
                                      <p:to>
                                        <p:strVal val="visible"/>
                                      </p:to>
                                    </p:set>
                                    <p:anim calcmode="lin" valueType="num">
                                      <p:cBhvr additive="base">
                                        <p:cTn id="13" dur="500" fill="hold"/>
                                        <p:tgtEl>
                                          <p:spTgt spid="3789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7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7891">
                                            <p:txEl>
                                              <p:pRg st="3" end="3"/>
                                            </p:txEl>
                                          </p:spTgt>
                                        </p:tgtEl>
                                        <p:attrNameLst>
                                          <p:attrName>style.visibility</p:attrName>
                                        </p:attrNameLst>
                                      </p:cBhvr>
                                      <p:to>
                                        <p:strVal val="visible"/>
                                      </p:to>
                                    </p:set>
                                    <p:anim calcmode="lin" valueType="num">
                                      <p:cBhvr additive="base">
                                        <p:cTn id="19" dur="500" fill="hold"/>
                                        <p:tgtEl>
                                          <p:spTgt spid="37891">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78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37891">
                                            <p:txEl>
                                              <p:pRg st="4" end="4"/>
                                            </p:txEl>
                                          </p:spTgt>
                                        </p:tgtEl>
                                        <p:attrNameLst>
                                          <p:attrName>style.visibility</p:attrName>
                                        </p:attrNameLst>
                                      </p:cBhvr>
                                      <p:to>
                                        <p:strVal val="visible"/>
                                      </p:to>
                                    </p:set>
                                    <p:anim calcmode="lin" valueType="num">
                                      <p:cBhvr additive="base">
                                        <p:cTn id="25" dur="500" fill="hold"/>
                                        <p:tgtEl>
                                          <p:spTgt spid="3789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78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37891">
                                            <p:txEl>
                                              <p:pRg st="5" end="5"/>
                                            </p:txEl>
                                          </p:spTgt>
                                        </p:tgtEl>
                                        <p:attrNameLst>
                                          <p:attrName>style.visibility</p:attrName>
                                        </p:attrNameLst>
                                      </p:cBhvr>
                                      <p:to>
                                        <p:strVal val="visible"/>
                                      </p:to>
                                    </p:set>
                                    <p:anim calcmode="lin" valueType="num">
                                      <p:cBhvr additive="base">
                                        <p:cTn id="31" dur="500" fill="hold"/>
                                        <p:tgtEl>
                                          <p:spTgt spid="37891">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78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bldLvl="5"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209800" y="609600"/>
            <a:ext cx="7772400" cy="533400"/>
          </a:xfrm>
        </p:spPr>
        <p:txBody>
          <a:bodyPr rtlCol="0">
            <a:normAutofit fontScale="90000"/>
          </a:bodyPr>
          <a:lstStyle/>
          <a:p>
            <a:pPr>
              <a:defRPr/>
            </a:pPr>
            <a:r>
              <a:rPr lang="tr-TR" sz="3200" dirty="0">
                <a:solidFill>
                  <a:srgbClr val="FF0000"/>
                </a:solidFill>
              </a:rPr>
              <a:t>Proöstrus</a:t>
            </a:r>
          </a:p>
        </p:txBody>
      </p:sp>
      <p:sp>
        <p:nvSpPr>
          <p:cNvPr id="49155" name="Rectangle 3"/>
          <p:cNvSpPr>
            <a:spLocks noGrp="1" noChangeArrowheads="1"/>
          </p:cNvSpPr>
          <p:nvPr>
            <p:ph idx="1"/>
          </p:nvPr>
        </p:nvSpPr>
        <p:spPr>
          <a:xfrm>
            <a:off x="2209800" y="1295400"/>
            <a:ext cx="7772400" cy="4800600"/>
          </a:xfrm>
          <a:ln>
            <a:solidFill>
              <a:srgbClr val="FF0000"/>
            </a:solidFill>
            <a:miter lim="800000"/>
            <a:headEnd/>
            <a:tailEnd/>
          </a:ln>
        </p:spPr>
        <p:txBody>
          <a:bodyPr/>
          <a:lstStyle/>
          <a:p>
            <a:pPr eaLnBrk="1" hangingPunct="1"/>
            <a:r>
              <a:rPr lang="tr-TR" altLang="tr-TR" sz="2400"/>
              <a:t>Östrustan hemen önce reproduktif sistemdeki aktivitenin belirgin olarak arttığı evredir.</a:t>
            </a:r>
          </a:p>
          <a:p>
            <a:pPr eaLnBrk="1" hangingPunct="1"/>
            <a:r>
              <a:rPr lang="tr-TR" altLang="tr-TR" sz="2400"/>
              <a:t>Folliküler gelişme başlamakta ve eğer dişi polisiklik ise bir önceki siklustan kalan Cl. gerilemektedir.</a:t>
            </a:r>
          </a:p>
          <a:p>
            <a:pPr eaLnBrk="1" hangingPunct="1"/>
            <a:r>
              <a:rPr lang="tr-TR" altLang="tr-TR" sz="2400"/>
              <a:t>Uterus genişler, endometrium konjestiyone ve ödemlidir ve bezlerde artan sekresyon görülür.</a:t>
            </a:r>
          </a:p>
          <a:p>
            <a:pPr eaLnBrk="1" hangingPunct="1"/>
            <a:r>
              <a:rPr lang="tr-TR" altLang="tr-TR" sz="2400"/>
              <a:t>Vagina mukozası hiperemiktir, epitelyumdaki superfisiyal kat kornifiye olmaya başlar.</a:t>
            </a:r>
          </a:p>
          <a:p>
            <a:pPr eaLnBrk="1" hangingPunct="1"/>
            <a:r>
              <a:rPr lang="tr-TR" altLang="tr-TR" sz="2400"/>
              <a:t>Erkeği kabul etmez.</a:t>
            </a:r>
          </a:p>
        </p:txBody>
      </p:sp>
      <p:pic>
        <p:nvPicPr>
          <p:cNvPr id="49156" name="Picture 15" descr="dogre"/>
          <p:cNvPicPr>
            <a:picLocks noChangeAspect="1" noChangeArrowheads="1"/>
          </p:cNvPicPr>
          <p:nvPr/>
        </p:nvPicPr>
        <p:blipFill>
          <a:blip r:embed="rId2">
            <a:extLst>
              <a:ext uri="{28A0092B-C50C-407E-A947-70E740481C1C}">
                <a14:useLocalDpi xmlns:a14="http://schemas.microsoft.com/office/drawing/2010/main" val="0"/>
              </a:ext>
            </a:extLst>
          </a:blip>
          <a:srcRect r="47606" b="67499"/>
          <a:stretch>
            <a:fillRect/>
          </a:stretch>
        </p:blipFill>
        <p:spPr bwMode="auto">
          <a:xfrm>
            <a:off x="6881813" y="4572001"/>
            <a:ext cx="2933700" cy="183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a:cxnSpLocks noChangeShapeType="1"/>
          </p:cNvCxnSpPr>
          <p:nvPr/>
        </p:nvCxnSpPr>
        <p:spPr bwMode="auto">
          <a:xfrm>
            <a:off x="7024688" y="4643439"/>
            <a:ext cx="2786062" cy="1785937"/>
          </a:xfrm>
          <a:prstGeom prst="line">
            <a:avLst/>
          </a:prstGeom>
          <a:noFill/>
          <a:ln w="38100">
            <a:solidFill>
              <a:srgbClr val="FF0000"/>
            </a:solidFill>
            <a:round/>
            <a:headEnd/>
            <a:tailEnd/>
          </a:ln>
          <a:effectLst>
            <a:outerShdw blurRad="63500" dist="23000" dir="5400000" rotWithShape="0">
              <a:srgbClr val="000000">
                <a:alpha val="34999"/>
              </a:srgbClr>
            </a:outerShdw>
          </a:effectLst>
          <a:extLst>
            <a:ext uri="{909E8E84-426E-40DD-AFC4-6F175D3DCCD1}">
              <a14:hiddenFill xmlns:a14="http://schemas.microsoft.com/office/drawing/2010/main">
                <a:noFill/>
              </a14:hiddenFill>
            </a:ext>
          </a:extLst>
        </p:spPr>
      </p:cxnSp>
      <p:cxnSp>
        <p:nvCxnSpPr>
          <p:cNvPr id="9" name="Straight Connector 8"/>
          <p:cNvCxnSpPr>
            <a:cxnSpLocks noChangeShapeType="1"/>
          </p:cNvCxnSpPr>
          <p:nvPr/>
        </p:nvCxnSpPr>
        <p:spPr bwMode="auto">
          <a:xfrm flipV="1">
            <a:off x="6667501" y="4714875"/>
            <a:ext cx="2786063" cy="1714500"/>
          </a:xfrm>
          <a:prstGeom prst="line">
            <a:avLst/>
          </a:prstGeom>
          <a:noFill/>
          <a:ln w="38100">
            <a:solidFill>
              <a:srgbClr val="FF0000"/>
            </a:solidFill>
            <a:round/>
            <a:headEnd/>
            <a:tailEnd/>
          </a:ln>
          <a:effectLst>
            <a:outerShdw blurRad="63500" dist="23000" dir="5400000" rotWithShape="0">
              <a:srgbClr val="000000">
                <a:alpha val="34999"/>
              </a:srgbClr>
            </a:outerShdw>
          </a:effectLst>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748977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209800" y="609600"/>
            <a:ext cx="7772400" cy="533400"/>
          </a:xfrm>
        </p:spPr>
        <p:txBody>
          <a:bodyPr rtlCol="0">
            <a:normAutofit fontScale="90000"/>
          </a:bodyPr>
          <a:lstStyle/>
          <a:p>
            <a:pPr>
              <a:defRPr/>
            </a:pPr>
            <a:r>
              <a:rPr lang="tr-TR" sz="3200" dirty="0">
                <a:solidFill>
                  <a:srgbClr val="FF0000"/>
                </a:solidFill>
              </a:rPr>
              <a:t>Östrus</a:t>
            </a:r>
          </a:p>
        </p:txBody>
      </p:sp>
      <p:sp>
        <p:nvSpPr>
          <p:cNvPr id="50179" name="Rectangle 3"/>
          <p:cNvSpPr>
            <a:spLocks noGrp="1" noChangeArrowheads="1"/>
          </p:cNvSpPr>
          <p:nvPr>
            <p:ph idx="1"/>
          </p:nvPr>
        </p:nvSpPr>
        <p:spPr>
          <a:xfrm>
            <a:off x="2209800" y="1295400"/>
            <a:ext cx="7772400" cy="5276850"/>
          </a:xfrm>
        </p:spPr>
        <p:txBody>
          <a:bodyPr/>
          <a:lstStyle/>
          <a:p>
            <a:pPr eaLnBrk="1" hangingPunct="1">
              <a:lnSpc>
                <a:spcPct val="90000"/>
              </a:lnSpc>
            </a:pPr>
            <a:r>
              <a:rPr lang="tr-TR" altLang="tr-TR" sz="2400"/>
              <a:t>Folliküler gelişme devam eder.</a:t>
            </a:r>
          </a:p>
          <a:p>
            <a:pPr eaLnBrk="1" hangingPunct="1">
              <a:lnSpc>
                <a:spcPct val="90000"/>
              </a:lnSpc>
            </a:pPr>
            <a:r>
              <a:rPr lang="tr-TR" altLang="tr-TR" sz="2400"/>
              <a:t>Erkeğin kabul edildiği evredir. </a:t>
            </a:r>
          </a:p>
          <a:p>
            <a:pPr eaLnBrk="1" hangingPunct="1">
              <a:lnSpc>
                <a:spcPct val="90000"/>
              </a:lnSpc>
            </a:pPr>
            <a:r>
              <a:rPr lang="tr-TR" altLang="tr-TR" sz="2400"/>
              <a:t>Uterus, cervix ve vagina’da artan miktarda mukus salgılanır</a:t>
            </a:r>
          </a:p>
          <a:p>
            <a:pPr eaLnBrk="1" hangingPunct="1">
              <a:lnSpc>
                <a:spcPct val="90000"/>
              </a:lnSpc>
            </a:pPr>
            <a:r>
              <a:rPr lang="tr-TR" altLang="tr-TR" sz="2400"/>
              <a:t>Vagina epiteli ve endometrium hiperemik ve konjestiyone</a:t>
            </a:r>
          </a:p>
          <a:p>
            <a:pPr eaLnBrk="1" hangingPunct="1">
              <a:lnSpc>
                <a:spcPct val="90000"/>
              </a:lnSpc>
            </a:pPr>
            <a:r>
              <a:rPr lang="tr-TR" altLang="tr-TR" sz="2400"/>
              <a:t>Cervix açık ve gevşektir.</a:t>
            </a:r>
          </a:p>
          <a:p>
            <a:pPr eaLnBrk="1" hangingPunct="1">
              <a:lnSpc>
                <a:spcPct val="90000"/>
              </a:lnSpc>
            </a:pPr>
            <a:r>
              <a:rPr lang="tr-TR" altLang="tr-TR" sz="2400"/>
              <a:t>Evcil türlerde ovulasyon bu evrede olmakta fakat ineklerde farklı olarak ovulasyon bu evrenin bitmesini takip eden 12.saatte şekillenmektedir.</a:t>
            </a:r>
          </a:p>
          <a:p>
            <a:pPr eaLnBrk="1" hangingPunct="1">
              <a:lnSpc>
                <a:spcPct val="90000"/>
              </a:lnSpc>
            </a:pPr>
            <a:r>
              <a:rPr lang="tr-TR" altLang="tr-TR" sz="2400"/>
              <a:t>Proöstrus ve östrus siklusun </a:t>
            </a:r>
            <a:r>
              <a:rPr lang="tr-TR" altLang="tr-TR" sz="2400" b="1" i="1"/>
              <a:t>“folliküler evre” </a:t>
            </a:r>
            <a:r>
              <a:rPr lang="tr-TR" altLang="tr-TR" sz="2400"/>
              <a:t>sini oluşturur. </a:t>
            </a:r>
          </a:p>
          <a:p>
            <a:pPr eaLnBrk="1" hangingPunct="1">
              <a:lnSpc>
                <a:spcPct val="90000"/>
              </a:lnSpc>
            </a:pPr>
            <a:r>
              <a:rPr lang="tr-TR" altLang="tr-TR" sz="2400"/>
              <a:t>Östrojen hormonu baskındır.</a:t>
            </a:r>
          </a:p>
          <a:p>
            <a:pPr eaLnBrk="1" hangingPunct="1">
              <a:lnSpc>
                <a:spcPct val="90000"/>
              </a:lnSpc>
            </a:pPr>
            <a:endParaRPr lang="tr-TR" altLang="tr-TR" sz="2400">
              <a:solidFill>
                <a:srgbClr val="FFFF00"/>
              </a:solidFill>
            </a:endParaRPr>
          </a:p>
          <a:p>
            <a:pPr eaLnBrk="1" hangingPunct="1">
              <a:lnSpc>
                <a:spcPct val="90000"/>
              </a:lnSpc>
            </a:pPr>
            <a:endParaRPr lang="tr-TR" altLang="tr-TR" sz="2400">
              <a:solidFill>
                <a:srgbClr val="FFFF00"/>
              </a:solidFill>
            </a:endParaRPr>
          </a:p>
          <a:p>
            <a:pPr eaLnBrk="1" hangingPunct="1">
              <a:lnSpc>
                <a:spcPct val="90000"/>
              </a:lnSpc>
            </a:pPr>
            <a:endParaRPr lang="tr-TR" altLang="tr-TR" sz="2400">
              <a:solidFill>
                <a:srgbClr val="FFFF00"/>
              </a:solidFill>
            </a:endParaRPr>
          </a:p>
        </p:txBody>
      </p:sp>
      <p:pic>
        <p:nvPicPr>
          <p:cNvPr id="50180" name="Picture 15" descr="dogre"/>
          <p:cNvPicPr>
            <a:picLocks noChangeAspect="1" noChangeArrowheads="1"/>
          </p:cNvPicPr>
          <p:nvPr/>
        </p:nvPicPr>
        <p:blipFill>
          <a:blip r:embed="rId2">
            <a:extLst>
              <a:ext uri="{28A0092B-C50C-407E-A947-70E740481C1C}">
                <a14:useLocalDpi xmlns:a14="http://schemas.microsoft.com/office/drawing/2010/main" val="0"/>
              </a:ext>
            </a:extLst>
          </a:blip>
          <a:srcRect r="47606" b="67499"/>
          <a:stretch>
            <a:fillRect/>
          </a:stretch>
        </p:blipFill>
        <p:spPr bwMode="auto">
          <a:xfrm>
            <a:off x="7310438" y="142876"/>
            <a:ext cx="2933700" cy="183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421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Siklik Aktivitenin Regülasyonu</a:t>
            </a:r>
          </a:p>
        </p:txBody>
      </p:sp>
      <p:sp>
        <p:nvSpPr>
          <p:cNvPr id="28675" name="Rectangle 3"/>
          <p:cNvSpPr>
            <a:spLocks noGrp="1" noChangeArrowheads="1"/>
          </p:cNvSpPr>
          <p:nvPr>
            <p:ph idx="1"/>
          </p:nvPr>
        </p:nvSpPr>
        <p:spPr>
          <a:xfrm>
            <a:off x="2209800" y="1295400"/>
            <a:ext cx="7772400" cy="4800600"/>
          </a:xfrm>
        </p:spPr>
        <p:txBody>
          <a:bodyPr/>
          <a:lstStyle/>
          <a:p>
            <a:pPr eaLnBrk="1" hangingPunct="1"/>
            <a:endParaRPr lang="tr-TR" altLang="tr-TR" sz="2000" b="1">
              <a:latin typeface="Arial" charset="-94"/>
              <a:ea typeface="Arial" charset="-94"/>
              <a:cs typeface="Arial" charset="-94"/>
            </a:endParaRPr>
          </a:p>
          <a:p>
            <a:pPr eaLnBrk="1" hangingPunct="1"/>
            <a:endParaRPr lang="tr-TR" altLang="tr-TR" sz="2000" b="1">
              <a:latin typeface="Arial" charset="-94"/>
              <a:ea typeface="Arial" charset="-94"/>
              <a:cs typeface="Arial" charset="-94"/>
            </a:endParaRPr>
          </a:p>
          <a:p>
            <a:pPr eaLnBrk="1" hangingPunct="1"/>
            <a:endParaRPr lang="tr-TR" altLang="tr-TR" sz="2000" b="1">
              <a:latin typeface="Arial" charset="-94"/>
              <a:ea typeface="Arial" charset="-94"/>
              <a:cs typeface="Arial" charset="-94"/>
            </a:endParaRPr>
          </a:p>
          <a:p>
            <a:pPr eaLnBrk="1" hangingPunct="1"/>
            <a:r>
              <a:rPr lang="tr-TR" altLang="tr-TR" sz="2000" b="1">
                <a:latin typeface="Arial" charset="-94"/>
                <a:ea typeface="Arial" charset="-94"/>
                <a:cs typeface="Arial" charset="-94"/>
              </a:rPr>
              <a:t>Siklik aktivitenin düzenlenmesi temelde hipotalamus-hipofiz-ovaryum axisinin kontrolü altındadır</a:t>
            </a:r>
            <a:r>
              <a:rPr lang="tr-TR" altLang="tr-TR" sz="2000"/>
              <a:t>.</a:t>
            </a:r>
          </a:p>
          <a:p>
            <a:pPr eaLnBrk="1" hangingPunct="1"/>
            <a:endParaRPr lang="tr-TR" altLang="tr-TR" sz="2000">
              <a:solidFill>
                <a:srgbClr val="FFFF00"/>
              </a:solidFill>
            </a:endParaRPr>
          </a:p>
          <a:p>
            <a:pPr eaLnBrk="1" hangingPunct="1"/>
            <a:endParaRPr lang="tr-TR" altLang="tr-TR" sz="2000">
              <a:solidFill>
                <a:srgbClr val="FFFF00"/>
              </a:solidFill>
            </a:endParaRPr>
          </a:p>
        </p:txBody>
      </p:sp>
    </p:spTree>
    <p:extLst>
      <p:ext uri="{BB962C8B-B14F-4D97-AF65-F5344CB8AC3E}">
        <p14:creationId xmlns:p14="http://schemas.microsoft.com/office/powerpoint/2010/main" val="2130105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2309813" y="571500"/>
            <a:ext cx="7772400" cy="533400"/>
          </a:xfrm>
        </p:spPr>
        <p:txBody>
          <a:bodyPr rtlCol="0">
            <a:normAutofit fontScale="90000"/>
          </a:bodyPr>
          <a:lstStyle/>
          <a:p>
            <a:pPr>
              <a:defRPr/>
            </a:pPr>
            <a:r>
              <a:rPr lang="tr-TR" sz="3200" dirty="0">
                <a:solidFill>
                  <a:srgbClr val="FF0000"/>
                </a:solidFill>
              </a:rPr>
              <a:t>Metaöstrus</a:t>
            </a:r>
          </a:p>
        </p:txBody>
      </p:sp>
      <p:sp>
        <p:nvSpPr>
          <p:cNvPr id="51203" name="Rectangle 3"/>
          <p:cNvSpPr>
            <a:spLocks noGrp="1" noChangeArrowheads="1"/>
          </p:cNvSpPr>
          <p:nvPr>
            <p:ph idx="1"/>
          </p:nvPr>
        </p:nvSpPr>
        <p:spPr>
          <a:xfrm>
            <a:off x="2209800" y="1295400"/>
            <a:ext cx="7772400" cy="4800600"/>
          </a:xfrm>
        </p:spPr>
        <p:txBody>
          <a:bodyPr/>
          <a:lstStyle/>
          <a:p>
            <a:pPr eaLnBrk="1" hangingPunct="1"/>
            <a:endParaRPr lang="tr-TR" altLang="tr-TR" sz="2400">
              <a:solidFill>
                <a:srgbClr val="FFFF00"/>
              </a:solidFill>
            </a:endParaRPr>
          </a:p>
          <a:p>
            <a:pPr eaLnBrk="1" hangingPunct="1"/>
            <a:endParaRPr lang="tr-TR" altLang="tr-TR" sz="2400">
              <a:solidFill>
                <a:srgbClr val="FFFF00"/>
              </a:solidFill>
            </a:endParaRPr>
          </a:p>
          <a:p>
            <a:pPr eaLnBrk="1" hangingPunct="1"/>
            <a:r>
              <a:rPr lang="tr-TR" altLang="tr-TR" sz="2400"/>
              <a:t>Bu evre östrusun bittiğini bildirir.</a:t>
            </a:r>
          </a:p>
          <a:p>
            <a:pPr eaLnBrk="1" hangingPunct="1"/>
            <a:r>
              <a:rPr lang="tr-TR" altLang="tr-TR" sz="2400"/>
              <a:t>Ovule olan folliküldeki granulosa hücreleri luteinize olmaya başlayarak Cl.’u oluşturmaya başlar.</a:t>
            </a:r>
          </a:p>
          <a:p>
            <a:pPr eaLnBrk="1" hangingPunct="1"/>
            <a:r>
              <a:rPr lang="tr-TR" altLang="tr-TR" sz="2400"/>
              <a:t>Uterus, cervix ve vaginal bezlerdeki sekresyon azalır.</a:t>
            </a:r>
          </a:p>
          <a:p>
            <a:pPr eaLnBrk="1" hangingPunct="1"/>
            <a:endParaRPr lang="tr-TR" altLang="tr-TR" sz="2400"/>
          </a:p>
        </p:txBody>
      </p:sp>
    </p:spTree>
    <p:extLst>
      <p:ext uri="{BB962C8B-B14F-4D97-AF65-F5344CB8AC3E}">
        <p14:creationId xmlns:p14="http://schemas.microsoft.com/office/powerpoint/2010/main" val="2052609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09800" y="609600"/>
            <a:ext cx="7772400" cy="533400"/>
          </a:xfrm>
        </p:spPr>
        <p:txBody>
          <a:bodyPr rtlCol="0">
            <a:normAutofit fontScale="90000"/>
          </a:bodyPr>
          <a:lstStyle/>
          <a:p>
            <a:pPr>
              <a:defRPr/>
            </a:pPr>
            <a:r>
              <a:rPr lang="tr-TR" sz="3200" dirty="0">
                <a:solidFill>
                  <a:srgbClr val="FF0000"/>
                </a:solidFill>
              </a:rPr>
              <a:t>Diöstrus</a:t>
            </a:r>
          </a:p>
        </p:txBody>
      </p:sp>
      <p:sp>
        <p:nvSpPr>
          <p:cNvPr id="52227" name="Rectangle 3"/>
          <p:cNvSpPr>
            <a:spLocks noGrp="1" noChangeArrowheads="1"/>
          </p:cNvSpPr>
          <p:nvPr>
            <p:ph idx="1"/>
          </p:nvPr>
        </p:nvSpPr>
        <p:spPr>
          <a:xfrm>
            <a:off x="2209800" y="1295400"/>
            <a:ext cx="7772400" cy="4800600"/>
          </a:xfrm>
        </p:spPr>
        <p:txBody>
          <a:bodyPr/>
          <a:lstStyle/>
          <a:p>
            <a:pPr eaLnBrk="1" hangingPunct="1"/>
            <a:endParaRPr lang="tr-TR" altLang="tr-TR" sz="2400"/>
          </a:p>
          <a:p>
            <a:pPr eaLnBrk="1" hangingPunct="1"/>
            <a:r>
              <a:rPr lang="tr-TR" altLang="tr-TR" sz="2400"/>
              <a:t>Cl.’un hakim olduğu evredir.</a:t>
            </a:r>
          </a:p>
          <a:p>
            <a:pPr eaLnBrk="1" hangingPunct="1"/>
            <a:r>
              <a:rPr lang="tr-TR" altLang="tr-TR" sz="2400"/>
              <a:t>Uterus bezlerinde hiperplazi ve hipertrofi meydana gelir.</a:t>
            </a:r>
          </a:p>
          <a:p>
            <a:pPr eaLnBrk="1" hangingPunct="1"/>
            <a:r>
              <a:rPr lang="tr-TR" altLang="tr-TR" sz="2400"/>
              <a:t>Genital kanal sekresyonları azalır ve yapışkan bir hal alır.</a:t>
            </a:r>
          </a:p>
          <a:p>
            <a:pPr eaLnBrk="1" hangingPunct="1"/>
            <a:r>
              <a:rPr lang="tr-TR" altLang="tr-TR" sz="2400"/>
              <a:t>Cervix kapanır.</a:t>
            </a:r>
          </a:p>
          <a:p>
            <a:pPr eaLnBrk="1" hangingPunct="1"/>
            <a:r>
              <a:rPr lang="tr-TR" altLang="tr-TR" sz="2400"/>
              <a:t>Progesteron baskındır.</a:t>
            </a:r>
          </a:p>
          <a:p>
            <a:pPr eaLnBrk="1" hangingPunct="1"/>
            <a:r>
              <a:rPr lang="tr-TR" altLang="tr-TR" sz="2400"/>
              <a:t>Cl.’un aktif olarak bulunduğu bu evreye </a:t>
            </a:r>
            <a:r>
              <a:rPr lang="tr-TR" altLang="tr-TR" sz="2400" b="1" i="1"/>
              <a:t>luteal evre</a:t>
            </a:r>
            <a:r>
              <a:rPr lang="tr-TR" altLang="tr-TR" sz="2400"/>
              <a:t>’de denilmektedir.</a:t>
            </a:r>
          </a:p>
        </p:txBody>
      </p:sp>
    </p:spTree>
    <p:extLst>
      <p:ext uri="{BB962C8B-B14F-4D97-AF65-F5344CB8AC3E}">
        <p14:creationId xmlns:p14="http://schemas.microsoft.com/office/powerpoint/2010/main" val="1030930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Anöstrus</a:t>
            </a:r>
          </a:p>
        </p:txBody>
      </p:sp>
      <p:sp>
        <p:nvSpPr>
          <p:cNvPr id="53251" name="Rectangle 3"/>
          <p:cNvSpPr>
            <a:spLocks noGrp="1" noChangeArrowheads="1"/>
          </p:cNvSpPr>
          <p:nvPr>
            <p:ph idx="1"/>
          </p:nvPr>
        </p:nvSpPr>
        <p:spPr>
          <a:xfrm>
            <a:off x="2209800" y="1295400"/>
            <a:ext cx="7772400" cy="4800600"/>
          </a:xfrm>
        </p:spPr>
        <p:txBody>
          <a:bodyPr/>
          <a:lstStyle/>
          <a:p>
            <a:pPr eaLnBrk="1" hangingPunct="1"/>
            <a:endParaRPr lang="tr-TR" altLang="tr-TR" sz="2400"/>
          </a:p>
          <a:p>
            <a:pPr eaLnBrk="1" hangingPunct="1"/>
            <a:r>
              <a:rPr lang="tr-TR" altLang="tr-TR" sz="2400"/>
              <a:t>Genital kanalın tamamen sakin olduğu uzun süreli dinlenme evresidir.</a:t>
            </a:r>
          </a:p>
          <a:p>
            <a:pPr eaLnBrk="1" hangingPunct="1"/>
            <a:r>
              <a:rPr lang="tr-TR" altLang="tr-TR" sz="2400"/>
              <a:t>Folliküler gelişme minimaldir.</a:t>
            </a:r>
          </a:p>
          <a:p>
            <a:pPr eaLnBrk="1" hangingPunct="1"/>
            <a:r>
              <a:rPr lang="tr-TR" altLang="tr-TR" sz="2400"/>
              <a:t>Sekresyonlar koyu, cervix kapalı ve mukoza solgundur.</a:t>
            </a:r>
          </a:p>
          <a:p>
            <a:pPr eaLnBrk="1" hangingPunct="1"/>
            <a:r>
              <a:rPr lang="tr-TR" altLang="tr-TR" sz="2400"/>
              <a:t>Mevsimsel östrus gösteren hayvanlarda ve doğum sonrasında tüm hayvanlarda fizyolojik olarak görülür.</a:t>
            </a:r>
          </a:p>
        </p:txBody>
      </p:sp>
    </p:spTree>
    <p:extLst>
      <p:ext uri="{BB962C8B-B14F-4D97-AF65-F5344CB8AC3E}">
        <p14:creationId xmlns:p14="http://schemas.microsoft.com/office/powerpoint/2010/main" val="956664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2209800" y="609600"/>
            <a:ext cx="7772400" cy="533400"/>
          </a:xfrm>
        </p:spPr>
        <p:txBody>
          <a:bodyPr rtlCol="0">
            <a:normAutofit/>
          </a:bodyPr>
          <a:lstStyle/>
          <a:p>
            <a:pPr>
              <a:defRPr/>
            </a:pPr>
            <a:endParaRPr lang="tr-TR" sz="3200">
              <a:solidFill>
                <a:schemeClr val="bg1"/>
              </a:solidFill>
            </a:endParaRPr>
          </a:p>
        </p:txBody>
      </p:sp>
      <p:sp>
        <p:nvSpPr>
          <p:cNvPr id="29699" name="Rectangle 3"/>
          <p:cNvSpPr>
            <a:spLocks noGrp="1" noChangeArrowheads="1"/>
          </p:cNvSpPr>
          <p:nvPr>
            <p:ph idx="1"/>
          </p:nvPr>
        </p:nvSpPr>
        <p:spPr>
          <a:xfrm>
            <a:off x="2209800" y="1295400"/>
            <a:ext cx="7772400" cy="4800600"/>
          </a:xfrm>
        </p:spPr>
        <p:txBody>
          <a:bodyPr/>
          <a:lstStyle/>
          <a:p>
            <a:pPr algn="just" eaLnBrk="1" hangingPunct="1"/>
            <a:endParaRPr lang="tr-TR" altLang="tr-TR" sz="2400">
              <a:solidFill>
                <a:srgbClr val="FFFF00"/>
              </a:solidFill>
              <a:latin typeface="Arial" charset="-94"/>
            </a:endParaRPr>
          </a:p>
          <a:p>
            <a:pPr algn="just" eaLnBrk="1" hangingPunct="1"/>
            <a:endParaRPr lang="tr-TR" altLang="tr-TR" sz="2400">
              <a:solidFill>
                <a:srgbClr val="FFFF00"/>
              </a:solidFill>
              <a:latin typeface="Arial" charset="-94"/>
            </a:endParaRPr>
          </a:p>
          <a:p>
            <a:pPr algn="just" eaLnBrk="1" hangingPunct="1"/>
            <a:r>
              <a:rPr lang="tr-TR" altLang="tr-TR" sz="2400"/>
              <a:t> </a:t>
            </a:r>
            <a:r>
              <a:rPr lang="tr-TR" altLang="tr-TR" sz="2400">
                <a:ea typeface="Times New Roman" charset="-94"/>
                <a:cs typeface="Times New Roman" charset="-94"/>
              </a:rPr>
              <a:t>Bu axisin bir ucu extra-hipothalamik  faktörlerin </a:t>
            </a:r>
            <a:r>
              <a:rPr lang="tr-TR" altLang="tr-TR" sz="2400"/>
              <a:t>		</a:t>
            </a:r>
            <a:r>
              <a:rPr lang="tr-TR" altLang="tr-TR" sz="2400">
                <a:ea typeface="Times New Roman" charset="-94"/>
                <a:cs typeface="Times New Roman" charset="-94"/>
              </a:rPr>
              <a:t>(cerebral cortex, thalamus, orta beyin) etkisi altındadır. </a:t>
            </a:r>
            <a:endParaRPr lang="tr-TR" altLang="tr-TR" sz="2400"/>
          </a:p>
          <a:p>
            <a:pPr algn="just" eaLnBrk="1" hangingPunct="1"/>
            <a:r>
              <a:rPr lang="tr-TR" altLang="tr-TR" sz="2400"/>
              <a:t> </a:t>
            </a:r>
            <a:r>
              <a:rPr lang="tr-TR" altLang="tr-TR" sz="2400">
                <a:ea typeface="Times New Roman" charset="-94"/>
                <a:cs typeface="Times New Roman" charset="-94"/>
              </a:rPr>
              <a:t>Bu faktörler ışık, koku ve dokunma duyularını stimüle </a:t>
            </a:r>
            <a:r>
              <a:rPr lang="tr-TR" altLang="tr-TR" sz="2400"/>
              <a:t>  </a:t>
            </a:r>
            <a:r>
              <a:rPr lang="tr-TR" altLang="tr-TR" sz="2400">
                <a:ea typeface="Times New Roman" charset="-94"/>
                <a:cs typeface="Times New Roman" charset="-94"/>
              </a:rPr>
              <a:t>ederler. </a:t>
            </a:r>
            <a:endParaRPr lang="tr-TR" altLang="tr-TR" sz="2400"/>
          </a:p>
          <a:p>
            <a:pPr algn="just" eaLnBrk="1" hangingPunct="1"/>
            <a:r>
              <a:rPr lang="tr-TR" altLang="tr-TR" sz="2400"/>
              <a:t> </a:t>
            </a:r>
            <a:r>
              <a:rPr lang="tr-TR" altLang="tr-TR" sz="2400">
                <a:ea typeface="Times New Roman" charset="-94"/>
                <a:cs typeface="Times New Roman" charset="-94"/>
              </a:rPr>
              <a:t>Diğer uçta ise ovaryum ve uterus bulunmaktadır. </a:t>
            </a:r>
          </a:p>
        </p:txBody>
      </p:sp>
    </p:spTree>
    <p:extLst>
      <p:ext uri="{BB962C8B-B14F-4D97-AF65-F5344CB8AC3E}">
        <p14:creationId xmlns:p14="http://schemas.microsoft.com/office/powerpoint/2010/main" val="213242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2209800" y="228600"/>
            <a:ext cx="7772400" cy="76200"/>
          </a:xfrm>
        </p:spPr>
        <p:txBody>
          <a:bodyPr rtlCol="0">
            <a:normAutofit fontScale="90000"/>
          </a:bodyPr>
          <a:lstStyle/>
          <a:p>
            <a:pPr>
              <a:defRPr/>
            </a:pPr>
            <a:endParaRPr lang="tr-TR" sz="3200">
              <a:solidFill>
                <a:schemeClr val="bg1"/>
              </a:solidFill>
            </a:endParaRPr>
          </a:p>
        </p:txBody>
      </p:sp>
      <p:sp>
        <p:nvSpPr>
          <p:cNvPr id="31747" name="Rectangle 3"/>
          <p:cNvSpPr>
            <a:spLocks noGrp="1" noChangeArrowheads="1"/>
          </p:cNvSpPr>
          <p:nvPr>
            <p:ph idx="1"/>
          </p:nvPr>
        </p:nvSpPr>
        <p:spPr>
          <a:xfrm>
            <a:off x="2209800" y="381000"/>
            <a:ext cx="7772400" cy="5715000"/>
          </a:xfrm>
        </p:spPr>
        <p:txBody>
          <a:bodyPr/>
          <a:lstStyle/>
          <a:p>
            <a:pPr eaLnBrk="1" hangingPunct="1"/>
            <a:r>
              <a:rPr lang="tr-TR" altLang="tr-TR" sz="2400">
                <a:ea typeface="Tahoma" charset="0"/>
                <a:cs typeface="Tahoma" charset="0"/>
              </a:rPr>
              <a:t>Pineal bez mevsimsel siklik aktivite gösteren hayvanlarda oldukça önemli bir yere sahiptir ve pubertanın başlaması FSH, LH ve PRL'in salınımıyla meydana gelir.</a:t>
            </a:r>
          </a:p>
          <a:p>
            <a:pPr eaLnBrk="1" hangingPunct="1"/>
            <a:endParaRPr lang="tr-TR" altLang="tr-TR" sz="2400">
              <a:ea typeface="Tahoma" charset="0"/>
              <a:cs typeface="Tahoma" charset="0"/>
            </a:endParaRPr>
          </a:p>
          <a:p>
            <a:pPr eaLnBrk="1" hangingPunct="1"/>
            <a:r>
              <a:rPr lang="tr-TR" altLang="tr-TR" sz="2400">
                <a:ea typeface="Tahoma" charset="0"/>
                <a:cs typeface="Tahoma" charset="0"/>
              </a:rPr>
              <a:t>Melatonin koyunlarda reproduktif cevabı, fotoperiyodun indükleyici etkisiyle göstermektedir. Ergin koyunlara melatoninin ritmik uygulamaları, ışık yoğunluğunun azaldığı üreme mevsiminin başındaki dönemle aynı etkiyi gösterir.</a:t>
            </a:r>
          </a:p>
          <a:p>
            <a:pPr eaLnBrk="1" hangingPunct="1"/>
            <a:endParaRPr lang="tr-TR" altLang="tr-TR" sz="2400">
              <a:ea typeface="Tahoma" charset="0"/>
              <a:cs typeface="Tahoma" charset="0"/>
            </a:endParaRPr>
          </a:p>
          <a:p>
            <a:pPr eaLnBrk="1" hangingPunct="1"/>
            <a:r>
              <a:rPr lang="tr-TR" altLang="tr-TR" sz="2400">
                <a:ea typeface="Tahoma" charset="0"/>
                <a:cs typeface="Tahoma" charset="0"/>
              </a:rPr>
              <a:t>Kısraklar da mevsime bağlı olarak üreyen fakat artan gün ışığında üreme faaliyeti gösteren hayvanlardır. Olguda pineal bezin oldukça büyük bir rolü vardır.</a:t>
            </a:r>
          </a:p>
          <a:p>
            <a:pPr eaLnBrk="1" hangingPunct="1">
              <a:buFontTx/>
              <a:buNone/>
            </a:pPr>
            <a:endParaRPr lang="tr-TR" altLang="tr-TR" sz="2400" b="1">
              <a:solidFill>
                <a:srgbClr val="FFFF00"/>
              </a:solidFill>
            </a:endParaRPr>
          </a:p>
        </p:txBody>
      </p:sp>
    </p:spTree>
    <p:extLst>
      <p:ext uri="{BB962C8B-B14F-4D97-AF65-F5344CB8AC3E}">
        <p14:creationId xmlns:p14="http://schemas.microsoft.com/office/powerpoint/2010/main" val="1961806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809750" y="1000125"/>
            <a:ext cx="8858250" cy="10433050"/>
          </a:xfrm>
          <a:prstGeom prst="rect">
            <a:avLst/>
          </a:prstGeom>
          <a:noFill/>
          <a:ln w="9525">
            <a:noFill/>
            <a:miter lim="800000"/>
            <a:headEnd/>
            <a:tailEnd/>
          </a:ln>
        </p:spPr>
        <p:txBody>
          <a:bodyPr>
            <a:spAutoFit/>
          </a:bodyPr>
          <a:lstStyle>
            <a:lvl1pPr eaLnBrk="0" hangingPunct="0">
              <a:defRPr sz="2400">
                <a:solidFill>
                  <a:schemeClr val="tx1"/>
                </a:solidFill>
                <a:latin typeface="Times New Roman" charset="-94"/>
              </a:defRPr>
            </a:lvl1pPr>
            <a:lvl2pPr marL="742950" indent="-285750" eaLnBrk="0" hangingPunct="0">
              <a:defRPr sz="2400">
                <a:solidFill>
                  <a:schemeClr val="tx1"/>
                </a:solidFill>
                <a:latin typeface="Times New Roman" charset="-94"/>
              </a:defRPr>
            </a:lvl2pPr>
            <a:lvl3pPr marL="1143000" indent="-228600" eaLnBrk="0" hangingPunct="0">
              <a:defRPr sz="2400">
                <a:solidFill>
                  <a:schemeClr val="tx1"/>
                </a:solidFill>
                <a:latin typeface="Times New Roman" charset="-94"/>
              </a:defRPr>
            </a:lvl3pPr>
            <a:lvl4pPr marL="1600200" indent="-228600" eaLnBrk="0" hangingPunct="0">
              <a:defRPr sz="2400">
                <a:solidFill>
                  <a:schemeClr val="tx1"/>
                </a:solidFill>
                <a:latin typeface="Times New Roman" charset="-94"/>
              </a:defRPr>
            </a:lvl4pPr>
            <a:lvl5pPr marL="2057400" indent="-228600" eaLnBrk="0" hangingPunct="0">
              <a:defRPr sz="2400">
                <a:solidFill>
                  <a:schemeClr val="tx1"/>
                </a:solidFill>
                <a:latin typeface="Times New Roman" charset="-94"/>
              </a:defRPr>
            </a:lvl5pPr>
            <a:lvl6pPr marL="2514600" indent="-228600" eaLnBrk="0" fontAlgn="base" hangingPunct="0">
              <a:spcBef>
                <a:spcPct val="0"/>
              </a:spcBef>
              <a:spcAft>
                <a:spcPct val="0"/>
              </a:spcAft>
              <a:defRPr sz="2400">
                <a:solidFill>
                  <a:schemeClr val="tx1"/>
                </a:solidFill>
                <a:latin typeface="Times New Roman" charset="-94"/>
              </a:defRPr>
            </a:lvl6pPr>
            <a:lvl7pPr marL="2971800" indent="-228600" eaLnBrk="0" fontAlgn="base" hangingPunct="0">
              <a:spcBef>
                <a:spcPct val="0"/>
              </a:spcBef>
              <a:spcAft>
                <a:spcPct val="0"/>
              </a:spcAft>
              <a:defRPr sz="2400">
                <a:solidFill>
                  <a:schemeClr val="tx1"/>
                </a:solidFill>
                <a:latin typeface="Times New Roman" charset="-94"/>
              </a:defRPr>
            </a:lvl7pPr>
            <a:lvl8pPr marL="3429000" indent="-228600" eaLnBrk="0" fontAlgn="base" hangingPunct="0">
              <a:spcBef>
                <a:spcPct val="0"/>
              </a:spcBef>
              <a:spcAft>
                <a:spcPct val="0"/>
              </a:spcAft>
              <a:defRPr sz="2400">
                <a:solidFill>
                  <a:schemeClr val="tx1"/>
                </a:solidFill>
                <a:latin typeface="Times New Roman" charset="-94"/>
              </a:defRPr>
            </a:lvl8pPr>
            <a:lvl9pPr marL="3886200" indent="-228600" eaLnBrk="0" fontAlgn="base" hangingPunct="0">
              <a:spcBef>
                <a:spcPct val="0"/>
              </a:spcBef>
              <a:spcAft>
                <a:spcPct val="0"/>
              </a:spcAft>
              <a:defRPr sz="2400">
                <a:solidFill>
                  <a:schemeClr val="tx1"/>
                </a:solidFill>
                <a:latin typeface="Times New Roman" charset="-94"/>
              </a:defRPr>
            </a:lvl9pPr>
          </a:lstStyle>
          <a:p>
            <a:pPr eaLnBrk="1" hangingPunct="1">
              <a:buFontTx/>
              <a:buChar char="•"/>
            </a:pPr>
            <a:r>
              <a:rPr lang="tr-TR" altLang="tr-TR" b="1">
                <a:solidFill>
                  <a:srgbClr val="FFFF00"/>
                </a:solidFill>
                <a:latin typeface="Calibri" charset="-94"/>
              </a:rPr>
              <a:t> </a:t>
            </a:r>
            <a:r>
              <a:rPr lang="tr-TR" altLang="tr-TR">
                <a:latin typeface="Calibri" charset="-94"/>
                <a:ea typeface="Arial" charset="-94"/>
                <a:cs typeface="Arial" charset="-94"/>
              </a:rPr>
              <a:t>Hipothalamus anterior hipofizden gonadotropinlerin salınımını spesifik salıverici ve inhibitör maddelerin salınımını uyararak kontrol eder</a:t>
            </a:r>
            <a:r>
              <a:rPr lang="tr-TR" altLang="tr-TR">
                <a:latin typeface="Calibri" charset="-94"/>
              </a:rPr>
              <a:t>.</a:t>
            </a:r>
          </a:p>
          <a:p>
            <a:pPr eaLnBrk="1" hangingPunct="1">
              <a:buFontTx/>
              <a:buChar char="•"/>
            </a:pPr>
            <a:endParaRPr lang="tr-TR" altLang="tr-TR">
              <a:latin typeface="Calibri" charset="-94"/>
            </a:endParaRPr>
          </a:p>
          <a:p>
            <a:pPr eaLnBrk="1" hangingPunct="1">
              <a:buFontTx/>
              <a:buChar char="•"/>
            </a:pPr>
            <a:r>
              <a:rPr lang="tr-TR" altLang="tr-TR">
                <a:latin typeface="Calibri" charset="-94"/>
              </a:rPr>
              <a:t>  </a:t>
            </a:r>
            <a:r>
              <a:rPr lang="tr-TR" altLang="tr-TR">
                <a:latin typeface="Calibri" charset="-94"/>
                <a:ea typeface="Times New Roman" charset="-94"/>
                <a:cs typeface="Times New Roman" charset="-94"/>
              </a:rPr>
              <a:t>Bunlar hipothalamik nöronlardan salınmakta ve hipothalamus'un median eminece'sinden hipothalamik-hipofizier portal sistem yolu ile salın</a:t>
            </a:r>
            <a:r>
              <a:rPr lang="tr-TR" altLang="tr-TR">
                <a:latin typeface="Calibri" charset="-94"/>
              </a:rPr>
              <a:t>maktadır.</a:t>
            </a:r>
          </a:p>
          <a:p>
            <a:pPr eaLnBrk="1" hangingPunct="1">
              <a:buFontTx/>
              <a:buChar char="•"/>
            </a:pPr>
            <a:endParaRPr lang="tr-TR" altLang="tr-TR">
              <a:latin typeface="Calibri" charset="-94"/>
            </a:endParaRPr>
          </a:p>
          <a:p>
            <a:pPr eaLnBrk="1" hangingPunct="1">
              <a:buFontTx/>
              <a:buChar char="•"/>
            </a:pPr>
            <a:r>
              <a:rPr lang="tr-TR" altLang="tr-TR" b="1">
                <a:latin typeface="Calibri" charset="-94"/>
              </a:rPr>
              <a:t>  </a:t>
            </a:r>
            <a:r>
              <a:rPr lang="tr-TR" altLang="tr-TR" b="1">
                <a:latin typeface="Calibri" charset="-94"/>
                <a:ea typeface="Times New Roman" charset="-94"/>
                <a:cs typeface="Times New Roman" charset="-94"/>
              </a:rPr>
              <a:t>Spesifik nörotransmitter maddeler</a:t>
            </a:r>
            <a:r>
              <a:rPr lang="tr-TR" altLang="tr-TR" b="1">
                <a:latin typeface="Calibri" charset="-94"/>
              </a:rPr>
              <a:t>:</a:t>
            </a:r>
          </a:p>
          <a:p>
            <a:pPr eaLnBrk="1" hangingPunct="1">
              <a:buFontTx/>
              <a:buChar char="•"/>
            </a:pPr>
            <a:endParaRPr lang="tr-TR" altLang="tr-TR" b="1">
              <a:latin typeface="Calibri" charset="-94"/>
            </a:endParaRPr>
          </a:p>
          <a:p>
            <a:pPr eaLnBrk="1" hangingPunct="1"/>
            <a:r>
              <a:rPr lang="tr-TR" altLang="tr-TR" b="1">
                <a:latin typeface="Calibri" charset="-94"/>
              </a:rPr>
              <a:t>	- </a:t>
            </a:r>
            <a:r>
              <a:rPr lang="tr-TR" altLang="tr-TR" b="1" i="1">
                <a:latin typeface="Calibri" charset="-94"/>
                <a:ea typeface="Times New Roman" charset="-94"/>
                <a:cs typeface="Times New Roman" charset="-94"/>
              </a:rPr>
              <a:t> Noradrenalin</a:t>
            </a:r>
            <a:r>
              <a:rPr lang="tr-TR" altLang="tr-TR" b="1">
                <a:latin typeface="Calibri" charset="-94"/>
                <a:ea typeface="Times New Roman" charset="-94"/>
                <a:cs typeface="Times New Roman" charset="-94"/>
              </a:rPr>
              <a:t>, </a:t>
            </a:r>
            <a:r>
              <a:rPr lang="tr-TR" altLang="tr-TR">
                <a:latin typeface="Calibri" charset="-94"/>
                <a:ea typeface="Times New Roman" charset="-94"/>
                <a:cs typeface="Times New Roman" charset="-94"/>
              </a:rPr>
              <a:t>FSH ve LH'ın salınımını stimüle eder</a:t>
            </a:r>
            <a:r>
              <a:rPr lang="tr-TR" altLang="tr-TR">
                <a:latin typeface="Calibri" charset="-94"/>
              </a:rPr>
              <a:t>.</a:t>
            </a:r>
          </a:p>
          <a:p>
            <a:pPr eaLnBrk="1" hangingPunct="1"/>
            <a:r>
              <a:rPr lang="tr-TR" altLang="tr-TR" b="1">
                <a:latin typeface="Calibri" charset="-94"/>
              </a:rPr>
              <a:t>	-  </a:t>
            </a:r>
            <a:r>
              <a:rPr lang="tr-TR" altLang="tr-TR" b="1" i="1">
                <a:latin typeface="Calibri" charset="-94"/>
              </a:rPr>
              <a:t>D</a:t>
            </a:r>
            <a:r>
              <a:rPr lang="tr-TR" altLang="tr-TR" b="1" i="1">
                <a:latin typeface="Calibri" charset="-94"/>
                <a:ea typeface="Times New Roman" charset="-94"/>
                <a:cs typeface="Times New Roman" charset="-94"/>
              </a:rPr>
              <a:t>opamin</a:t>
            </a:r>
            <a:r>
              <a:rPr lang="tr-TR" altLang="tr-TR" b="1">
                <a:latin typeface="Calibri" charset="-94"/>
                <a:ea typeface="Times New Roman" charset="-94"/>
                <a:cs typeface="Times New Roman" charset="-94"/>
              </a:rPr>
              <a:t>in </a:t>
            </a:r>
            <a:r>
              <a:rPr lang="tr-TR" altLang="tr-TR" b="1">
                <a:latin typeface="Calibri" charset="-94"/>
              </a:rPr>
              <a:t>, </a:t>
            </a:r>
            <a:r>
              <a:rPr lang="tr-TR" altLang="tr-TR">
                <a:latin typeface="Calibri" charset="-94"/>
                <a:ea typeface="Times New Roman" charset="-94"/>
                <a:cs typeface="Times New Roman" charset="-94"/>
              </a:rPr>
              <a:t>LH salınımını bloke eder.</a:t>
            </a:r>
            <a:r>
              <a:rPr lang="tr-TR" altLang="tr-TR" b="1">
                <a:latin typeface="Calibri" charset="-94"/>
              </a:rPr>
              <a:t> </a:t>
            </a:r>
          </a:p>
          <a:p>
            <a:pPr eaLnBrk="1" hangingPunct="1"/>
            <a:r>
              <a:rPr lang="tr-TR" altLang="tr-TR" b="1">
                <a:latin typeface="Calibri" charset="-94"/>
              </a:rPr>
              <a:t>	-  </a:t>
            </a:r>
            <a:r>
              <a:rPr lang="tr-TR" altLang="tr-TR" b="1" i="1">
                <a:latin typeface="Calibri" charset="-94"/>
                <a:ea typeface="Arial" charset="-94"/>
                <a:cs typeface="Arial" charset="-94"/>
              </a:rPr>
              <a:t>Serotonin</a:t>
            </a:r>
            <a:r>
              <a:rPr lang="tr-TR" altLang="tr-TR" b="1" i="1">
                <a:latin typeface="Calibri" charset="-94"/>
              </a:rPr>
              <a:t>,</a:t>
            </a:r>
            <a:r>
              <a:rPr lang="tr-TR" altLang="tr-TR">
                <a:latin typeface="Calibri" charset="-94"/>
                <a:ea typeface="Arial" charset="-94"/>
                <a:cs typeface="Arial" charset="-94"/>
              </a:rPr>
              <a:t> LH'nın bazal salınımını inhibe eder ve PRL </a:t>
            </a:r>
            <a:r>
              <a:rPr lang="tr-TR" altLang="tr-TR">
                <a:latin typeface="Calibri" charset="-94"/>
              </a:rPr>
              <a:t>			</a:t>
            </a:r>
            <a:r>
              <a:rPr lang="tr-TR" altLang="tr-TR">
                <a:latin typeface="Calibri" charset="-94"/>
                <a:ea typeface="Arial" charset="-94"/>
                <a:cs typeface="Arial" charset="-94"/>
              </a:rPr>
              <a:t>salınımında oldukça önemli bir rolü vardır. </a:t>
            </a:r>
            <a:endParaRPr lang="tr-TR" altLang="tr-TR" b="1">
              <a:latin typeface="Calibri" charset="-94"/>
              <a:ea typeface="Times New Roman" charset="-94"/>
              <a:cs typeface="Times New Roman"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b="1">
              <a:solidFill>
                <a:srgbClr val="FFFF00"/>
              </a:solidFill>
              <a:latin typeface="Arial" charset="-94"/>
            </a:endParaRPr>
          </a:p>
          <a:p>
            <a:pPr eaLnBrk="1" hangingPunct="1"/>
            <a:endParaRPr lang="tr-TR" altLang="tr-TR"/>
          </a:p>
        </p:txBody>
      </p:sp>
    </p:spTree>
    <p:extLst>
      <p:ext uri="{BB962C8B-B14F-4D97-AF65-F5344CB8AC3E}">
        <p14:creationId xmlns:p14="http://schemas.microsoft.com/office/powerpoint/2010/main" val="1760387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title" idx="4294967295"/>
          </p:nvPr>
        </p:nvSpPr>
        <p:spPr>
          <a:xfrm>
            <a:off x="1738314" y="533400"/>
            <a:ext cx="8429625" cy="5538788"/>
          </a:xfrm>
        </p:spPr>
        <p:txBody>
          <a:bodyPr/>
          <a:lstStyle/>
          <a:p>
            <a:pPr algn="just" eaLnBrk="1" hangingPunct="1"/>
            <a:r>
              <a:rPr lang="tr-TR" altLang="tr-TR" sz="2400">
                <a:ea typeface="Arial" charset="-94"/>
                <a:cs typeface="Arial" charset="-94"/>
              </a:rPr>
              <a:t>Evcil türlerde FSH ve LH'nın salınımının kontrolü fo</a:t>
            </a:r>
            <a:r>
              <a:rPr lang="tr-TR" altLang="tr-TR" sz="2400"/>
              <a:t>n</a:t>
            </a:r>
            <a:r>
              <a:rPr lang="tr-TR" altLang="tr-TR" sz="2400">
                <a:ea typeface="Arial" charset="-94"/>
                <a:cs typeface="Arial" charset="-94"/>
              </a:rPr>
              <a:t>ksiyonel olarak ayrı fakat birbirini</a:t>
            </a:r>
            <a:r>
              <a:rPr lang="tr-TR" altLang="tr-TR" sz="2400"/>
              <a:t> </a:t>
            </a:r>
            <a:r>
              <a:rPr lang="tr-TR" altLang="tr-TR" sz="2400">
                <a:ea typeface="Arial" charset="-94"/>
                <a:cs typeface="Arial" charset="-94"/>
              </a:rPr>
              <a:t> izleyen iki sistem tarafından yapılmaktadır.</a:t>
            </a:r>
            <a:r>
              <a:rPr lang="tr-TR" altLang="tr-TR" sz="2400"/>
              <a:t/>
            </a:r>
            <a:br>
              <a:rPr lang="tr-TR" altLang="tr-TR" sz="2400"/>
            </a:br>
            <a:r>
              <a:rPr lang="tr-TR" altLang="tr-TR" sz="2400"/>
              <a:t/>
            </a:r>
            <a:br>
              <a:rPr lang="tr-TR" altLang="tr-TR" sz="2400"/>
            </a:br>
            <a:r>
              <a:rPr lang="tr-TR" altLang="tr-TR" sz="2400"/>
              <a:t>- </a:t>
            </a:r>
            <a:r>
              <a:rPr lang="tr-TR" altLang="tr-TR" sz="2400">
                <a:ea typeface="Times New Roman" charset="-94"/>
                <a:cs typeface="Times New Roman" charset="-94"/>
              </a:rPr>
              <a:t>Bunlardan birincisi </a:t>
            </a:r>
            <a:r>
              <a:rPr lang="tr-TR" altLang="tr-TR" sz="2400" i="1">
                <a:ea typeface="Times New Roman" charset="-94"/>
                <a:cs typeface="Times New Roman" charset="-94"/>
              </a:rPr>
              <a:t>Tonik episodik sistem</a:t>
            </a:r>
            <a:r>
              <a:rPr lang="tr-TR" altLang="tr-TR" sz="2400">
                <a:ea typeface="Times New Roman" charset="-94"/>
                <a:cs typeface="Times New Roman" charset="-94"/>
              </a:rPr>
              <a:t>dir </a:t>
            </a:r>
            <a:r>
              <a:rPr lang="tr-TR" altLang="tr-TR" sz="2400"/>
              <a:t> </a:t>
            </a:r>
            <a:r>
              <a:rPr lang="tr-TR" altLang="tr-TR" sz="2400">
                <a:ea typeface="Times New Roman" charset="-94"/>
                <a:cs typeface="Times New Roman" charset="-94"/>
              </a:rPr>
              <a:t>ve gonadotropinin devamlı bazal sekresyonundan sorumludur ve ovaryumdaki germinal ve endokrin yapıların gelişimini stimüle eder.</a:t>
            </a:r>
            <a:r>
              <a:rPr lang="tr-TR" altLang="tr-TR" sz="2400"/>
              <a:t/>
            </a:r>
            <a:br>
              <a:rPr lang="tr-TR" altLang="tr-TR" sz="2400"/>
            </a:br>
            <a:r>
              <a:rPr lang="tr-TR" altLang="tr-TR" sz="2400">
                <a:ea typeface="Times New Roman" charset="-94"/>
                <a:cs typeface="Times New Roman" charset="-94"/>
              </a:rPr>
              <a:t> </a:t>
            </a:r>
            <a:r>
              <a:rPr lang="tr-TR" altLang="tr-TR" sz="2400"/>
              <a:t/>
            </a:r>
            <a:br>
              <a:rPr lang="tr-TR" altLang="tr-TR" sz="2400"/>
            </a:br>
            <a:r>
              <a:rPr lang="tr-TR" altLang="tr-TR" sz="2400"/>
              <a:t> - </a:t>
            </a:r>
            <a:r>
              <a:rPr lang="tr-TR" altLang="tr-TR" sz="2400">
                <a:ea typeface="Times New Roman" charset="-94"/>
                <a:cs typeface="Times New Roman" charset="-94"/>
              </a:rPr>
              <a:t>İkincisi ise </a:t>
            </a:r>
            <a:r>
              <a:rPr lang="tr-TR" altLang="tr-TR" sz="2400" i="1">
                <a:ea typeface="Times New Roman" charset="-94"/>
                <a:cs typeface="Times New Roman" charset="-94"/>
              </a:rPr>
              <a:t>Dalga sistemi (surge system)</a:t>
            </a:r>
            <a:r>
              <a:rPr lang="tr-TR" altLang="tr-TR" sz="2400">
                <a:ea typeface="Times New Roman" charset="-94"/>
                <a:cs typeface="Times New Roman" charset="-94"/>
              </a:rPr>
              <a:t> ve gonadotropinin kısa süreli fakat büyük miktarda salınımını özellikle ovulasyondan sorumlu olan LH'nın salınımını kontrol eder. </a:t>
            </a:r>
            <a:r>
              <a:rPr lang="tr-TR" altLang="tr-TR" sz="2400"/>
              <a:t> </a:t>
            </a:r>
            <a:br>
              <a:rPr lang="tr-TR" altLang="tr-TR" sz="2400"/>
            </a:br>
            <a:endParaRPr lang="tr-TR" altLang="tr-TR" sz="2400"/>
          </a:p>
        </p:txBody>
      </p:sp>
    </p:spTree>
    <p:extLst>
      <p:ext uri="{BB962C8B-B14F-4D97-AF65-F5344CB8AC3E}">
        <p14:creationId xmlns:p14="http://schemas.microsoft.com/office/powerpoint/2010/main" val="955818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2209800" y="228600"/>
            <a:ext cx="7772400" cy="609600"/>
          </a:xfrm>
        </p:spPr>
        <p:txBody>
          <a:bodyPr/>
          <a:lstStyle/>
          <a:p>
            <a:pPr eaLnBrk="1" hangingPunct="1"/>
            <a:r>
              <a:rPr lang="tr-TR" altLang="tr-TR" sz="3200">
                <a:solidFill>
                  <a:srgbClr val="FF0000"/>
                </a:solidFill>
              </a:rPr>
              <a:t>Seksüel Siklusun Hormonal Mekanizması</a:t>
            </a:r>
          </a:p>
        </p:txBody>
      </p:sp>
      <p:sp>
        <p:nvSpPr>
          <p:cNvPr id="35843" name="Rectangle 3"/>
          <p:cNvSpPr>
            <a:spLocks noGrp="1" noChangeArrowheads="1"/>
          </p:cNvSpPr>
          <p:nvPr>
            <p:ph idx="1"/>
          </p:nvPr>
        </p:nvSpPr>
        <p:spPr>
          <a:xfrm>
            <a:off x="1828800" y="762000"/>
            <a:ext cx="8534400" cy="5715000"/>
          </a:xfrm>
        </p:spPr>
        <p:txBody>
          <a:bodyPr/>
          <a:lstStyle/>
          <a:p>
            <a:pPr eaLnBrk="1" hangingPunct="1">
              <a:lnSpc>
                <a:spcPct val="90000"/>
              </a:lnSpc>
            </a:pPr>
            <a:endParaRPr lang="tr-TR" altLang="tr-TR" sz="2000">
              <a:latin typeface="Arial" charset="-94"/>
              <a:ea typeface="Arial" charset="-94"/>
              <a:cs typeface="Arial" charset="-94"/>
            </a:endParaRPr>
          </a:p>
          <a:p>
            <a:pPr eaLnBrk="1" hangingPunct="1">
              <a:lnSpc>
                <a:spcPct val="90000"/>
              </a:lnSpc>
            </a:pPr>
            <a:r>
              <a:rPr lang="tr-TR" altLang="tr-TR" sz="2000">
                <a:latin typeface="Arial" charset="-94"/>
                <a:ea typeface="Arial" charset="-94"/>
                <a:cs typeface="Arial" charset="-94"/>
              </a:rPr>
              <a:t>Seksüel sikluslar hipotalamus hipofiz ve ovaryumca salgılanan hormonlarla düzenlenmektedir</a:t>
            </a:r>
            <a:r>
              <a:rPr lang="tr-TR" altLang="tr-TR" sz="2000"/>
              <a:t> </a:t>
            </a:r>
          </a:p>
          <a:p>
            <a:pPr eaLnBrk="1" hangingPunct="1">
              <a:lnSpc>
                <a:spcPct val="90000"/>
              </a:lnSpc>
            </a:pPr>
            <a:r>
              <a:rPr lang="tr-TR" altLang="tr-TR" sz="2000">
                <a:latin typeface="Arial" charset="-94"/>
                <a:ea typeface="Arial" charset="-94"/>
                <a:cs typeface="Arial" charset="-94"/>
              </a:rPr>
              <a:t>Pubertasa ulaşan hayvanlarda hipotalamustan salgılanan GnRH adenohipofizi etkileyerek bu bezden FSH ve LH salınımımı uyarmaktadır</a:t>
            </a:r>
            <a:endParaRPr lang="tr-TR" altLang="tr-TR" sz="2000">
              <a:latin typeface="Arial" charset="-94"/>
            </a:endParaRPr>
          </a:p>
          <a:p>
            <a:pPr eaLnBrk="1" hangingPunct="1">
              <a:lnSpc>
                <a:spcPct val="90000"/>
              </a:lnSpc>
            </a:pPr>
            <a:r>
              <a:rPr lang="tr-TR" altLang="tr-TR" sz="2000"/>
              <a:t> </a:t>
            </a:r>
            <a:r>
              <a:rPr lang="tr-TR" altLang="tr-TR" sz="2000">
                <a:latin typeface="Arial" charset="-94"/>
                <a:ea typeface="Arial" charset="-94"/>
                <a:cs typeface="Arial" charset="-94"/>
              </a:rPr>
              <a:t>FSH ovaryumlarda folliküler gelişime neden olmakta ve gelişen bu folliküllerden biri graaf follikülüne dönüşmektedir</a:t>
            </a:r>
            <a:r>
              <a:rPr lang="tr-TR" altLang="tr-TR" sz="2000"/>
              <a:t> </a:t>
            </a:r>
          </a:p>
          <a:p>
            <a:pPr eaLnBrk="1" hangingPunct="1">
              <a:lnSpc>
                <a:spcPct val="90000"/>
              </a:lnSpc>
            </a:pPr>
            <a:r>
              <a:rPr lang="tr-TR" altLang="tr-TR" sz="2000">
                <a:latin typeface="Arial" charset="-94"/>
                <a:ea typeface="Arial" charset="-94"/>
                <a:cs typeface="Arial" charset="-94"/>
              </a:rPr>
              <a:t>FSH ovaryumlarda folliküler gelişime neden olmakta ve gelişen bu folliküllerden biri graaf follikülüne dönüşmektedir</a:t>
            </a:r>
            <a:r>
              <a:rPr lang="tr-TR" altLang="tr-TR" sz="2000"/>
              <a:t> </a:t>
            </a:r>
          </a:p>
          <a:p>
            <a:pPr eaLnBrk="1" hangingPunct="1">
              <a:lnSpc>
                <a:spcPct val="90000"/>
              </a:lnSpc>
            </a:pPr>
            <a:r>
              <a:rPr lang="tr-TR" altLang="tr-TR" sz="2000">
                <a:latin typeface="Arial" charset="-94"/>
                <a:ea typeface="Arial" charset="-94"/>
                <a:cs typeface="Arial" charset="-94"/>
              </a:rPr>
              <a:t>Plazma östrojen seviyesi maksimuma ulaştığında bu düzeydeki östrojen ovaryumdan salgılanan inhibin ile birlikte hipofiz ön lobunu etkileyerek FSH salınımını durdurmakta ve LH üzerine pozitif feedback etki yaparak ovulasyon için gerekli LH dalgasını oluşturmaktadır ve sonuçta ovulasyon şekillenmektedir. </a:t>
            </a:r>
          </a:p>
        </p:txBody>
      </p:sp>
    </p:spTree>
    <p:extLst>
      <p:ext uri="{BB962C8B-B14F-4D97-AF65-F5344CB8AC3E}">
        <p14:creationId xmlns:p14="http://schemas.microsoft.com/office/powerpoint/2010/main" val="1268774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altLang="tr-TR" sz="3200">
                <a:solidFill>
                  <a:srgbClr val="FF0000"/>
                </a:solidFill>
              </a:rPr>
              <a:t>Seksüel Siklusun Hormonal Mekanizması</a:t>
            </a:r>
          </a:p>
        </p:txBody>
      </p:sp>
      <p:sp>
        <p:nvSpPr>
          <p:cNvPr id="36867" name="Rectangle 3"/>
          <p:cNvSpPr>
            <a:spLocks noGrp="1" noChangeArrowheads="1"/>
          </p:cNvSpPr>
          <p:nvPr>
            <p:ph idx="1"/>
          </p:nvPr>
        </p:nvSpPr>
        <p:spPr>
          <a:xfrm>
            <a:off x="2209800" y="1524000"/>
            <a:ext cx="7772400" cy="4572000"/>
          </a:xfrm>
        </p:spPr>
        <p:txBody>
          <a:bodyPr/>
          <a:lstStyle/>
          <a:p>
            <a:pPr eaLnBrk="1" hangingPunct="1"/>
            <a:r>
              <a:rPr lang="tr-TR" altLang="tr-TR" sz="2400">
                <a:latin typeface="Arial" charset="-94"/>
                <a:ea typeface="Arial" charset="-94"/>
                <a:cs typeface="Arial" charset="-94"/>
              </a:rPr>
              <a:t>Ovulasyondan sonra östrojen düzeyi süratle düşmekte ve ovule olan follikülün granuloza ve teka hücreleri LH etkisiyle lütenize olmakta ve sonuçta Corpus Luteum (CL) şekillenmektedir. Gelişen CL her geçen gün büyümesine devam ederek progesteron (P4) salgılamaktadır. </a:t>
            </a:r>
            <a:endParaRPr lang="tr-TR" altLang="tr-TR" sz="2400">
              <a:latin typeface="Arial" charset="-94"/>
            </a:endParaRPr>
          </a:p>
          <a:p>
            <a:pPr eaLnBrk="1" hangingPunct="1"/>
            <a:r>
              <a:rPr lang="tr-TR" altLang="tr-TR" sz="2400">
                <a:latin typeface="Arial" charset="-94"/>
                <a:ea typeface="Times New Roman" charset="-94"/>
                <a:cs typeface="Times New Roman" charset="-94"/>
              </a:rPr>
              <a:t>İneklerde P4 salınma süresi 14-18 gün arasında değişmektedir.</a:t>
            </a:r>
            <a:r>
              <a:rPr lang="tr-TR" altLang="tr-TR" sz="2400">
                <a:latin typeface="Arial" charset="-94"/>
                <a:ea typeface="Arial" charset="-94"/>
                <a:cs typeface="Arial" charset="-94"/>
              </a:rPr>
              <a:t> </a:t>
            </a:r>
            <a:endParaRPr lang="tr-TR" altLang="tr-TR" sz="2400">
              <a:latin typeface="Arial" charset="-94"/>
            </a:endParaRPr>
          </a:p>
          <a:p>
            <a:pPr eaLnBrk="1" hangingPunct="1"/>
            <a:r>
              <a:rPr lang="tr-TR" altLang="tr-TR" sz="2400">
                <a:latin typeface="Arial" charset="-94"/>
                <a:ea typeface="Times New Roman" charset="-94"/>
                <a:cs typeface="Times New Roman" charset="-94"/>
              </a:rPr>
              <a:t>Bu esnada P4  hipotalamusu baskı altında tutmakta FSH ve LH salınımını engelleyerek yeni bir folliküler gelişime izin vermemektedir. </a:t>
            </a:r>
          </a:p>
        </p:txBody>
      </p:sp>
    </p:spTree>
    <p:extLst>
      <p:ext uri="{BB962C8B-B14F-4D97-AF65-F5344CB8AC3E}">
        <p14:creationId xmlns:p14="http://schemas.microsoft.com/office/powerpoint/2010/main" val="1926058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tr-TR" altLang="tr-TR" sz="3200">
                <a:solidFill>
                  <a:srgbClr val="FF0000"/>
                </a:solidFill>
              </a:rPr>
              <a:t>Seksüel Siklusun Hormonal Mekanizması</a:t>
            </a:r>
          </a:p>
        </p:txBody>
      </p:sp>
      <p:sp>
        <p:nvSpPr>
          <p:cNvPr id="37891" name="Rectangle 3"/>
          <p:cNvSpPr>
            <a:spLocks noGrp="1" noChangeArrowheads="1"/>
          </p:cNvSpPr>
          <p:nvPr>
            <p:ph idx="1"/>
          </p:nvPr>
        </p:nvSpPr>
        <p:spPr>
          <a:xfrm>
            <a:off x="1752600" y="1524000"/>
            <a:ext cx="8610600" cy="4572000"/>
          </a:xfrm>
        </p:spPr>
        <p:txBody>
          <a:bodyPr/>
          <a:lstStyle/>
          <a:p>
            <a:pPr eaLnBrk="1" hangingPunct="1"/>
            <a:r>
              <a:rPr lang="tr-TR" altLang="tr-TR" sz="2400">
                <a:ea typeface="Arial" charset="-94"/>
                <a:cs typeface="Arial" charset="-94"/>
              </a:rPr>
              <a:t>Gebe kalmayan ineklerde siklusun 16-17. günlerinde uterus endometriumundan ovaryum kökenli oksitosin'in etkisiyle salgılandığı bildirilen ProstaglandinF2</a:t>
            </a:r>
            <a:r>
              <a:rPr lang="tr-TR" altLang="tr-TR" sz="2400">
                <a:ea typeface="Times New Roman" charset="-94"/>
                <a:cs typeface="Times New Roman" charset="-94"/>
                <a:sym typeface="Symbol" charset="2"/>
              </a:rPr>
              <a:t></a:t>
            </a:r>
            <a:r>
              <a:rPr lang="tr-TR" altLang="tr-TR" sz="2400">
                <a:ea typeface="Arial" charset="-94"/>
                <a:cs typeface="Arial" charset="-94"/>
              </a:rPr>
              <a:t> (PGF2</a:t>
            </a:r>
            <a:r>
              <a:rPr lang="tr-TR" altLang="tr-TR" sz="2400">
                <a:ea typeface="Times New Roman" charset="-94"/>
                <a:cs typeface="Times New Roman" charset="-94"/>
                <a:sym typeface="Symbol" charset="2"/>
              </a:rPr>
              <a:t></a:t>
            </a:r>
            <a:r>
              <a:rPr lang="tr-TR" altLang="tr-TR" sz="2400">
                <a:ea typeface="Arial" charset="-94"/>
                <a:cs typeface="Arial" charset="-94"/>
              </a:rPr>
              <a:t>) aracılığı ile CL lize olmakta ve bir diğer siklus başlamaktadır. </a:t>
            </a:r>
            <a:endParaRPr lang="tr-TR" altLang="tr-TR" sz="2400"/>
          </a:p>
          <a:p>
            <a:pPr algn="just" eaLnBrk="1" hangingPunct="1">
              <a:buFontTx/>
              <a:buNone/>
            </a:pPr>
            <a:endParaRPr lang="tr-TR" altLang="tr-TR" sz="2400"/>
          </a:p>
          <a:p>
            <a:pPr algn="just" eaLnBrk="1" hangingPunct="1"/>
            <a:r>
              <a:rPr lang="tr-TR" altLang="tr-TR" sz="2400"/>
              <a:t> </a:t>
            </a:r>
            <a:r>
              <a:rPr lang="tr-TR" altLang="tr-TR" sz="2400">
                <a:ea typeface="Times New Roman" charset="-94"/>
                <a:cs typeface="Times New Roman" charset="-94"/>
              </a:rPr>
              <a:t>PGF2</a:t>
            </a:r>
            <a:r>
              <a:rPr lang="tr-TR" altLang="tr-TR" sz="2400">
                <a:ea typeface="Times New Roman" charset="-94"/>
                <a:cs typeface="Times New Roman" charset="-94"/>
                <a:sym typeface="Symbol" charset="2"/>
              </a:rPr>
              <a:t></a:t>
            </a:r>
            <a:r>
              <a:rPr lang="tr-TR" altLang="tr-TR" sz="2400">
                <a:ea typeface="Times New Roman" charset="-94"/>
                <a:cs typeface="Times New Roman" charset="-94"/>
              </a:rPr>
              <a:t>'nın uterus endometriumundan salınarak uterus venası aracılığı ile ovariel artere geçmekte ve ovaryel arterde oluşturduğu vazokonstr</a:t>
            </a:r>
            <a:r>
              <a:rPr lang="tr-TR" altLang="tr-TR" sz="2400"/>
              <a:t>u</a:t>
            </a:r>
            <a:r>
              <a:rPr lang="tr-TR" altLang="tr-TR" sz="2400">
                <a:ea typeface="Times New Roman" charset="-94"/>
                <a:cs typeface="Times New Roman" charset="-94"/>
              </a:rPr>
              <a:t>ksiyon sonucu luteal hücreler dejenere olmakta ve böylece plazma P4 düzeyi düşmektedir. </a:t>
            </a:r>
          </a:p>
          <a:p>
            <a:pPr eaLnBrk="1" hangingPunct="1"/>
            <a:endParaRPr lang="tr-TR" altLang="tr-TR" sz="2400">
              <a:solidFill>
                <a:srgbClr val="FFFF00"/>
              </a:solidFill>
              <a:latin typeface="Arial" charset="-94"/>
            </a:endParaRPr>
          </a:p>
        </p:txBody>
      </p:sp>
    </p:spTree>
    <p:extLst>
      <p:ext uri="{BB962C8B-B14F-4D97-AF65-F5344CB8AC3E}">
        <p14:creationId xmlns:p14="http://schemas.microsoft.com/office/powerpoint/2010/main" val="96277640"/>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864</Words>
  <Application>Microsoft Macintosh PowerPoint</Application>
  <PresentationFormat>Geniş Ekran</PresentationFormat>
  <Paragraphs>130</Paragraphs>
  <Slides>22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22</vt:i4>
      </vt:variant>
    </vt:vector>
  </HeadingPairs>
  <TitlesOfParts>
    <vt:vector size="29" baseType="lpstr">
      <vt:lpstr>Calibri Light</vt:lpstr>
      <vt:lpstr>Arial</vt:lpstr>
      <vt:lpstr>Calibri</vt:lpstr>
      <vt:lpstr>Symbol</vt:lpstr>
      <vt:lpstr>Tahoma</vt:lpstr>
      <vt:lpstr>Times New Roman</vt:lpstr>
      <vt:lpstr>Office Teması</vt:lpstr>
      <vt:lpstr>PUBERTAS ve SİKLİK AKTİVİTENİN BAŞLAMASI-2 </vt:lpstr>
      <vt:lpstr>Siklik Aktivitenin Regülasyonu</vt:lpstr>
      <vt:lpstr>PowerPoint Sunusu</vt:lpstr>
      <vt:lpstr>PowerPoint Sunusu</vt:lpstr>
      <vt:lpstr>PowerPoint Sunusu</vt:lpstr>
      <vt:lpstr>Evcil türlerde FSH ve LH'nın salınımının kontrolü fonksiyonel olarak ayrı fakat birbirini  izleyen iki sistem tarafından yapılmaktadır.  - Bunlardan birincisi Tonik episodik sistemdir  ve gonadotropinin devamlı bazal sekresyonundan sorumludur ve ovaryumdaki germinal ve endokrin yapıların gelişimini stimüle eder.    - İkincisi ise Dalga sistemi (surge system) ve gonadotropinin kısa süreli fakat büyük miktarda salınımını özellikle ovulasyondan sorumlu olan LH'nın salınımını kontrol eder.   </vt:lpstr>
      <vt:lpstr>Seksüel Siklusun Hormonal Mekanizması</vt:lpstr>
      <vt:lpstr>Seksüel Siklusun Hormonal Mekanizması</vt:lpstr>
      <vt:lpstr>Seksüel Siklusun Hormonal Mekanizması</vt:lpstr>
      <vt:lpstr>Folliküler Dinamik</vt:lpstr>
      <vt:lpstr>Folliküler Dinamik</vt:lpstr>
      <vt:lpstr>Dişiler seksüel sikluslarının durumuna bağlı olarak 4 kategoride incelenir. </vt:lpstr>
      <vt:lpstr>Monoöstrik Hayvanlar </vt:lpstr>
      <vt:lpstr>Mevsime Bağlı Poliöstrik Hayvanlar</vt:lpstr>
      <vt:lpstr>Mevsime Bağlı Monoöstrik Hayvanlar</vt:lpstr>
      <vt:lpstr>Yıl Boyu Poliöstrik Hayvanlar</vt:lpstr>
      <vt:lpstr>Östrus Siklusları ve Evreleri</vt:lpstr>
      <vt:lpstr>Proöstrus</vt:lpstr>
      <vt:lpstr>Östrus</vt:lpstr>
      <vt:lpstr>Metaöstrus</vt:lpstr>
      <vt:lpstr>Diöstrus</vt:lpstr>
      <vt:lpstr>Anöstrus</vt:lpstr>
    </vt:vector>
  </TitlesOfParts>
  <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PUBERTAS ve SİKLİK AKTİVİTENİN BAŞLAMASI-2 </dc:title>
  <dc:creator>Microsoft Office Kullanıcısı</dc:creator>
  <cp:lastModifiedBy>Microsoft Office Kullanıcısı</cp:lastModifiedBy>
  <cp:revision>2</cp:revision>
  <dcterms:created xsi:type="dcterms:W3CDTF">2018-01-22T08:06:27Z</dcterms:created>
  <dcterms:modified xsi:type="dcterms:W3CDTF">2018-01-22T08:06:48Z</dcterms:modified>
</cp:coreProperties>
</file>