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0" r:id="rId7"/>
    <p:sldId id="269" r:id="rId8"/>
    <p:sldId id="270" r:id="rId9"/>
    <p:sldId id="271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4D7C3-1ABB-419E-B824-A2E543935B0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B60A9-080B-40D8-9A5B-70528D64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3864AA-6704-4C96-9CBA-48FE655692AE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0C1E3-3A92-4D6C-AE25-290CD54DEAEF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DC88B-6E4F-437D-A20A-42DE6A2EEA39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8DBAB3-F55A-4E98-A9CC-89A100B44AB6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A83444-110D-4C15-B16F-7D0D0D17317C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149D03-F84D-4A5F-A1CB-5D100C6A1085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036727-4079-4939-92DA-4B623E44AD45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COM337 Computer Graphics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Viewing (Projections)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4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Axonometric Projections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an orthogonal projection shows more than one face (i.e., when image plane is not parallel with one of the faces), we have an axonometric projection</a:t>
            </a:r>
            <a:endParaRPr lang="en-US" dirty="0"/>
          </a:p>
        </p:txBody>
      </p:sp>
      <p:pic>
        <p:nvPicPr>
          <p:cNvPr id="7" name="AADGHNA0.jpg" descr="AADGHNA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10241"/>
            <a:ext cx="40386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BOOK\OpenGL\Paul Final\Art\jpeg\AN05F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5" b="7362"/>
          <a:stretch>
            <a:fillRect/>
          </a:stretch>
        </p:blipFill>
        <p:spPr bwMode="auto">
          <a:xfrm>
            <a:off x="5334000" y="1275450"/>
            <a:ext cx="2743200" cy="346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24400" y="4800600"/>
            <a:ext cx="4210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dirty="0">
                <a:latin typeface="Arial" pitchFamily="34" charset="0"/>
              </a:rPr>
              <a:t>classify by how many angles of</a:t>
            </a:r>
          </a:p>
          <a:p>
            <a:r>
              <a:rPr lang="en-US" altLang="en-US" sz="1800" dirty="0">
                <a:latin typeface="Arial" pitchFamily="34" charset="0"/>
              </a:rPr>
              <a:t>a corner of a projected cube are </a:t>
            </a:r>
          </a:p>
          <a:p>
            <a:r>
              <a:rPr lang="en-US" altLang="en-US" sz="1800" dirty="0">
                <a:latin typeface="Arial" pitchFamily="34" charset="0"/>
              </a:rPr>
              <a:t>the same</a:t>
            </a:r>
          </a:p>
          <a:p>
            <a:endParaRPr lang="en-US" altLang="en-US" sz="1800" dirty="0">
              <a:latin typeface="Arial" pitchFamily="34" charset="0"/>
            </a:endParaRPr>
          </a:p>
          <a:p>
            <a:r>
              <a:rPr lang="en-US" altLang="en-US" sz="1800" dirty="0">
                <a:latin typeface="Arial" pitchFamily="34" charset="0"/>
              </a:rPr>
              <a:t>none: trimetric</a:t>
            </a:r>
          </a:p>
          <a:p>
            <a:r>
              <a:rPr lang="en-US" altLang="en-US" sz="1800" dirty="0">
                <a:latin typeface="Arial" pitchFamily="34" charset="0"/>
              </a:rPr>
              <a:t>two: </a:t>
            </a:r>
            <a:r>
              <a:rPr lang="en-US" altLang="en-US" sz="1800" dirty="0" err="1">
                <a:latin typeface="Arial" pitchFamily="34" charset="0"/>
              </a:rPr>
              <a:t>dimetric</a:t>
            </a:r>
            <a:endParaRPr lang="en-US" altLang="en-US" sz="1800" dirty="0">
              <a:latin typeface="Arial" pitchFamily="34" charset="0"/>
            </a:endParaRPr>
          </a:p>
          <a:p>
            <a:r>
              <a:rPr lang="en-US" altLang="en-US" sz="1800" dirty="0">
                <a:latin typeface="Arial" pitchFamily="34" charset="0"/>
              </a:rPr>
              <a:t>three: isometric</a:t>
            </a: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620000" y="5688925"/>
            <a:ext cx="1035050" cy="1143000"/>
            <a:chOff x="2064" y="2304"/>
            <a:chExt cx="912" cy="912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064" y="2352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496" y="2688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2496" y="2304"/>
              <a:ext cx="4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8163761" y="6248400"/>
            <a:ext cx="599239" cy="54142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 flipV="1">
            <a:off x="7477961" y="6172200"/>
            <a:ext cx="599239" cy="60157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812894" y="5757446"/>
            <a:ext cx="5697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dirty="0">
                <a:latin typeface="Symbol" pitchFamily="18" charset="2"/>
              </a:rPr>
              <a:t>q </a:t>
            </a:r>
            <a:r>
              <a:rPr lang="en-US" altLang="en-US" sz="1600" baseline="-25000" dirty="0"/>
              <a:t>1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041494" y="6062246"/>
            <a:ext cx="4929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dirty="0">
                <a:latin typeface="Symbol" pitchFamily="18" charset="2"/>
              </a:rPr>
              <a:t>q </a:t>
            </a:r>
            <a:r>
              <a:rPr lang="en-US" altLang="en-US" sz="1600" baseline="-25000" dirty="0"/>
              <a:t>3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620000" y="5986046"/>
            <a:ext cx="53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600" dirty="0">
                <a:latin typeface="Symbol" pitchFamily="18" charset="2"/>
              </a:rPr>
              <a:t>q </a:t>
            </a:r>
            <a:r>
              <a:rPr lang="en-US" altLang="en-US" sz="16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694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Axonometric Projections</a:t>
            </a:r>
            <a:endParaRPr lang="en-US" dirty="0"/>
          </a:p>
        </p:txBody>
      </p:sp>
      <p:pic>
        <p:nvPicPr>
          <p:cNvPr id="7" name="Picture 5" descr="C:\BOOK\OpenGL\Paul Final\Art\jpeg\AN05F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287" y="1143000"/>
            <a:ext cx="6302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3124200"/>
            <a:ext cx="8077200" cy="3001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700" dirty="0"/>
              <a:t>Lines are scaled (</a:t>
            </a:r>
            <a:r>
              <a:rPr lang="en-US" altLang="en-US" sz="2700" i="1" dirty="0"/>
              <a:t>foreshortened</a:t>
            </a:r>
            <a:r>
              <a:rPr lang="en-US" altLang="en-US" sz="2700" dirty="0"/>
              <a:t>) but can find scaling factors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Lines preserved but angles are not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Projection of a circle in a plane not parallel to the projection plane is an ellipse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Can see three principal faces of a box-like object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Some optical illusions possible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Parallel lines appear to diverge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Does not look real because far objects are scaled the same as near objects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Used in CAD </a:t>
            </a:r>
            <a:r>
              <a:rPr lang="en-US" altLang="en-US" sz="2700" dirty="0" smtClean="0"/>
              <a:t>applications</a:t>
            </a: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1994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Projections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indent="0">
              <a:buFontTx/>
              <a:buNone/>
            </a:pPr>
            <a:r>
              <a:rPr lang="en-US" altLang="en-US" sz="2700" dirty="0" smtClean="0"/>
              <a:t>Projection lines are still parallel with each other but they are not perpendicular to the image plane</a:t>
            </a:r>
          </a:p>
        </p:txBody>
      </p:sp>
      <p:pic>
        <p:nvPicPr>
          <p:cNvPr id="6" name="Content Placeholder 5" descr="C:\BOOK\OpenGL\Paul Final\Art\jpeg\AN05F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>
            <a:fillRect/>
          </a:stretch>
        </p:blipFill>
        <p:spPr bwMode="auto">
          <a:xfrm>
            <a:off x="304801" y="2514600"/>
            <a:ext cx="5715000" cy="290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ADGHXV0.jpg" descr="AADGHXV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6812"/>
            <a:ext cx="3886200" cy="16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60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Projections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229600" cy="1828800"/>
          </a:xfrm>
        </p:spPr>
        <p:txBody>
          <a:bodyPr>
            <a:normAutofit lnSpcReduction="10000"/>
          </a:bodyPr>
          <a:lstStyle/>
          <a:p>
            <a:pPr indent="0">
              <a:buFontTx/>
              <a:buNone/>
            </a:pPr>
            <a:r>
              <a:rPr lang="en-US" altLang="en-US" sz="2700" dirty="0" smtClean="0"/>
              <a:t>Angles in faces parallel to the image plane are preserved</a:t>
            </a:r>
          </a:p>
          <a:p>
            <a:pPr indent="0">
              <a:buFontTx/>
              <a:buNone/>
            </a:pPr>
            <a:endParaRPr lang="en-US" altLang="en-US" sz="2700" dirty="0"/>
          </a:p>
          <a:p>
            <a:pPr indent="0">
              <a:buFontTx/>
              <a:buNone/>
            </a:pPr>
            <a:r>
              <a:rPr lang="en-US" altLang="en-US" sz="2700" dirty="0" smtClean="0"/>
              <a:t>The effect is same as z-axis shearing</a:t>
            </a:r>
          </a:p>
          <a:p>
            <a:pPr indent="0">
              <a:buFontTx/>
              <a:buNone/>
            </a:pPr>
            <a:endParaRPr lang="en-US" altLang="en-US" sz="2700" dirty="0" smtClean="0"/>
          </a:p>
        </p:txBody>
      </p:sp>
      <p:pic>
        <p:nvPicPr>
          <p:cNvPr id="8" name="AADGHYA0.jpg" descr="AADGHYA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7295"/>
            <a:ext cx="6737993" cy="29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33241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Projection lines converge at a point (center of projection)</a:t>
            </a:r>
          </a:p>
          <a:p>
            <a:r>
              <a:rPr lang="en-US" dirty="0"/>
              <a:t>Parallel </a:t>
            </a:r>
            <a:r>
              <a:rPr lang="en-US" dirty="0" smtClean="0"/>
              <a:t>lines</a:t>
            </a:r>
            <a:r>
              <a:rPr lang="en-US" dirty="0"/>
              <a:t> on the object</a:t>
            </a:r>
            <a:r>
              <a:rPr lang="en-US" dirty="0" smtClean="0"/>
              <a:t> </a:t>
            </a:r>
            <a:r>
              <a:rPr lang="en-US" dirty="0"/>
              <a:t>(not parallel to the projection </a:t>
            </a:r>
            <a:r>
              <a:rPr lang="en-US" dirty="0" smtClean="0"/>
              <a:t>plane) converge </a:t>
            </a:r>
            <a:r>
              <a:rPr lang="en-US" dirty="0"/>
              <a:t>at a single point in the projection (the vanishing point) </a:t>
            </a:r>
          </a:p>
          <a:p>
            <a:r>
              <a:rPr lang="en-US" dirty="0"/>
              <a:t>Drawing simple perspectives by hand uses these vanishing point(s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AADGHMX0.jpg" descr="AADGHMX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83888"/>
            <a:ext cx="4038600" cy="236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BOOK\OpenGL\Paul Final\Art\jpeg\AN05F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40" y="1219200"/>
            <a:ext cx="316153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ADGHNP0.jpg" descr="AADGHNP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14671"/>
            <a:ext cx="2312674" cy="32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5" y="2438400"/>
            <a:ext cx="75445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Objects further from viewer are projected smaller than the same sized objects closer to the viewer (diminution)</a:t>
            </a:r>
          </a:p>
          <a:p>
            <a:r>
              <a:rPr lang="en-US" dirty="0"/>
              <a:t>Looks realistic</a:t>
            </a:r>
          </a:p>
          <a:p>
            <a:r>
              <a:rPr lang="en-US" dirty="0"/>
              <a:t>Equal distances along a line are not projected into equal distances (</a:t>
            </a:r>
            <a:r>
              <a:rPr lang="en-US" dirty="0" err="1"/>
              <a:t>nonuniform</a:t>
            </a:r>
            <a:r>
              <a:rPr lang="en-US" dirty="0"/>
              <a:t> foreshortening)</a:t>
            </a:r>
          </a:p>
          <a:p>
            <a:r>
              <a:rPr lang="en-US" dirty="0"/>
              <a:t>Angles preserved only in planes parallel to the projection plane</a:t>
            </a:r>
          </a:p>
          <a:p>
            <a:r>
              <a:rPr lang="en-US" dirty="0"/>
              <a:t>More difficult to construct by hand than parallel projections (but not more difficult by computer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2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3200" b="1" kern="1200" dirty="0" smtClean="0">
                <a:ea typeface="+mn-ea"/>
              </a:rPr>
              <a:t>Perspective Projection View Volume </a:t>
            </a:r>
          </a:p>
        </p:txBody>
      </p:sp>
      <p:sp>
        <p:nvSpPr>
          <p:cNvPr id="46083" name="3 İçerik Yer Tutucusu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An infinite </a:t>
            </a:r>
            <a:r>
              <a:rPr lang="en-US" altLang="en-US" i="1" smtClean="0"/>
              <a:t>pyramid of vision </a:t>
            </a:r>
            <a:r>
              <a:rPr lang="en-US" altLang="en-US" smtClean="0"/>
              <a:t>is chopped off by near and far clipping planes and we get a truncated pyramid (or </a:t>
            </a:r>
            <a:r>
              <a:rPr lang="en-US" altLang="en-US" i="1" smtClean="0"/>
              <a:t>frustum</a:t>
            </a:r>
            <a:r>
              <a:rPr lang="en-US" altLang="en-US" smtClean="0"/>
              <a:t>)</a:t>
            </a:r>
            <a:endParaRPr lang="en-US" altLang="en-US" i="1" smtClean="0"/>
          </a:p>
          <a:p>
            <a:endParaRPr lang="tr-TR" altLang="en-US" i="1" smtClean="0"/>
          </a:p>
        </p:txBody>
      </p:sp>
      <p:pic>
        <p:nvPicPr>
          <p:cNvPr id="46084" name="AADGHYE0.jpg" descr="AADGHYE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3188"/>
            <a:ext cx="4038600" cy="244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9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3200" b="1" kern="1200" dirty="0" smtClean="0">
                <a:ea typeface="+mn-ea"/>
              </a:rPr>
              <a:t>Symmetric Perspective </a:t>
            </a:r>
            <a:br>
              <a:rPr lang="en-US" altLang="en-US" sz="3200" b="1" kern="1200" dirty="0" smtClean="0">
                <a:ea typeface="+mn-ea"/>
              </a:rPr>
            </a:br>
            <a:r>
              <a:rPr lang="en-US" altLang="en-US" sz="3200" b="1" kern="1200" dirty="0" smtClean="0">
                <a:ea typeface="+mn-ea"/>
              </a:rPr>
              <a:t>Projection Frustum </a:t>
            </a:r>
          </a:p>
        </p:txBody>
      </p:sp>
      <p:sp>
        <p:nvSpPr>
          <p:cNvPr id="48131" name="3 İçerik Yer Tutucusu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/>
              <a:t>If the line from perspective reference point through clipping window center (centerline) is perpendicular to view plane, we have a symmetric frustum </a:t>
            </a:r>
          </a:p>
          <a:p>
            <a:r>
              <a:rPr lang="en-US" altLang="en-US" sz="2000" dirty="0" smtClean="0"/>
              <a:t>Clipping window can be specified by </a:t>
            </a:r>
          </a:p>
          <a:p>
            <a:pPr lvl="1"/>
            <a:r>
              <a:rPr lang="en-US" altLang="en-US" sz="1600" dirty="0" smtClean="0"/>
              <a:t>width and height, or </a:t>
            </a:r>
          </a:p>
          <a:p>
            <a:pPr lvl="1"/>
            <a:r>
              <a:rPr lang="en-US" altLang="en-US" sz="1600" dirty="0" smtClean="0"/>
              <a:t>field-of-view angle and aspect ratio </a:t>
            </a:r>
          </a:p>
          <a:p>
            <a:r>
              <a:rPr lang="en-US" altLang="en-US" sz="2000" dirty="0" smtClean="0"/>
              <a:t>With a symmetric frustum, perspective transformation is a mapping to orthogonal coordinates (figure on next slide)</a:t>
            </a:r>
            <a:endParaRPr lang="tr-TR" altLang="en-US" sz="2000" dirty="0" smtClean="0"/>
          </a:p>
        </p:txBody>
      </p:sp>
      <p:pic>
        <p:nvPicPr>
          <p:cNvPr id="48132" name="AADGHYF0.jpg" descr="AADGHYF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47825"/>
            <a:ext cx="4038600" cy="443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6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AADGHYJ0.jpg" descr="AADGHYJ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55738"/>
            <a:ext cx="8226425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Classical and Computer Viewing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Viewing was an issue that existed before computers</a:t>
            </a:r>
          </a:p>
          <a:p>
            <a:pPr lvl="1"/>
            <a:r>
              <a:rPr lang="en-GB" dirty="0" smtClean="0"/>
              <a:t>Photography, animation, architectural drawings, mechanical designs, cartography</a:t>
            </a:r>
          </a:p>
          <a:p>
            <a:r>
              <a:rPr lang="en-GB" dirty="0" smtClean="0"/>
              <a:t>In perspective projection, all projection rays meet at a point called </a:t>
            </a:r>
            <a:r>
              <a:rPr lang="en-GB" b="1" dirty="0" err="1" smtClean="0"/>
              <a:t>center</a:t>
            </a:r>
            <a:r>
              <a:rPr lang="en-GB" b="1" dirty="0" smtClean="0"/>
              <a:t> of projection (COP)</a:t>
            </a:r>
            <a:endParaRPr lang="en-GB" dirty="0" smtClean="0"/>
          </a:p>
          <a:p>
            <a:r>
              <a:rPr lang="en-GB" dirty="0" smtClean="0"/>
              <a:t>This is the </a:t>
            </a:r>
            <a:r>
              <a:rPr lang="en-GB" dirty="0" err="1" smtClean="0"/>
              <a:t>center</a:t>
            </a:r>
            <a:r>
              <a:rPr lang="en-GB" dirty="0" smtClean="0"/>
              <a:t> of the lens in human eye or in a real camera</a:t>
            </a:r>
          </a:p>
          <a:p>
            <a:r>
              <a:rPr lang="en-GB" dirty="0" smtClean="0"/>
              <a:t>In computer viewing, this is the origin of our camera/viewing coordinate system</a:t>
            </a:r>
          </a:p>
          <a:p>
            <a:r>
              <a:rPr lang="en-GB" dirty="0" smtClean="0"/>
              <a:t>The projection surface is a plane and projection happens with straight lines</a:t>
            </a:r>
            <a:endParaRPr lang="en-GB" dirty="0"/>
          </a:p>
        </p:txBody>
      </p:sp>
      <p:pic>
        <p:nvPicPr>
          <p:cNvPr id="9" name="Content Placeholder 7" descr="C:\BOOK\OpenGL\Paul Final\Art\jpeg\AN05F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67" y="2133600"/>
            <a:ext cx="446998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4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3200" b="1" kern="1200" dirty="0" smtClean="0">
                <a:ea typeface="+mn-ea"/>
              </a:rPr>
              <a:t>Oblique Perspective-Projection Frustum </a:t>
            </a:r>
          </a:p>
        </p:txBody>
      </p:sp>
      <p:sp>
        <p:nvSpPr>
          <p:cNvPr id="50179" name="3 İçerik Yer Tutucusu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Centerline not perpendicular to view plane </a:t>
            </a:r>
          </a:p>
          <a:p>
            <a:r>
              <a:rPr lang="en-US" altLang="en-US" smtClean="0"/>
              <a:t>First, transform this into a symmetric frustum (z-axis shearing) </a:t>
            </a:r>
          </a:p>
          <a:p>
            <a:r>
              <a:rPr lang="en-US" altLang="en-US" smtClean="0"/>
              <a:t>Then proceed as before </a:t>
            </a:r>
            <a:endParaRPr lang="tr-TR" altLang="en-US" smtClean="0"/>
          </a:p>
        </p:txBody>
      </p:sp>
      <p:pic>
        <p:nvPicPr>
          <p:cNvPr id="50180" name="AADGHYK0.jpg" descr="AADGHYK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4363"/>
            <a:ext cx="40386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0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Arranging the Camera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148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default, camera is at the origin, pointing towards negative z direction</a:t>
            </a:r>
          </a:p>
          <a:p>
            <a:r>
              <a:rPr lang="en-US" dirty="0" smtClean="0"/>
              <a:t>We generally move the camera away from the origin (or equivalently, move the world coordinate system away from the camera) </a:t>
            </a:r>
          </a:p>
          <a:p>
            <a:r>
              <a:rPr lang="en-US" dirty="0" smtClean="0"/>
              <a:t>These changes are done through the model-view (MV) matrix which is initially the identity matrix</a:t>
            </a:r>
          </a:p>
          <a:p>
            <a:r>
              <a:rPr lang="en-US" dirty="0" smtClean="0"/>
              <a:t>Changes to the MV matrix affect the relative positions of camera and objects defined after the change</a:t>
            </a:r>
          </a:p>
          <a:p>
            <a:r>
              <a:rPr lang="en-US" dirty="0" smtClean="0"/>
              <a:t>Be careful about where in your program primitives are defined w.r.t. the changes to the MV matrix</a:t>
            </a:r>
            <a:endParaRPr lang="en-US" dirty="0"/>
          </a:p>
        </p:txBody>
      </p:sp>
      <p:pic>
        <p:nvPicPr>
          <p:cNvPr id="9" name="Picture 5" descr="C:\BOOK\OpenGL\Paul Final\Art\jpeg\AN05F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88768"/>
            <a:ext cx="4375326" cy="276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3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Arranging the Camera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76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One way is to use transformations just as we applied them to any other object </a:t>
            </a:r>
          </a:p>
          <a:p>
            <a:pPr lvl="1"/>
            <a:r>
              <a:rPr lang="en-US" dirty="0" smtClean="0"/>
              <a:t>E.g., to get a side view from positive x direction</a:t>
            </a:r>
          </a:p>
          <a:p>
            <a:pPr lvl="2"/>
            <a:r>
              <a:rPr lang="en-US" dirty="0" smtClean="0"/>
              <a:t>Rotate camera</a:t>
            </a:r>
          </a:p>
          <a:p>
            <a:pPr lvl="2"/>
            <a:r>
              <a:rPr lang="en-US" dirty="0" smtClean="0"/>
              <a:t>Move away from origin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modelViewMatrix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(translate(0, 0, -d),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(-90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pic>
        <p:nvPicPr>
          <p:cNvPr id="6" name="Content Placeholder 5" descr="C:\BOOK\OpenGL\Paul Final\Art\jpeg\AN05F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53" y="2286000"/>
            <a:ext cx="3439066" cy="314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953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Arranging the Camera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371600"/>
                <a:ext cx="4724400" cy="4572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Another way is to specify the position and orientation of the camera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 =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lookAt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(eye, at, up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r>
                  <a:rPr lang="en-US" dirty="0" smtClean="0"/>
                  <a:t>A transformation matrix can be calculated from this information. </a:t>
                </a:r>
              </a:p>
              <a:p>
                <a:pPr lvl="1"/>
                <a:r>
                  <a:rPr lang="en-US" dirty="0" smtClean="0"/>
                  <a:t>eye vector will be used for translation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𝑎𝑡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𝑒𝑦𝑒</m:t>
                    </m:r>
                  </m:oMath>
                </a14:m>
                <a:r>
                  <a:rPr lang="en-US" dirty="0" smtClean="0"/>
                  <a:t> is a vector in the direction that camera is looking at (z direction for the camera system)</a:t>
                </a:r>
              </a:p>
              <a:p>
                <a:pPr lvl="1"/>
                <a:r>
                  <a:rPr lang="en-US" dirty="0" smtClean="0"/>
                  <a:t>Normalize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𝑢𝑝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These u, v, and n vectors are the x, y, and z directions for the camera and can be used to create the rotation matrix</a:t>
                </a:r>
              </a:p>
              <a:p>
                <a:r>
                  <a:rPr lang="en-US" dirty="0" smtClean="0"/>
                  <a:t>Most APIs have a </a:t>
                </a:r>
                <a:r>
                  <a:rPr lang="en-US" dirty="0" err="1" smtClean="0"/>
                  <a:t>lookAt</a:t>
                </a:r>
                <a:r>
                  <a:rPr lang="en-US" dirty="0" smtClean="0"/>
                  <a:t> function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371600"/>
                <a:ext cx="4724400" cy="4572000"/>
              </a:xfrm>
              <a:blipFill rotWithShape="1">
                <a:blip r:embed="rId2"/>
                <a:stretch>
                  <a:fillRect l="-1032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 descr="C:\BOOK\OpenGL\Paul Final\Art\jpeg\AN05F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86" y="2362200"/>
            <a:ext cx="395476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89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48293"/>
            <a:ext cx="5791200" cy="20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Projection in </a:t>
            </a:r>
            <a:r>
              <a:rPr lang="en-US" dirty="0" err="1" smtClean="0"/>
              <a:t>WebGL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default projection is an orthogonal projection defined with the cube centered at origin that has a side length of 2</a:t>
            </a:r>
          </a:p>
          <a:p>
            <a:pPr marL="0" indent="0">
              <a:buNone/>
            </a:pPr>
            <a:r>
              <a:rPr 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N = </a:t>
            </a:r>
            <a:r>
              <a:rPr lang="en-U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ortho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(-1.0, 1.0, </a:t>
            </a:r>
          </a:p>
          <a:p>
            <a:pPr marL="457200" lvl="1" indent="0">
              <a:buNone/>
            </a:pP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-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1.0, 1.0, </a:t>
            </a:r>
            <a:endParaRPr lang="en-US" sz="2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-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1.0, 1.0);</a:t>
            </a:r>
          </a:p>
          <a:p>
            <a:r>
              <a:rPr lang="en-US" dirty="0" smtClean="0"/>
              <a:t>We can set a different view volume with </a:t>
            </a:r>
          </a:p>
          <a:p>
            <a:pPr marL="0" indent="0">
              <a:buNone/>
            </a:pP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ortho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(left, right, </a:t>
            </a:r>
            <a:endParaRPr lang="en-US" sz="2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bottom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top, </a:t>
            </a:r>
            <a:endParaRPr lang="en-US" sz="2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near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, far);</a:t>
            </a:r>
          </a:p>
          <a:p>
            <a:r>
              <a:rPr lang="en-US" dirty="0" err="1" smtClean="0"/>
              <a:t>WebGL</a:t>
            </a:r>
            <a:r>
              <a:rPr lang="en-US" dirty="0" smtClean="0"/>
              <a:t> actually creates the transformation matrix that transforms this volume to the default cube (the canonical view volume)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00200"/>
            <a:ext cx="428048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038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Projection in </a:t>
            </a:r>
            <a:r>
              <a:rPr lang="en-US" dirty="0" err="1" smtClean="0"/>
              <a:t>WebGL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514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can calculate the required transformation matrix easily </a:t>
            </a:r>
          </a:p>
          <a:p>
            <a:pPr lvl="1"/>
            <a:r>
              <a:rPr lang="en-US" dirty="0" smtClean="0"/>
              <a:t>First, we need to translate so that the center of our volume is at the center of the cube (origin) </a:t>
            </a:r>
          </a:p>
          <a:p>
            <a:pPr lvl="1"/>
            <a:r>
              <a:rPr lang="en-US" dirty="0" smtClean="0"/>
              <a:t>Then, we need to scale the box to get the cube with side length 2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14" y="4148993"/>
            <a:ext cx="6631986" cy="2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Projection in </a:t>
            </a:r>
            <a:r>
              <a:rPr lang="en-US" dirty="0" err="1" smtClean="0"/>
              <a:t>WebGL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8229600" cy="2514599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dirty="0" smtClean="0"/>
                  <a:t>Translation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right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left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top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bottom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far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near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Scale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right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left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top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bottom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near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far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Together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𝑆𝑇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ight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eft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left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right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right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left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/>
                                      </a:rPr>
                                      <m:t>op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>
                                        <a:latin typeface="Cambria Math"/>
                                      </a:rPr>
                                      <m:t>b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/>
                                      </a:rPr>
                                      <m:t>ottom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top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bottom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top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bottom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>
                                        <a:latin typeface="Cambria Math"/>
                                      </a:rPr>
                                      <m:t>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/>
                                      </a:rPr>
                                      <m:t>ar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/>
                                      </a:rPr>
                                      <m:t>ear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far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near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far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near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8229600" cy="2514599"/>
              </a:xfrm>
              <a:blipFill rotWithShape="1">
                <a:blip r:embed="rId2"/>
                <a:stretch>
                  <a:fillRect t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14" y="4148993"/>
            <a:ext cx="6631986" cy="2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3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BOOK\OpenGL\Paul Final\Art\jpeg\AN05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0" b="10403"/>
          <a:stretch>
            <a:fillRect/>
          </a:stretch>
        </p:blipFill>
        <p:spPr bwMode="auto">
          <a:xfrm>
            <a:off x="4464564" y="4111546"/>
            <a:ext cx="4603235" cy="1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</a:t>
            </a:r>
            <a:r>
              <a:rPr lang="en-US" dirty="0" err="1" smtClean="0"/>
              <a:t>WebGL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Camera placement can be done with </a:t>
                </a:r>
                <a:r>
                  <a:rPr lang="en-US" dirty="0" err="1" smtClean="0"/>
                  <a:t>lookAt</a:t>
                </a:r>
                <a:r>
                  <a:rPr lang="en-US" dirty="0" smtClean="0"/>
                  <a:t> same as before</a:t>
                </a:r>
              </a:p>
              <a:p>
                <a:r>
                  <a:rPr lang="en-US" dirty="0" smtClean="0"/>
                  <a:t>Assume it is at origin</a:t>
                </a:r>
              </a:p>
              <a:p>
                <a:r>
                  <a:rPr lang="en-US" dirty="0" smtClean="0"/>
                  <a:t>And the projection plane is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&lt;0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Projection coordinates of point (</a:t>
                </a:r>
                <a:r>
                  <a:rPr lang="en-US" dirty="0" err="1" smtClean="0"/>
                  <a:t>x,y,z</a:t>
                </a:r>
                <a:r>
                  <a:rPr lang="en-US" dirty="0" smtClean="0"/>
                  <a:t>) will be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525963"/>
              </a:xfrm>
              <a:blipFill rotWithShape="1">
                <a:blip r:embed="rId4"/>
                <a:stretch>
                  <a:fillRect l="-2564" t="-1213"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 descr="C:\BOOK\OpenGL\Paul Final\Art\jpeg\AN05F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8" b="9807"/>
          <a:stretch>
            <a:fillRect/>
          </a:stretch>
        </p:blipFill>
        <p:spPr bwMode="auto">
          <a:xfrm>
            <a:off x="5296866" y="1600199"/>
            <a:ext cx="3127333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2590" y="5984875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i="1" dirty="0" err="1"/>
              <a:t>x</a:t>
            </a:r>
            <a:r>
              <a:rPr lang="en-US" altLang="en-US" baseline="-25000" dirty="0" err="1"/>
              <a:t>p</a:t>
            </a:r>
            <a:r>
              <a:rPr lang="en-US" altLang="en-US" dirty="0"/>
              <a:t> =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08325"/>
              </p:ext>
            </p:extLst>
          </p:nvPr>
        </p:nvGraphicFramePr>
        <p:xfrm>
          <a:off x="806965" y="5867400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330120" imgH="393480" progId="Equation.3">
                  <p:embed/>
                </p:oleObj>
              </mc:Choice>
              <mc:Fallback>
                <p:oleObj name="Equation" r:id="rId5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965" y="5867400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28800" y="5984875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i="1"/>
              <a:t>y</a:t>
            </a:r>
            <a:r>
              <a:rPr lang="en-US" altLang="en-US" baseline="-25000"/>
              <a:t>p</a:t>
            </a:r>
            <a:r>
              <a:rPr lang="en-US" altLang="en-US"/>
              <a:t> =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795792"/>
              </p:ext>
            </p:extLst>
          </p:nvPr>
        </p:nvGraphicFramePr>
        <p:xfrm>
          <a:off x="2543175" y="5867400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330120" imgH="393480" progId="Equation.3">
                  <p:embed/>
                </p:oleObj>
              </mc:Choice>
              <mc:Fallback>
                <p:oleObj name="Equation" r:id="rId7" imgW="330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5867400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733800" y="60198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i="1"/>
              <a:t>z</a:t>
            </a:r>
            <a:r>
              <a:rPr lang="en-US" altLang="en-US" baseline="-25000"/>
              <a:t>p</a:t>
            </a:r>
            <a:r>
              <a:rPr lang="en-US" altLang="en-US"/>
              <a:t> = </a:t>
            </a:r>
            <a:r>
              <a:rPr lang="en-US" altLang="en-US" i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003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</a:t>
            </a:r>
            <a:r>
              <a:rPr lang="en-US" dirty="0" err="1" smtClean="0"/>
              <a:t>WebGL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Again, we can view this as a transformation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will have 4x4 matrices but last row will be used, so the w value of the homogeneous coordinate can be different than 1</a:t>
            </a:r>
          </a:p>
          <a:p>
            <a:r>
              <a:rPr lang="en-US" dirty="0" smtClean="0"/>
              <a:t>We can always normalize w.r.t. w to get the actual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Consider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1/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will transform a point (x,y,z,1) to (</a:t>
                </a:r>
                <a:r>
                  <a:rPr lang="en-US" dirty="0" err="1" smtClean="0"/>
                  <a:t>x,y,z,z</a:t>
                </a:r>
                <a:r>
                  <a:rPr lang="en-US" dirty="0" smtClean="0"/>
                  <a:t>/d)</a:t>
                </a:r>
              </a:p>
              <a:p>
                <a:r>
                  <a:rPr lang="en-US" dirty="0" smtClean="0"/>
                  <a:t>When we divide all coordinates with the value of w, we get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(x/z/d, y/z/d, d, 1)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which is the projection point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719" t="-2695" r="-4079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222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 in </a:t>
            </a:r>
            <a:r>
              <a:rPr lang="en-US" dirty="0" err="1" smtClean="0"/>
              <a:t>WebGL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haven’t considered all variables</a:t>
            </a:r>
          </a:p>
          <a:p>
            <a:pPr lvl="1"/>
            <a:r>
              <a:rPr lang="en-US" dirty="0" smtClean="0"/>
              <a:t>Our camera can see  a wider or more narrow area</a:t>
            </a:r>
          </a:p>
          <a:p>
            <a:pPr lvl="1"/>
            <a:r>
              <a:rPr lang="en-US" dirty="0" smtClean="0"/>
              <a:t>Not everything will be projected</a:t>
            </a:r>
          </a:p>
          <a:p>
            <a:pPr marL="0" indent="0">
              <a:buNone/>
            </a:pPr>
            <a:r>
              <a:rPr lang="en-US" altLang="en-US" sz="2200" dirty="0" smtClean="0">
                <a:latin typeface="Courier New" pitchFamily="49" charset="0"/>
              </a:rPr>
              <a:t>frustum(</a:t>
            </a:r>
            <a:r>
              <a:rPr lang="en-US" altLang="en-US" sz="2200" dirty="0" err="1" smtClean="0">
                <a:latin typeface="Courier New" pitchFamily="49" charset="0"/>
              </a:rPr>
              <a:t>left,right</a:t>
            </a:r>
            <a:r>
              <a:rPr lang="en-US" altLang="en-US" sz="2200" dirty="0" smtClean="0">
                <a:latin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altLang="en-US" sz="2200" dirty="0">
                <a:latin typeface="Courier New" pitchFamily="49" charset="0"/>
              </a:rPr>
              <a:t> </a:t>
            </a:r>
            <a:r>
              <a:rPr lang="en-US" altLang="en-US" sz="2200" dirty="0" smtClean="0">
                <a:latin typeface="Courier New" pitchFamily="49" charset="0"/>
              </a:rPr>
              <a:t>    </a:t>
            </a:r>
            <a:r>
              <a:rPr lang="en-US" altLang="en-US" sz="2200" dirty="0" err="1" smtClean="0">
                <a:latin typeface="Courier New" pitchFamily="49" charset="0"/>
              </a:rPr>
              <a:t>bottom,top,near,far</a:t>
            </a:r>
            <a:r>
              <a:rPr lang="en-US" altLang="en-US" sz="2200" dirty="0" smtClean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/>
              <a:t>or</a:t>
            </a:r>
          </a:p>
          <a:p>
            <a:pPr marL="0" indent="0">
              <a:buNone/>
            </a:pP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perpective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fovy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aspect, 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near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far)</a:t>
            </a:r>
            <a:endParaRPr lang="en-US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124200" cy="296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96" y="4114800"/>
            <a:ext cx="387970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029200"/>
            <a:ext cx="4965538" cy="17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79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Classical and Computer Viewing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Viewer can be moved to an infinite distance away to produce another useful projection type</a:t>
            </a:r>
          </a:p>
          <a:p>
            <a:r>
              <a:rPr lang="en-GB" dirty="0" smtClean="0"/>
              <a:t>Projection lines become parallel to each other</a:t>
            </a:r>
          </a:p>
          <a:p>
            <a:r>
              <a:rPr lang="en-GB" dirty="0" smtClean="0"/>
              <a:t>Instead of a COP, we have a </a:t>
            </a:r>
            <a:r>
              <a:rPr lang="en-GB" b="1" dirty="0" smtClean="0"/>
              <a:t>direction of projection (DOP)</a:t>
            </a:r>
            <a:endParaRPr lang="en-GB" dirty="0" smtClean="0"/>
          </a:p>
          <a:p>
            <a:r>
              <a:rPr lang="en-GB" dirty="0" smtClean="0"/>
              <a:t>This is called parallel projection</a:t>
            </a:r>
          </a:p>
          <a:p>
            <a:pPr lvl="1"/>
            <a:r>
              <a:rPr lang="en-GB" dirty="0" smtClean="0"/>
              <a:t>Used in technical drawings</a:t>
            </a:r>
          </a:p>
          <a:p>
            <a:r>
              <a:rPr lang="en-GB" dirty="0" smtClean="0"/>
              <a:t>Lengths and distances remain same even if objects’ distance to projection plane changes</a:t>
            </a:r>
          </a:p>
          <a:p>
            <a:r>
              <a:rPr lang="en-GB" dirty="0" smtClean="0"/>
              <a:t>The origin of the camera/viewing coordinate system is often the </a:t>
            </a:r>
            <a:r>
              <a:rPr lang="en-GB" dirty="0" err="1" smtClean="0"/>
              <a:t>center</a:t>
            </a:r>
            <a:r>
              <a:rPr lang="en-GB" dirty="0" smtClean="0"/>
              <a:t> of the projection plane</a:t>
            </a:r>
            <a:endParaRPr lang="en-GB" dirty="0"/>
          </a:p>
        </p:txBody>
      </p:sp>
      <p:pic>
        <p:nvPicPr>
          <p:cNvPr id="9" name="Picture 5" descr="C:\BOOK\OpenGL\Paul Final\Art\jpeg\AN05F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45109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3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Projections</a:t>
            </a:r>
            <a:endParaRPr lang="en-US" dirty="0"/>
          </a:p>
        </p:txBody>
      </p:sp>
      <p:pic>
        <p:nvPicPr>
          <p:cNvPr id="7" name="Picture 5" descr="C:\BOOK\OpenGL\Paul Final\Art\jpeg\AN05F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1" y="1454270"/>
            <a:ext cx="8124158" cy="502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5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Classification</a:t>
            </a:r>
            <a:endParaRPr lang="en-US" dirty="0"/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2743200" y="25146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27432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63246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>
          <a:xfrm>
            <a:off x="2209800" y="2971800"/>
            <a:ext cx="12192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smtClean="0"/>
              <a:t>parallel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5486400" y="29718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perspective</a:t>
            </a: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27432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12192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63246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5410200" y="39624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1219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43434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905000" y="45720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axonometric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304800" y="44958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  multiview</a:t>
            </a:r>
          </a:p>
          <a:p>
            <a:r>
              <a:rPr lang="en-US" altLang="en-US">
                <a:latin typeface="Arial" pitchFamily="34" charset="0"/>
              </a:rPr>
              <a:t>orthographic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3810000" y="45720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oblique</a:t>
            </a: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2743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2743200" y="4953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1219200" y="53340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>
            <a:off x="1219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2743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43434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457200" y="57150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isometric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2209800" y="57150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dimetric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3810000" y="57150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trimetric</a:t>
            </a: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>
            <a:off x="54102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>
            <a:off x="78486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4953000" y="4267200"/>
            <a:ext cx="160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Arial" pitchFamily="34" charset="0"/>
              </a:rPr>
              <a:t>symmetric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72390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 smtClean="0">
                <a:latin typeface="Arial" pitchFamily="34" charset="0"/>
              </a:rPr>
              <a:t>oblique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2590800" y="17526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Arial" pitchFamily="34" charset="0"/>
              </a:rPr>
              <a:t>planar geometric projections</a:t>
            </a:r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>
            <a:off x="4419600" y="2133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5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Orthographic (Orthogonal) Projections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438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type of parallel projection in which direction of projection is perpendicular to the projection plane</a:t>
            </a:r>
          </a:p>
          <a:p>
            <a:pPr lvl="1"/>
            <a:r>
              <a:rPr lang="en-US" dirty="0" smtClean="0"/>
              <a:t>Elevations (front, side), plan view (top)</a:t>
            </a:r>
          </a:p>
          <a:p>
            <a:r>
              <a:rPr lang="en-US" dirty="0" smtClean="0"/>
              <a:t>This type of view preserves distances and angles (for planes parallel to view plane)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C:\BOOK\OpenGL\Paul Final\Art\jpeg\AN05F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75650"/>
            <a:ext cx="3260598" cy="281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ADGHMZ0.jpg" descr="AADGHMZ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06328"/>
            <a:ext cx="3657600" cy="28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25425"/>
            <a:ext cx="2819400" cy="28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6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3 İçerik Yer Tutucusu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If projection direction is parallel to </a:t>
            </a:r>
            <a:r>
              <a:rPr lang="en-US" altLang="en-US" dirty="0" err="1" smtClean="0"/>
              <a:t>z</a:t>
            </a:r>
            <a:r>
              <a:rPr lang="en-US" altLang="en-US" baseline="-25000" dirty="0" err="1" smtClean="0"/>
              <a:t>view</a:t>
            </a:r>
            <a:r>
              <a:rPr lang="en-US" altLang="en-US" baseline="-25000" dirty="0" smtClean="0"/>
              <a:t> </a:t>
            </a:r>
          </a:p>
          <a:p>
            <a:pPr lvl="1"/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p</a:t>
            </a:r>
            <a:r>
              <a:rPr lang="en-US" altLang="en-US" dirty="0" smtClean="0"/>
              <a:t>=x, </a:t>
            </a:r>
            <a:r>
              <a:rPr lang="en-US" altLang="en-US" dirty="0" err="1" smtClean="0"/>
              <a:t>y</a:t>
            </a:r>
            <a:r>
              <a:rPr lang="en-US" altLang="en-US" baseline="-25000" dirty="0" err="1" smtClean="0"/>
              <a:t>p</a:t>
            </a:r>
            <a:r>
              <a:rPr lang="en-US" altLang="en-US" dirty="0" smtClean="0"/>
              <a:t>=y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z coordinate is kept for visibility detection procedures </a:t>
            </a:r>
            <a:endParaRPr lang="tr-TR" altLang="en-US" dirty="0" smtClean="0"/>
          </a:p>
        </p:txBody>
      </p:sp>
      <p:pic>
        <p:nvPicPr>
          <p:cNvPr id="34820" name="AADGHXP0.jpg" descr="AADGHXP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53" y="2187575"/>
            <a:ext cx="4752343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Orthogonal Projection </a:t>
            </a:r>
            <a:r>
              <a:rPr lang="en-GB" altLang="en-US" dirty="0" smtClean="0">
                <a:latin typeface="Arial" charset="0"/>
                <a:cs typeface="Arial" charset="0"/>
              </a:rPr>
              <a:t>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İçerik Yer Tutucusu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/>
              <a:t>Edges of the clipping window specify the x and y limits </a:t>
            </a:r>
          </a:p>
          <a:p>
            <a:r>
              <a:rPr lang="en-US" altLang="en-US" sz="2400" smtClean="0"/>
              <a:t>These are used to form the top, bottom, and two sides of a clipping region called the </a:t>
            </a:r>
            <a:r>
              <a:rPr lang="en-US" altLang="en-US" sz="2400" i="1" smtClean="0"/>
              <a:t>orthogonal-projection view volume </a:t>
            </a:r>
          </a:p>
          <a:p>
            <a:r>
              <a:rPr lang="en-US" altLang="en-US" sz="2400" smtClean="0"/>
              <a:t>Limit the volume in z</a:t>
            </a:r>
            <a:r>
              <a:rPr lang="en-US" altLang="en-US" sz="2400" baseline="-25000" smtClean="0"/>
              <a:t>view</a:t>
            </a:r>
            <a:r>
              <a:rPr lang="en-US" altLang="en-US" sz="2400" smtClean="0"/>
              <a:t> direction by </a:t>
            </a:r>
            <a:r>
              <a:rPr lang="en-US" altLang="en-US" sz="2400" i="1" smtClean="0"/>
              <a:t>near-far </a:t>
            </a:r>
            <a:r>
              <a:rPr lang="en-US" altLang="en-US" sz="2400" smtClean="0"/>
              <a:t>(or</a:t>
            </a:r>
            <a:r>
              <a:rPr lang="en-US" altLang="en-US" sz="2400" i="1" smtClean="0"/>
              <a:t> front-back</a:t>
            </a:r>
            <a:r>
              <a:rPr lang="en-US" altLang="en-US" sz="2400" smtClean="0"/>
              <a:t>)</a:t>
            </a:r>
            <a:r>
              <a:rPr lang="en-US" altLang="en-US" sz="2400" i="1" smtClean="0"/>
              <a:t> clipping planes</a:t>
            </a:r>
            <a:r>
              <a:rPr lang="en-US" altLang="en-US" sz="2400" smtClean="0"/>
              <a:t> </a:t>
            </a:r>
            <a:endParaRPr lang="tr-TR" altLang="en-US" sz="2400" smtClean="0"/>
          </a:p>
        </p:txBody>
      </p:sp>
      <p:pic>
        <p:nvPicPr>
          <p:cNvPr id="35843" name="AADGHXQ0.jpg" descr="AADGHXQ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557338"/>
            <a:ext cx="4038600" cy="2390775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3683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altLang="en-US" sz="3200" b="1" dirty="0">
                <a:latin typeface="Arial" charset="0"/>
                <a:cs typeface="Arial" charset="0"/>
              </a:rPr>
              <a:t>Clipping Window and Orthogonal Projection View Volume </a:t>
            </a:r>
            <a:endParaRPr lang="en-US" altLang="en-US" sz="1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5845" name="AADGHXR0.jpg" descr="AADGHXR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125913"/>
            <a:ext cx="4032250" cy="2219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AADGHXS0.jpg" descr="AADGHXS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220788"/>
            <a:ext cx="7253288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1417</Words>
  <Application>Microsoft Office PowerPoint</Application>
  <PresentationFormat>On-screen Show (4:3)</PresentationFormat>
  <Paragraphs>172</Paragraphs>
  <Slides>29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COM337 Computer Graphics</vt:lpstr>
      <vt:lpstr>Classical and Computer Viewing</vt:lpstr>
      <vt:lpstr>Classical and Computer Viewing</vt:lpstr>
      <vt:lpstr>Classical Projections</vt:lpstr>
      <vt:lpstr>Projection Classification</vt:lpstr>
      <vt:lpstr>Orthographic (Orthogonal) Projections</vt:lpstr>
      <vt:lpstr>Orthogonal Projection Coordinates</vt:lpstr>
      <vt:lpstr>PowerPoint Presentation</vt:lpstr>
      <vt:lpstr>PowerPoint Presentation</vt:lpstr>
      <vt:lpstr>Axonometric Projections</vt:lpstr>
      <vt:lpstr>Axonometric Projections</vt:lpstr>
      <vt:lpstr>Oblique Projections</vt:lpstr>
      <vt:lpstr>Oblique Projections</vt:lpstr>
      <vt:lpstr>Perspective Projections</vt:lpstr>
      <vt:lpstr>Perspective Projections</vt:lpstr>
      <vt:lpstr>Perspective Projections</vt:lpstr>
      <vt:lpstr>Perspective Projection View Volume </vt:lpstr>
      <vt:lpstr>Symmetric Perspective  Projection Frustum </vt:lpstr>
      <vt:lpstr>PowerPoint Presentation</vt:lpstr>
      <vt:lpstr>Oblique Perspective-Projection Frustum </vt:lpstr>
      <vt:lpstr>Arranging the Camera</vt:lpstr>
      <vt:lpstr>Arranging the Camera</vt:lpstr>
      <vt:lpstr>Arranging the Camera</vt:lpstr>
      <vt:lpstr>Orthogonal Projection in WebGL</vt:lpstr>
      <vt:lpstr>Orthogonal Projection in WebGL</vt:lpstr>
      <vt:lpstr>Orthogonal Projection in WebGL</vt:lpstr>
      <vt:lpstr>Perspective Projection in WebGL</vt:lpstr>
      <vt:lpstr>Perspective Projection in WebGL</vt:lpstr>
      <vt:lpstr>Perspective Projection in WebGL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COM337 Computer Graphics</dc:title>
  <dc:creator>KK</dc:creator>
  <cp:lastModifiedBy>KK</cp:lastModifiedBy>
  <cp:revision>225</cp:revision>
  <dcterms:created xsi:type="dcterms:W3CDTF">2006-08-16T00:00:00Z</dcterms:created>
  <dcterms:modified xsi:type="dcterms:W3CDTF">2019-11-19T13:26:03Z</dcterms:modified>
</cp:coreProperties>
</file>