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77" r:id="rId3"/>
    <p:sldId id="278" r:id="rId4"/>
    <p:sldId id="279" r:id="rId5"/>
    <p:sldId id="280" r:id="rId6"/>
    <p:sldId id="281" r:id="rId7"/>
    <p:sldId id="282" r:id="rId8"/>
    <p:sldId id="284" r:id="rId9"/>
    <p:sldId id="283" r:id="rId10"/>
    <p:sldId id="285" r:id="rId11"/>
    <p:sldId id="287" r:id="rId12"/>
    <p:sldId id="286" r:id="rId13"/>
    <p:sldId id="288" r:id="rId14"/>
    <p:sldId id="289" r:id="rId15"/>
    <p:sldId id="290" r:id="rId16"/>
    <p:sldId id="291" r:id="rId17"/>
    <p:sldId id="292" r:id="rId18"/>
    <p:sldId id="276" r:id="rId1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2" d="100"/>
          <a:sy n="102" d="100"/>
        </p:scale>
        <p:origin x="22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78AE2D-45BB-414D-B900-9A1BBB274C20}" type="datetimeFigureOut">
              <a:rPr lang="tr-TR" smtClean="0"/>
              <a:t>19.01.2020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9F8397-A226-452A-9B0D-894B905A576D}" type="slidenum">
              <a:rPr lang="tr-TR" smtClean="0"/>
              <a:t>‹#›</a:t>
            </a:fld>
            <a:endParaRPr lang="tr-TR"/>
          </a:p>
        </p:txBody>
      </p:sp>
    </p:spTree>
    <p:extLst>
      <p:ext uri="{BB962C8B-B14F-4D97-AF65-F5344CB8AC3E}">
        <p14:creationId xmlns:p14="http://schemas.microsoft.com/office/powerpoint/2010/main" val="4031471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ACB9C057-7124-4DE1-95D7-674B413AF4B6}" type="datetime1">
              <a:rPr lang="tr-TR" smtClean="0"/>
              <a:pPr/>
              <a:t>19.01.2020</a:t>
            </a:fld>
            <a:endParaRPr lang="tr-TR"/>
          </a:p>
        </p:txBody>
      </p:sp>
      <p:sp>
        <p:nvSpPr>
          <p:cNvPr id="5" name="Footer Placeholder 4"/>
          <p:cNvSpPr>
            <a:spLocks noGrp="1"/>
          </p:cNvSpPr>
          <p:nvPr>
            <p:ph type="ftr" sz="quarter" idx="11"/>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r>
              <a:rPr lang="tr-TR" smtClean="0"/>
              <a:t>A.Ü. NMYO</a:t>
            </a:r>
            <a:endParaRPr lang="tr-TR"/>
          </a:p>
        </p:txBody>
      </p:sp>
      <p:sp>
        <p:nvSpPr>
          <p:cNvPr id="6" name="Slide Number Placeholder 5"/>
          <p:cNvSpPr>
            <a:spLocks noGrp="1"/>
          </p:cNvSpPr>
          <p:nvPr>
            <p:ph type="sldNum" sz="quarter" idx="12"/>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F18A82AE-DE54-4FE8-8268-FA61D0FE0A23}"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781863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AC5BDC1-2959-4FBB-B150-7F739A7BE106}" type="datetime1">
              <a:rPr lang="tr-TR" smtClean="0"/>
              <a:t>19.01.2020</a:t>
            </a:fld>
            <a:endParaRPr lang="tr-TR"/>
          </a:p>
        </p:txBody>
      </p:sp>
      <p:sp>
        <p:nvSpPr>
          <p:cNvPr id="5" name="Footer Placeholder 4"/>
          <p:cNvSpPr>
            <a:spLocks noGrp="1"/>
          </p:cNvSpPr>
          <p:nvPr>
            <p:ph type="ftr" sz="quarter" idx="11"/>
          </p:nvPr>
        </p:nvSpPr>
        <p:spPr/>
        <p:txBody>
          <a:bodyPr/>
          <a:lstStyle/>
          <a:p>
            <a:r>
              <a:rPr lang="tr-TR" smtClean="0"/>
              <a:t>A.Ü. NMYO</a:t>
            </a:r>
            <a:endParaRPr lang="tr-TR"/>
          </a:p>
        </p:txBody>
      </p:sp>
      <p:sp>
        <p:nvSpPr>
          <p:cNvPr id="6" name="Slide Number Placeholder 5"/>
          <p:cNvSpPr>
            <a:spLocks noGrp="1"/>
          </p:cNvSpPr>
          <p:nvPr>
            <p:ph type="sldNum" sz="quarter" idx="12"/>
          </p:nvPr>
        </p:nvSpPr>
        <p:spPr/>
        <p:txBody>
          <a:bodyPr/>
          <a:lstStyle/>
          <a:p>
            <a:fld id="{F18A82AE-DE54-4FE8-8268-FA61D0FE0A23}" type="slidenum">
              <a:rPr lang="tr-TR" smtClean="0"/>
              <a:t>‹#›</a:t>
            </a:fld>
            <a:endParaRPr lang="tr-TR"/>
          </a:p>
        </p:txBody>
      </p:sp>
    </p:spTree>
    <p:extLst>
      <p:ext uri="{BB962C8B-B14F-4D97-AF65-F5344CB8AC3E}">
        <p14:creationId xmlns:p14="http://schemas.microsoft.com/office/powerpoint/2010/main" val="56401103"/>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19CDE55-936C-4657-AF49-F5415F476F8F}" type="datetime1">
              <a:rPr lang="tr-TR" smtClean="0"/>
              <a:t>19.01.2020</a:t>
            </a:fld>
            <a:endParaRPr lang="tr-TR"/>
          </a:p>
        </p:txBody>
      </p:sp>
      <p:sp>
        <p:nvSpPr>
          <p:cNvPr id="5" name="Footer Placeholder 4"/>
          <p:cNvSpPr>
            <a:spLocks noGrp="1"/>
          </p:cNvSpPr>
          <p:nvPr>
            <p:ph type="ftr" sz="quarter" idx="11"/>
          </p:nvPr>
        </p:nvSpPr>
        <p:spPr/>
        <p:txBody>
          <a:bodyPr/>
          <a:lstStyle/>
          <a:p>
            <a:r>
              <a:rPr lang="tr-TR" smtClean="0"/>
              <a:t>A.Ü. NMYO</a:t>
            </a:r>
            <a:endParaRPr lang="tr-TR"/>
          </a:p>
        </p:txBody>
      </p:sp>
      <p:sp>
        <p:nvSpPr>
          <p:cNvPr id="6" name="Slide Number Placeholder 5"/>
          <p:cNvSpPr>
            <a:spLocks noGrp="1"/>
          </p:cNvSpPr>
          <p:nvPr>
            <p:ph type="sldNum" sz="quarter" idx="12"/>
          </p:nvPr>
        </p:nvSpPr>
        <p:spPr/>
        <p:txBody>
          <a:bodyPr/>
          <a:lstStyle/>
          <a:p>
            <a:fld id="{F18A82AE-DE54-4FE8-8268-FA61D0FE0A23}" type="slidenum">
              <a:rPr lang="tr-TR" smtClean="0"/>
              <a:t>‹#›</a:t>
            </a:fld>
            <a:endParaRPr lang="tr-TR"/>
          </a:p>
        </p:txBody>
      </p:sp>
    </p:spTree>
    <p:extLst>
      <p:ext uri="{BB962C8B-B14F-4D97-AF65-F5344CB8AC3E}">
        <p14:creationId xmlns:p14="http://schemas.microsoft.com/office/powerpoint/2010/main" val="10145297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544670"/>
          </a:xfrm>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470EFCD5-8B0B-4966-94BB-C02F2A34DEDA}" type="datetime1">
              <a:rPr lang="tr-TR" smtClean="0"/>
              <a:pPr/>
              <a:t>19.01.2020</a:t>
            </a:fld>
            <a:endParaRPr lang="tr-TR"/>
          </a:p>
        </p:txBody>
      </p:sp>
      <p:sp>
        <p:nvSpPr>
          <p:cNvPr id="5" name="Footer Placeholder 4"/>
          <p:cNvSpPr>
            <a:spLocks noGrp="1"/>
          </p:cNvSpPr>
          <p:nvPr>
            <p:ph type="ftr" sz="quarter" idx="11"/>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r>
              <a:rPr lang="tr-TR" smtClean="0"/>
              <a:t>A.Ü. NMYO</a:t>
            </a:r>
            <a:endParaRPr lang="tr-TR"/>
          </a:p>
        </p:txBody>
      </p:sp>
      <p:sp>
        <p:nvSpPr>
          <p:cNvPr id="7" name="Dikdörtgen 6"/>
          <p:cNvSpPr/>
          <p:nvPr userDrawn="1"/>
        </p:nvSpPr>
        <p:spPr>
          <a:xfrm>
            <a:off x="877455" y="1690255"/>
            <a:ext cx="10584872" cy="44334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Slide Number Placeholder 5"/>
          <p:cNvSpPr>
            <a:spLocks noGrp="1"/>
          </p:cNvSpPr>
          <p:nvPr>
            <p:ph type="sldNum" sz="quarter" idx="12"/>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F18A82AE-DE54-4FE8-8268-FA61D0FE0A23}" type="slidenum">
              <a:rPr lang="tr-TR" smtClean="0"/>
              <a:pPr/>
              <a:t>‹#›</a:t>
            </a:fld>
            <a:endParaRPr lang="tr-TR"/>
          </a:p>
        </p:txBody>
      </p:sp>
      <p:sp>
        <p:nvSpPr>
          <p:cNvPr id="3" name="Content Placeholder 2"/>
          <p:cNvSpPr>
            <a:spLocks noGrp="1"/>
          </p:cNvSpPr>
          <p:nvPr>
            <p:ph idx="1"/>
          </p:nvPr>
        </p:nvSpPr>
        <p:spPr>
          <a:xfrm>
            <a:off x="1097280" y="923637"/>
            <a:ext cx="10058400" cy="5347854"/>
          </a:xfrm>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cxnSp>
        <p:nvCxnSpPr>
          <p:cNvPr id="9" name="Düz Bağlayıcı 8"/>
          <p:cNvCxnSpPr/>
          <p:nvPr userDrawn="1"/>
        </p:nvCxnSpPr>
        <p:spPr>
          <a:xfrm>
            <a:off x="1097280" y="831274"/>
            <a:ext cx="100584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64822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1BCA7708-A19A-411B-ACDF-D90208263917}" type="datetime1">
              <a:rPr lang="tr-TR" smtClean="0"/>
              <a:t>19.01.2020</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r>
              <a:rPr lang="tr-TR" smtClean="0"/>
              <a:t>A.Ü. NMYO</a:t>
            </a:r>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F18A82AE-DE54-4FE8-8268-FA61D0FE0A2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3947886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562D7309-089E-4F6C-9863-AC7FA48F87AE}" type="datetime1">
              <a:rPr lang="tr-TR" smtClean="0"/>
              <a:t>19.01.2020</a:t>
            </a:fld>
            <a:endParaRPr lang="tr-TR"/>
          </a:p>
        </p:txBody>
      </p:sp>
      <p:sp>
        <p:nvSpPr>
          <p:cNvPr id="6" name="Footer Placeholder 5"/>
          <p:cNvSpPr>
            <a:spLocks noGrp="1"/>
          </p:cNvSpPr>
          <p:nvPr>
            <p:ph type="ftr" sz="quarter" idx="11"/>
          </p:nvPr>
        </p:nvSpPr>
        <p:spPr/>
        <p:txBody>
          <a:bodyPr/>
          <a:lstStyle/>
          <a:p>
            <a:r>
              <a:rPr lang="tr-TR" smtClean="0"/>
              <a:t>A.Ü. NMYO</a:t>
            </a:r>
            <a:endParaRPr lang="tr-TR"/>
          </a:p>
        </p:txBody>
      </p:sp>
      <p:sp>
        <p:nvSpPr>
          <p:cNvPr id="7" name="Slide Number Placeholder 6"/>
          <p:cNvSpPr>
            <a:spLocks noGrp="1"/>
          </p:cNvSpPr>
          <p:nvPr>
            <p:ph type="sldNum" sz="quarter" idx="12"/>
          </p:nvPr>
        </p:nvSpPr>
        <p:spPr/>
        <p:txBody>
          <a:bodyPr/>
          <a:lstStyle/>
          <a:p>
            <a:fld id="{F18A82AE-DE54-4FE8-8268-FA61D0FE0A23}" type="slidenum">
              <a:rPr lang="tr-TR" smtClean="0"/>
              <a:t>‹#›</a:t>
            </a:fld>
            <a:endParaRPr lang="tr-TR"/>
          </a:p>
        </p:txBody>
      </p:sp>
    </p:spTree>
    <p:extLst>
      <p:ext uri="{BB962C8B-B14F-4D97-AF65-F5344CB8AC3E}">
        <p14:creationId xmlns:p14="http://schemas.microsoft.com/office/powerpoint/2010/main" val="10933258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lvl1pPr>
              <a:defRPr>
                <a:solidFill>
                  <a:schemeClr val="bg1"/>
                </a:solidFill>
              </a:defRPr>
            </a:lvl1pPr>
          </a:lstStyle>
          <a:p>
            <a:fld id="{1FEF8B24-BEF6-4CB3-83B5-A7D428FD051B}" type="datetime1">
              <a:rPr lang="tr-TR" smtClean="0"/>
              <a:pPr/>
              <a:t>19.01.2020</a:t>
            </a:fld>
            <a:endParaRPr lang="tr-TR"/>
          </a:p>
        </p:txBody>
      </p:sp>
      <p:sp>
        <p:nvSpPr>
          <p:cNvPr id="8" name="Footer Placeholder 7"/>
          <p:cNvSpPr>
            <a:spLocks noGrp="1"/>
          </p:cNvSpPr>
          <p:nvPr>
            <p:ph type="ftr" sz="quarter" idx="11"/>
          </p:nvPr>
        </p:nvSpPr>
        <p:spPr/>
        <p:txBody>
          <a:bodyPr/>
          <a:lstStyle>
            <a:lvl1pPr>
              <a:defRPr>
                <a:solidFill>
                  <a:schemeClr val="bg1"/>
                </a:solidFill>
              </a:defRPr>
            </a:lvl1pPr>
          </a:lstStyle>
          <a:p>
            <a:r>
              <a:rPr lang="tr-TR" smtClean="0"/>
              <a:t>A.Ü. NMYO</a:t>
            </a:r>
            <a:endParaRPr lang="tr-TR"/>
          </a:p>
        </p:txBody>
      </p:sp>
      <p:sp>
        <p:nvSpPr>
          <p:cNvPr id="9" name="Slide Number Placeholder 8"/>
          <p:cNvSpPr>
            <a:spLocks noGrp="1"/>
          </p:cNvSpPr>
          <p:nvPr>
            <p:ph type="sldNum" sz="quarter" idx="12"/>
          </p:nvPr>
        </p:nvSpPr>
        <p:spPr/>
        <p:txBody>
          <a:bodyPr/>
          <a:lstStyle>
            <a:lvl1pPr>
              <a:defRPr>
                <a:solidFill>
                  <a:schemeClr val="bg1"/>
                </a:solidFill>
              </a:defRPr>
            </a:lvl1pPr>
          </a:lstStyle>
          <a:p>
            <a:fld id="{F18A82AE-DE54-4FE8-8268-FA61D0FE0A23}" type="slidenum">
              <a:rPr lang="tr-TR" smtClean="0"/>
              <a:pPr/>
              <a:t>‹#›</a:t>
            </a:fld>
            <a:endParaRPr lang="tr-TR"/>
          </a:p>
        </p:txBody>
      </p:sp>
    </p:spTree>
    <p:extLst>
      <p:ext uri="{BB962C8B-B14F-4D97-AF65-F5344CB8AC3E}">
        <p14:creationId xmlns:p14="http://schemas.microsoft.com/office/powerpoint/2010/main" val="23475332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600088"/>
          </a:xfrm>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2A8EE359-3299-4793-9B7A-4E4A45E1CFFD}" type="datetime1">
              <a:rPr lang="tr-TR" smtClean="0"/>
              <a:pPr/>
              <a:t>19.01.2020</a:t>
            </a:fld>
            <a:endParaRPr lang="tr-TR"/>
          </a:p>
        </p:txBody>
      </p:sp>
      <p:sp>
        <p:nvSpPr>
          <p:cNvPr id="4" name="Footer Placeholder 3"/>
          <p:cNvSpPr>
            <a:spLocks noGrp="1"/>
          </p:cNvSpPr>
          <p:nvPr>
            <p:ph type="ftr" sz="quarter" idx="11"/>
          </p:nvPr>
        </p:nvSpPr>
        <p:spPr/>
        <p:txBody>
          <a:bodyPr/>
          <a:lstStyle>
            <a:lvl1pPr>
              <a:defRPr>
                <a:solidFill>
                  <a:schemeClr val="bg1"/>
                </a:solidFill>
              </a:defRPr>
            </a:lvl1pPr>
          </a:lstStyle>
          <a:p>
            <a:r>
              <a:rPr lang="tr-TR" smtClean="0"/>
              <a:t>A.Ü. NMYO</a:t>
            </a:r>
            <a:endParaRPr lang="tr-TR"/>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F18A82AE-DE54-4FE8-8268-FA61D0FE0A23}" type="slidenum">
              <a:rPr lang="tr-TR" smtClean="0"/>
              <a:pPr/>
              <a:t>‹#›</a:t>
            </a:fld>
            <a:endParaRPr lang="tr-TR"/>
          </a:p>
        </p:txBody>
      </p:sp>
      <p:sp>
        <p:nvSpPr>
          <p:cNvPr id="6" name="Dikdörtgen 5"/>
          <p:cNvSpPr/>
          <p:nvPr userDrawn="1"/>
        </p:nvSpPr>
        <p:spPr>
          <a:xfrm>
            <a:off x="831273" y="1496291"/>
            <a:ext cx="10575636" cy="4895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8" name="Düz Bağlayıcı 7"/>
          <p:cNvCxnSpPr/>
          <p:nvPr userDrawn="1"/>
        </p:nvCxnSpPr>
        <p:spPr>
          <a:xfrm>
            <a:off x="1097280" y="886692"/>
            <a:ext cx="100584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507306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lvl1pPr>
              <a:defRPr>
                <a:solidFill>
                  <a:schemeClr val="bg1"/>
                </a:solidFill>
              </a:defRPr>
            </a:lvl1pPr>
          </a:lstStyle>
          <a:p>
            <a:fld id="{47712CA4-30C3-4037-BDF1-61633C620C4C}" type="datetime1">
              <a:rPr lang="tr-TR" smtClean="0"/>
              <a:pPr/>
              <a:t>19.01.2020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r>
              <a:rPr lang="tr-TR" smtClean="0"/>
              <a:t>A.Ü. NMYO</a:t>
            </a:r>
            <a:endParaRPr lang="tr-TR"/>
          </a:p>
        </p:txBody>
      </p:sp>
      <p:sp>
        <p:nvSpPr>
          <p:cNvPr id="9" name="Slide Number Placeholder 8"/>
          <p:cNvSpPr>
            <a:spLocks noGrp="1"/>
          </p:cNvSpPr>
          <p:nvPr>
            <p:ph type="sldNum" sz="quarter" idx="12"/>
          </p:nvPr>
        </p:nvSpPr>
        <p:spPr/>
        <p:txBody>
          <a:bodyPr/>
          <a:lstStyle>
            <a:lvl1pPr>
              <a:defRPr>
                <a:solidFill>
                  <a:schemeClr val="bg1"/>
                </a:solidFill>
              </a:defRPr>
            </a:lvl1pPr>
          </a:lstStyle>
          <a:p>
            <a:fld id="{F18A82AE-DE54-4FE8-8268-FA61D0FE0A23}" type="slidenum">
              <a:rPr lang="tr-TR" smtClean="0"/>
              <a:pPr/>
              <a:t>‹#›</a:t>
            </a:fld>
            <a:endParaRPr lang="tr-TR"/>
          </a:p>
        </p:txBody>
      </p:sp>
    </p:spTree>
    <p:extLst>
      <p:ext uri="{BB962C8B-B14F-4D97-AF65-F5344CB8AC3E}">
        <p14:creationId xmlns:p14="http://schemas.microsoft.com/office/powerpoint/2010/main" val="3492914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2A970D31-538B-41D9-BAF8-67AAF9C7A149}" type="datetime1">
              <a:rPr lang="tr-TR" smtClean="0"/>
              <a:t>19.01.2020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r>
              <a:rPr lang="tr-TR" smtClean="0"/>
              <a:t>A.Ü. NMYO</a:t>
            </a:r>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F18A82AE-DE54-4FE8-8268-FA61D0FE0A23}" type="slidenum">
              <a:rPr lang="tr-TR" smtClean="0"/>
              <a:t>‹#›</a:t>
            </a:fld>
            <a:endParaRPr lang="tr-TR"/>
          </a:p>
        </p:txBody>
      </p:sp>
    </p:spTree>
    <p:extLst>
      <p:ext uri="{BB962C8B-B14F-4D97-AF65-F5344CB8AC3E}">
        <p14:creationId xmlns:p14="http://schemas.microsoft.com/office/powerpoint/2010/main" val="2102348713"/>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F5C4811-EAD3-4A3A-BC88-3BA85C349621}" type="datetime1">
              <a:rPr lang="tr-TR" smtClean="0"/>
              <a:t>19.01.2020</a:t>
            </a:fld>
            <a:endParaRPr lang="tr-TR"/>
          </a:p>
        </p:txBody>
      </p:sp>
      <p:sp>
        <p:nvSpPr>
          <p:cNvPr id="6" name="Footer Placeholder 5"/>
          <p:cNvSpPr>
            <a:spLocks noGrp="1"/>
          </p:cNvSpPr>
          <p:nvPr>
            <p:ph type="ftr" sz="quarter" idx="11"/>
          </p:nvPr>
        </p:nvSpPr>
        <p:spPr/>
        <p:txBody>
          <a:bodyPr/>
          <a:lstStyle/>
          <a:p>
            <a:r>
              <a:rPr lang="tr-TR" smtClean="0"/>
              <a:t>A.Ü. NMYO</a:t>
            </a:r>
            <a:endParaRPr lang="tr-TR"/>
          </a:p>
        </p:txBody>
      </p:sp>
      <p:sp>
        <p:nvSpPr>
          <p:cNvPr id="7" name="Slide Number Placeholder 6"/>
          <p:cNvSpPr>
            <a:spLocks noGrp="1"/>
          </p:cNvSpPr>
          <p:nvPr>
            <p:ph type="sldNum" sz="quarter" idx="12"/>
          </p:nvPr>
        </p:nvSpPr>
        <p:spPr/>
        <p:txBody>
          <a:bodyPr/>
          <a:lstStyle/>
          <a:p>
            <a:fld id="{F18A82AE-DE54-4FE8-8268-FA61D0FE0A23}" type="slidenum">
              <a:rPr lang="tr-TR" smtClean="0"/>
              <a:t>‹#›</a:t>
            </a:fld>
            <a:endParaRPr lang="tr-TR"/>
          </a:p>
        </p:txBody>
      </p:sp>
    </p:spTree>
    <p:extLst>
      <p:ext uri="{BB962C8B-B14F-4D97-AF65-F5344CB8AC3E}">
        <p14:creationId xmlns:p14="http://schemas.microsoft.com/office/powerpoint/2010/main" val="209254129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29C0C9B-17CE-42D2-BBAE-382052134705}" type="datetime1">
              <a:rPr lang="tr-TR" smtClean="0"/>
              <a:t>19.01.2020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r>
              <a:rPr lang="tr-TR" smtClean="0"/>
              <a:t>A.Ü. NMYO</a:t>
            </a:r>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F18A82AE-DE54-4FE8-8268-FA61D0FE0A23}"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173159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dt="0"/>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emf"/><Relationship Id="rId1" Type="http://schemas.openxmlformats.org/officeDocument/2006/relationships/slideLayout" Target="../slideLayouts/slideLayout2.xml"/><Relationship Id="rId4" Type="http://schemas.openxmlformats.org/officeDocument/2006/relationships/image" Target="../media/image19.emf"/></Relationships>
</file>

<file path=ppt/slides/_rels/slide16.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pardus.org.tr/pardus-kurulum-kilavuz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b="1" dirty="0"/>
              <a:t>AÇIK KAYNAK İŞLETİM SİSTEMİ TEMEL ARAÇLARI VE UYGULAMALARI </a:t>
            </a:r>
            <a:endParaRPr lang="tr-TR" dirty="0"/>
          </a:p>
        </p:txBody>
      </p:sp>
      <p:sp>
        <p:nvSpPr>
          <p:cNvPr id="3" name="Alt Başlık 2"/>
          <p:cNvSpPr>
            <a:spLocks noGrp="1"/>
          </p:cNvSpPr>
          <p:nvPr>
            <p:ph type="subTitle" idx="1"/>
          </p:nvPr>
        </p:nvSpPr>
        <p:spPr/>
        <p:txBody>
          <a:bodyPr/>
          <a:lstStyle/>
          <a:p>
            <a:r>
              <a:rPr lang="tr-TR" dirty="0" smtClean="0"/>
              <a:t>NBP126 </a:t>
            </a:r>
            <a:r>
              <a:rPr lang="tr-TR" dirty="0"/>
              <a:t>Açık Kaynak İşletim </a:t>
            </a:r>
            <a:r>
              <a:rPr lang="tr-TR" dirty="0" smtClean="0"/>
              <a:t>Sistemi</a:t>
            </a:r>
          </a:p>
          <a:p>
            <a:r>
              <a:rPr lang="tr-TR" dirty="0" err="1" smtClean="0"/>
              <a:t>Öğr.gör</a:t>
            </a:r>
            <a:r>
              <a:rPr lang="tr-TR" dirty="0" smtClean="0"/>
              <a:t>. Salih </a:t>
            </a:r>
            <a:r>
              <a:rPr lang="tr-TR" dirty="0" err="1" smtClean="0"/>
              <a:t>erdurucan</a:t>
            </a:r>
            <a:endParaRPr lang="tr-TR" dirty="0"/>
          </a:p>
        </p:txBody>
      </p:sp>
      <p:sp>
        <p:nvSpPr>
          <p:cNvPr id="4" name="Altbilgi Yer Tutucusu 3"/>
          <p:cNvSpPr>
            <a:spLocks noGrp="1"/>
          </p:cNvSpPr>
          <p:nvPr>
            <p:ph type="ftr" sz="quarter" idx="11"/>
          </p:nvPr>
        </p:nvSpPr>
        <p:spPr/>
        <p:txBody>
          <a:bodyPr/>
          <a:lstStyle/>
          <a:p>
            <a:r>
              <a:rPr lang="tr-TR" smtClean="0"/>
              <a:t>A.Ü. NMYO</a:t>
            </a:r>
            <a:endParaRPr lang="tr-TR"/>
          </a:p>
        </p:txBody>
      </p:sp>
      <p:sp>
        <p:nvSpPr>
          <p:cNvPr id="5" name="Slayt Numarası Yer Tutucusu 4"/>
          <p:cNvSpPr>
            <a:spLocks noGrp="1"/>
          </p:cNvSpPr>
          <p:nvPr>
            <p:ph type="sldNum" sz="quarter" idx="12"/>
          </p:nvPr>
        </p:nvSpPr>
        <p:spPr/>
        <p:txBody>
          <a:bodyPr/>
          <a:lstStyle/>
          <a:p>
            <a:fld id="{F18A82AE-DE54-4FE8-8268-FA61D0FE0A23}" type="slidenum">
              <a:rPr lang="tr-TR" smtClean="0"/>
              <a:t>1</a:t>
            </a:fld>
            <a:endParaRPr lang="tr-TR"/>
          </a:p>
        </p:txBody>
      </p:sp>
    </p:spTree>
    <p:extLst>
      <p:ext uri="{BB962C8B-B14F-4D97-AF65-F5344CB8AC3E}">
        <p14:creationId xmlns:p14="http://schemas.microsoft.com/office/powerpoint/2010/main" val="3442534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Otomatik Biçimlendirmeyi Kullanma </a:t>
            </a:r>
            <a:endParaRPr lang="tr-TR" dirty="0"/>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10</a:t>
            </a:fld>
            <a:endParaRPr lang="tr-TR"/>
          </a:p>
        </p:txBody>
      </p:sp>
      <p:sp>
        <p:nvSpPr>
          <p:cNvPr id="5" name="İçerik Yer Tutucusu 4"/>
          <p:cNvSpPr>
            <a:spLocks noGrp="1"/>
          </p:cNvSpPr>
          <p:nvPr>
            <p:ph idx="1"/>
          </p:nvPr>
        </p:nvSpPr>
        <p:spPr/>
        <p:txBody>
          <a:bodyPr/>
          <a:lstStyle/>
          <a:p>
            <a:r>
              <a:rPr lang="tr-TR" dirty="0"/>
              <a:t>Otomatik biçimlendirmeye belli biçim özellikleriyle donatılmış hazır tablo şablonu diyebiliriz. Tablonuzu hızla bir şekilde biçimlendirmek için bu özellik çok işinize yarayacaktır. Yeni oluşturacağınız bir tabloya uygulayabileceğiniz gibi var olan tablolarınıza da uygulayabilirsiniz. Şimdi bir örnekle nasıl yapacağımıza bakalım. </a:t>
            </a:r>
          </a:p>
          <a:p>
            <a:r>
              <a:rPr lang="tr-TR" dirty="0"/>
              <a:t>İlk olarak tablo alanı olarak kullanacağınız alanı seçin. Daha sonra “Biçim/Otomatik Biçimlendirme” menü seçeneğini tıklayın. </a:t>
            </a:r>
            <a:endParaRPr lang="tr-TR" dirty="0" smtClean="0"/>
          </a:p>
          <a:p>
            <a:endParaRPr lang="tr-TR" dirty="0" smtClean="0"/>
          </a:p>
          <a:p>
            <a:endParaRPr lang="tr-TR" dirty="0"/>
          </a:p>
          <a:p>
            <a:endParaRPr lang="tr-TR" dirty="0" smtClean="0"/>
          </a:p>
          <a:p>
            <a:endParaRPr lang="tr-TR" dirty="0"/>
          </a:p>
          <a:p>
            <a:endParaRPr lang="tr-TR" dirty="0"/>
          </a:p>
          <a:p>
            <a:r>
              <a:rPr lang="tr-TR" dirty="0"/>
              <a:t>Karşımıza gelen iletişim penceresinden istediğiniz hazır tablo biçimini seçin. Bu işlemi yaptıktan sonra seçmiş olduğunuz alan belirlediğiniz tablo biçimi ile biçimlendirilecektir. </a:t>
            </a:r>
            <a:endParaRPr lang="tr-TR" dirty="0" smtClean="0"/>
          </a:p>
          <a:p>
            <a:endParaRPr lang="tr-TR" dirty="0"/>
          </a:p>
        </p:txBody>
      </p:sp>
      <p:pic>
        <p:nvPicPr>
          <p:cNvPr id="6" name="Resim 5"/>
          <p:cNvPicPr>
            <a:picLocks noChangeAspect="1"/>
          </p:cNvPicPr>
          <p:nvPr/>
        </p:nvPicPr>
        <p:blipFill>
          <a:blip r:embed="rId2"/>
          <a:stretch>
            <a:fillRect/>
          </a:stretch>
        </p:blipFill>
        <p:spPr>
          <a:xfrm>
            <a:off x="3796181" y="2825833"/>
            <a:ext cx="5712001" cy="2073600"/>
          </a:xfrm>
          <a:prstGeom prst="rect">
            <a:avLst/>
          </a:prstGeom>
        </p:spPr>
      </p:pic>
    </p:spTree>
    <p:extLst>
      <p:ext uri="{BB962C8B-B14F-4D97-AF65-F5344CB8AC3E}">
        <p14:creationId xmlns:p14="http://schemas.microsoft.com/office/powerpoint/2010/main" val="11492845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err="1"/>
              <a:t>Calc’a</a:t>
            </a:r>
            <a:r>
              <a:rPr lang="tr-TR" b="1" dirty="0"/>
              <a:t> Çizelge Ekleme </a:t>
            </a:r>
            <a:endParaRPr lang="tr-TR" dirty="0"/>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11</a:t>
            </a:fld>
            <a:endParaRPr lang="tr-TR"/>
          </a:p>
        </p:txBody>
      </p:sp>
      <p:sp>
        <p:nvSpPr>
          <p:cNvPr id="5" name="İçerik Yer Tutucusu 4"/>
          <p:cNvSpPr>
            <a:spLocks noGrp="1"/>
          </p:cNvSpPr>
          <p:nvPr>
            <p:ph idx="1"/>
          </p:nvPr>
        </p:nvSpPr>
        <p:spPr/>
        <p:txBody>
          <a:bodyPr/>
          <a:lstStyle/>
          <a:p>
            <a:r>
              <a:rPr lang="tr-TR" dirty="0"/>
              <a:t>Zaman zaman bazı verilerin grafik olarak görüntülenmesi gerekir. Bunu da yapmamızı sağlayan araçların başında çizelgeler geliyor. Şimdi küçük bir örnekle çizelgeleri sayfamıza nasıl ekleyeceğimize bakalım. </a:t>
            </a:r>
          </a:p>
          <a:p>
            <a:r>
              <a:rPr lang="tr-TR" dirty="0"/>
              <a:t>Çizelgeyi oluşturmadan önce çizelgenin verilerini oluşturmamız gerekir. Bu şekilde bir veri dizisi oluşturduktan sonra ya da var olan bir veri dizisi alanın hepsini seçiyoruz. Seçili durumdayken “Ekle/Şema” menü seçeneği ile çizelge sihirbazımız ekrana geliyor. </a:t>
            </a:r>
            <a:endParaRPr lang="tr-TR" dirty="0"/>
          </a:p>
        </p:txBody>
      </p:sp>
      <p:pic>
        <p:nvPicPr>
          <p:cNvPr id="6" name="Resim 5"/>
          <p:cNvPicPr>
            <a:picLocks noChangeAspect="1"/>
          </p:cNvPicPr>
          <p:nvPr/>
        </p:nvPicPr>
        <p:blipFill>
          <a:blip r:embed="rId2"/>
          <a:stretch>
            <a:fillRect/>
          </a:stretch>
        </p:blipFill>
        <p:spPr>
          <a:xfrm>
            <a:off x="2909683" y="2846015"/>
            <a:ext cx="5166001" cy="2523429"/>
          </a:xfrm>
          <a:prstGeom prst="rect">
            <a:avLst/>
          </a:prstGeom>
        </p:spPr>
      </p:pic>
    </p:spTree>
    <p:extLst>
      <p:ext uri="{BB962C8B-B14F-4D97-AF65-F5344CB8AC3E}">
        <p14:creationId xmlns:p14="http://schemas.microsoft.com/office/powerpoint/2010/main" val="36251634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err="1"/>
              <a:t>Calc’a</a:t>
            </a:r>
            <a:r>
              <a:rPr lang="tr-TR" b="1" dirty="0"/>
              <a:t> Çizelge Ekleme </a:t>
            </a:r>
            <a:endParaRPr lang="tr-TR" dirty="0"/>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12</a:t>
            </a:fld>
            <a:endParaRPr lang="tr-TR"/>
          </a:p>
        </p:txBody>
      </p:sp>
      <p:sp>
        <p:nvSpPr>
          <p:cNvPr id="5" name="İçerik Yer Tutucusu 4"/>
          <p:cNvSpPr>
            <a:spLocks noGrp="1"/>
          </p:cNvSpPr>
          <p:nvPr>
            <p:ph idx="1"/>
          </p:nvPr>
        </p:nvSpPr>
        <p:spPr>
          <a:xfrm>
            <a:off x="1097280" y="923637"/>
            <a:ext cx="5586324" cy="5347854"/>
          </a:xfrm>
        </p:spPr>
        <p:txBody>
          <a:bodyPr/>
          <a:lstStyle/>
          <a:p>
            <a:r>
              <a:rPr lang="tr-TR" dirty="0"/>
              <a:t>Bu ekrandaki seçmiş olduğumuz aralığı görüyorsunuz. Diğer dikkat etmemiz gereken yer ise yapmış olduğumuz tanımlamaların çizelge içinde yer alması için “İlk satır başlıklarını kullan” ve “İlk sütunu etiket olarak kullan” seçeneklerini işaretlemek olacaktır. İşaretlemezsek bu tanımlamalar çizelge içine otomatik olarak eklenmez. Sonrasında uğraşmak zorunda kalabiliriz. “İleri” diyelim. Kullanmak istediğimiz çizelge türünü seçelim. Yan taraftaki ön izleme kutucuğunu işaretleyerek ne durumda olduğunuzu görebilirsiniz. “İleri” diyelim. </a:t>
            </a:r>
            <a:endParaRPr lang="tr-TR" dirty="0" smtClean="0"/>
          </a:p>
          <a:p>
            <a:endParaRPr lang="tr-TR" dirty="0" smtClean="0"/>
          </a:p>
          <a:p>
            <a:r>
              <a:rPr lang="tr-TR" dirty="0"/>
              <a:t>Sonraki ekranda seçtiğiniz çizelge türüne göre ayarlamalarımızı yapalım. Ya da olduğu gibi bırakıp “İleri” diyebilirsiniz. </a:t>
            </a:r>
            <a:endParaRPr lang="tr-TR" dirty="0"/>
          </a:p>
        </p:txBody>
      </p:sp>
      <p:pic>
        <p:nvPicPr>
          <p:cNvPr id="6" name="Resim 5"/>
          <p:cNvPicPr>
            <a:picLocks noChangeAspect="1"/>
          </p:cNvPicPr>
          <p:nvPr/>
        </p:nvPicPr>
        <p:blipFill>
          <a:blip r:embed="rId2"/>
          <a:stretch>
            <a:fillRect/>
          </a:stretch>
        </p:blipFill>
        <p:spPr>
          <a:xfrm>
            <a:off x="6784100" y="923637"/>
            <a:ext cx="5166001" cy="2523429"/>
          </a:xfrm>
          <a:prstGeom prst="rect">
            <a:avLst/>
          </a:prstGeom>
        </p:spPr>
      </p:pic>
      <p:pic>
        <p:nvPicPr>
          <p:cNvPr id="7" name="Resim 6"/>
          <p:cNvPicPr>
            <a:picLocks noChangeAspect="1"/>
          </p:cNvPicPr>
          <p:nvPr/>
        </p:nvPicPr>
        <p:blipFill>
          <a:blip r:embed="rId3"/>
          <a:stretch>
            <a:fillRect/>
          </a:stretch>
        </p:blipFill>
        <p:spPr>
          <a:xfrm>
            <a:off x="6787122" y="3539429"/>
            <a:ext cx="5146483" cy="2559713"/>
          </a:xfrm>
          <a:prstGeom prst="rect">
            <a:avLst/>
          </a:prstGeom>
        </p:spPr>
      </p:pic>
    </p:spTree>
    <p:extLst>
      <p:ext uri="{BB962C8B-B14F-4D97-AF65-F5344CB8AC3E}">
        <p14:creationId xmlns:p14="http://schemas.microsoft.com/office/powerpoint/2010/main" val="18891519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OpenOffice.org </a:t>
            </a:r>
            <a:r>
              <a:rPr lang="tr-TR" b="1" dirty="0" err="1"/>
              <a:t>Impress</a:t>
            </a:r>
            <a:r>
              <a:rPr lang="tr-TR" b="1" dirty="0"/>
              <a:t>: Sunum Yazılımı </a:t>
            </a:r>
            <a:endParaRPr lang="tr-TR" dirty="0"/>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13</a:t>
            </a:fld>
            <a:endParaRPr lang="tr-TR"/>
          </a:p>
        </p:txBody>
      </p:sp>
      <p:pic>
        <p:nvPicPr>
          <p:cNvPr id="7" name="İçerik Yer Tutucusu 6"/>
          <p:cNvPicPr>
            <a:picLocks noGrp="1" noChangeAspect="1"/>
          </p:cNvPicPr>
          <p:nvPr>
            <p:ph idx="1"/>
          </p:nvPr>
        </p:nvPicPr>
        <p:blipFill>
          <a:blip r:embed="rId2"/>
          <a:stretch>
            <a:fillRect/>
          </a:stretch>
        </p:blipFill>
        <p:spPr>
          <a:xfrm>
            <a:off x="450627" y="971385"/>
            <a:ext cx="8843542" cy="5348288"/>
          </a:xfrm>
          <a:prstGeom prst="rect">
            <a:avLst/>
          </a:prstGeom>
        </p:spPr>
      </p:pic>
      <p:sp>
        <p:nvSpPr>
          <p:cNvPr id="8" name="Dikdörtgen 7"/>
          <p:cNvSpPr/>
          <p:nvPr/>
        </p:nvSpPr>
        <p:spPr>
          <a:xfrm>
            <a:off x="9294169" y="971385"/>
            <a:ext cx="2785337" cy="3970318"/>
          </a:xfrm>
          <a:prstGeom prst="rect">
            <a:avLst/>
          </a:prstGeom>
        </p:spPr>
        <p:txBody>
          <a:bodyPr wrap="square">
            <a:spAutoFit/>
          </a:bodyPr>
          <a:lstStyle/>
          <a:p>
            <a:r>
              <a:rPr lang="tr-TR" dirty="0" smtClean="0">
                <a:solidFill>
                  <a:srgbClr val="002060"/>
                </a:solidFill>
                <a:latin typeface="Wingdings" panose="05000000000000000000" pitchFamily="2" charset="2"/>
              </a:rPr>
              <a:t> </a:t>
            </a:r>
            <a:r>
              <a:rPr lang="tr-TR" dirty="0">
                <a:solidFill>
                  <a:srgbClr val="002060"/>
                </a:solidFill>
                <a:latin typeface="Times New Roman" panose="02020603050405020304" pitchFamily="18" charset="0"/>
              </a:rPr>
              <a:t>Normal: Genel olarak çalışma yapılan alandır. </a:t>
            </a:r>
          </a:p>
          <a:p>
            <a:r>
              <a:rPr lang="tr-TR" dirty="0">
                <a:solidFill>
                  <a:srgbClr val="002060"/>
                </a:solidFill>
                <a:latin typeface="Wingdings" panose="05000000000000000000" pitchFamily="2" charset="2"/>
              </a:rPr>
              <a:t> </a:t>
            </a:r>
            <a:r>
              <a:rPr lang="tr-TR" dirty="0" err="1">
                <a:solidFill>
                  <a:srgbClr val="002060"/>
                </a:solidFill>
                <a:latin typeface="Times New Roman" panose="02020603050405020304" pitchFamily="18" charset="0"/>
              </a:rPr>
              <a:t>Anahat</a:t>
            </a:r>
            <a:r>
              <a:rPr lang="tr-TR" dirty="0">
                <a:solidFill>
                  <a:srgbClr val="002060"/>
                </a:solidFill>
                <a:latin typeface="Times New Roman" panose="02020603050405020304" pitchFamily="18" charset="0"/>
              </a:rPr>
              <a:t>: Sunum başlıklarının sıralandığı görünümdür. </a:t>
            </a:r>
          </a:p>
          <a:p>
            <a:r>
              <a:rPr lang="tr-TR" dirty="0">
                <a:solidFill>
                  <a:srgbClr val="002060"/>
                </a:solidFill>
                <a:latin typeface="Wingdings" panose="05000000000000000000" pitchFamily="2" charset="2"/>
              </a:rPr>
              <a:t> </a:t>
            </a:r>
            <a:r>
              <a:rPr lang="tr-TR" dirty="0">
                <a:solidFill>
                  <a:srgbClr val="002060"/>
                </a:solidFill>
                <a:latin typeface="Times New Roman" panose="02020603050405020304" pitchFamily="18" charset="0"/>
              </a:rPr>
              <a:t>Notlar: Not ekleme ihtiyacına yönelik sekme. </a:t>
            </a:r>
          </a:p>
          <a:p>
            <a:r>
              <a:rPr lang="tr-TR" dirty="0">
                <a:solidFill>
                  <a:srgbClr val="002060"/>
                </a:solidFill>
                <a:latin typeface="Wingdings" panose="05000000000000000000" pitchFamily="2" charset="2"/>
              </a:rPr>
              <a:t> </a:t>
            </a:r>
            <a:r>
              <a:rPr lang="tr-TR" dirty="0">
                <a:solidFill>
                  <a:srgbClr val="002060"/>
                </a:solidFill>
                <a:latin typeface="Times New Roman" panose="02020603050405020304" pitchFamily="18" charset="0"/>
              </a:rPr>
              <a:t>Sayfa sıralayıcısı: Sunum sayfalarının sıralandığı görünüm şeklidir. </a:t>
            </a:r>
          </a:p>
          <a:p>
            <a:r>
              <a:rPr lang="tr-TR" dirty="0">
                <a:solidFill>
                  <a:srgbClr val="002060"/>
                </a:solidFill>
                <a:latin typeface="Wingdings" panose="05000000000000000000" pitchFamily="2" charset="2"/>
              </a:rPr>
              <a:t> </a:t>
            </a:r>
            <a:r>
              <a:rPr lang="tr-TR" dirty="0">
                <a:solidFill>
                  <a:srgbClr val="002060"/>
                </a:solidFill>
                <a:latin typeface="Times New Roman" panose="02020603050405020304" pitchFamily="18" charset="0"/>
              </a:rPr>
              <a:t>Slayt Görünümü: Sunumuzu izleme görünümü. </a:t>
            </a:r>
          </a:p>
        </p:txBody>
      </p:sp>
    </p:spTree>
    <p:extLst>
      <p:ext uri="{BB962C8B-B14F-4D97-AF65-F5344CB8AC3E}">
        <p14:creationId xmlns:p14="http://schemas.microsoft.com/office/powerpoint/2010/main" val="27587860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
            </a:r>
            <a:br>
              <a:rPr lang="tr-TR" dirty="0"/>
            </a:br>
            <a:r>
              <a:rPr lang="tr-TR" b="1" dirty="0"/>
              <a:t>Slaytlarla Çalışma </a:t>
            </a:r>
            <a:endParaRPr lang="tr-TR" dirty="0"/>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14</a:t>
            </a:fld>
            <a:endParaRPr lang="tr-TR"/>
          </a:p>
        </p:txBody>
      </p:sp>
      <p:sp>
        <p:nvSpPr>
          <p:cNvPr id="5" name="İçerik Yer Tutucusu 4"/>
          <p:cNvSpPr>
            <a:spLocks noGrp="1"/>
          </p:cNvSpPr>
          <p:nvPr>
            <p:ph idx="1"/>
          </p:nvPr>
        </p:nvSpPr>
        <p:spPr/>
        <p:txBody>
          <a:bodyPr/>
          <a:lstStyle/>
          <a:p>
            <a:r>
              <a:rPr lang="tr-TR" dirty="0">
                <a:solidFill>
                  <a:srgbClr val="002060"/>
                </a:solidFill>
              </a:rPr>
              <a:t>Bir sunumda slaytlar çok kullanılan öğedir. Yeni sayfalar eklenir, silinir, özel animasyonlar eklenir. Sol tarafta bulunan alan bunları yapmak için kullanılır. </a:t>
            </a:r>
          </a:p>
          <a:p>
            <a:r>
              <a:rPr lang="tr-TR" dirty="0">
                <a:solidFill>
                  <a:srgbClr val="002060"/>
                </a:solidFill>
                <a:latin typeface="Wingdings" panose="05000000000000000000" pitchFamily="2" charset="2"/>
              </a:rPr>
              <a:t> </a:t>
            </a:r>
            <a:r>
              <a:rPr lang="tr-TR" dirty="0">
                <a:solidFill>
                  <a:srgbClr val="002060"/>
                </a:solidFill>
              </a:rPr>
              <a:t>Yeni Slayt Ekleme: </a:t>
            </a:r>
            <a:r>
              <a:rPr lang="tr-TR" dirty="0" err="1">
                <a:solidFill>
                  <a:srgbClr val="002060"/>
                </a:solidFill>
              </a:rPr>
              <a:t>Slayta</a:t>
            </a:r>
            <a:r>
              <a:rPr lang="tr-TR" dirty="0">
                <a:solidFill>
                  <a:srgbClr val="002060"/>
                </a:solidFill>
              </a:rPr>
              <a:t> sağ tıklayıp “Yeni Slayt” seçeneğini seçtiğinizde yeni bir slayt sayfası eklenecektir. Başka yöntem “Ekle” menüsünden Slayt... Menüsünü seçmektir. </a:t>
            </a:r>
          </a:p>
          <a:p>
            <a:r>
              <a:rPr lang="tr-TR" dirty="0">
                <a:solidFill>
                  <a:srgbClr val="002060"/>
                </a:solidFill>
                <a:latin typeface="Wingdings" panose="05000000000000000000" pitchFamily="2" charset="2"/>
              </a:rPr>
              <a:t> </a:t>
            </a:r>
            <a:r>
              <a:rPr lang="tr-TR" dirty="0">
                <a:solidFill>
                  <a:srgbClr val="002060"/>
                </a:solidFill>
              </a:rPr>
              <a:t>Slayt Silme: Silmek istenen </a:t>
            </a:r>
            <a:r>
              <a:rPr lang="tr-TR" dirty="0" err="1">
                <a:solidFill>
                  <a:srgbClr val="002060"/>
                </a:solidFill>
              </a:rPr>
              <a:t>slaytın</a:t>
            </a:r>
            <a:r>
              <a:rPr lang="tr-TR" dirty="0">
                <a:solidFill>
                  <a:srgbClr val="002060"/>
                </a:solidFill>
              </a:rPr>
              <a:t> üstünde sağ tıklanıp “</a:t>
            </a:r>
            <a:r>
              <a:rPr lang="tr-TR" dirty="0" err="1">
                <a:solidFill>
                  <a:srgbClr val="002060"/>
                </a:solidFill>
              </a:rPr>
              <a:t>Slaytı</a:t>
            </a:r>
            <a:r>
              <a:rPr lang="tr-TR" dirty="0">
                <a:solidFill>
                  <a:srgbClr val="002060"/>
                </a:solidFill>
              </a:rPr>
              <a:t> Sil” seçeneğini ile slayt silinebilir. </a:t>
            </a:r>
          </a:p>
          <a:p>
            <a:r>
              <a:rPr lang="tr-TR" dirty="0">
                <a:solidFill>
                  <a:srgbClr val="002060"/>
                </a:solidFill>
                <a:latin typeface="Wingdings" panose="05000000000000000000" pitchFamily="2" charset="2"/>
              </a:rPr>
              <a:t> </a:t>
            </a:r>
            <a:r>
              <a:rPr lang="tr-TR" dirty="0">
                <a:solidFill>
                  <a:srgbClr val="002060"/>
                </a:solidFill>
              </a:rPr>
              <a:t>Yeniden Adlandır: </a:t>
            </a:r>
            <a:r>
              <a:rPr lang="tr-TR" dirty="0" err="1">
                <a:solidFill>
                  <a:srgbClr val="002060"/>
                </a:solidFill>
              </a:rPr>
              <a:t>Slaytı</a:t>
            </a:r>
            <a:r>
              <a:rPr lang="tr-TR" dirty="0">
                <a:solidFill>
                  <a:srgbClr val="002060"/>
                </a:solidFill>
              </a:rPr>
              <a:t> yeniden adlandırmak için seçilen </a:t>
            </a:r>
            <a:r>
              <a:rPr lang="tr-TR" dirty="0" err="1">
                <a:solidFill>
                  <a:srgbClr val="002060"/>
                </a:solidFill>
              </a:rPr>
              <a:t>slaytın</a:t>
            </a:r>
            <a:r>
              <a:rPr lang="tr-TR" dirty="0">
                <a:solidFill>
                  <a:srgbClr val="002060"/>
                </a:solidFill>
              </a:rPr>
              <a:t> üstüne sağ tıklayıp “</a:t>
            </a:r>
            <a:r>
              <a:rPr lang="tr-TR" dirty="0" err="1">
                <a:solidFill>
                  <a:srgbClr val="002060"/>
                </a:solidFill>
              </a:rPr>
              <a:t>Slaytı</a:t>
            </a:r>
            <a:r>
              <a:rPr lang="tr-TR" dirty="0">
                <a:solidFill>
                  <a:srgbClr val="002060"/>
                </a:solidFill>
              </a:rPr>
              <a:t> Yeniden Adlandır” seçeneği seçimi ile yapılır. </a:t>
            </a:r>
          </a:p>
          <a:p>
            <a:r>
              <a:rPr lang="tr-TR" dirty="0">
                <a:solidFill>
                  <a:srgbClr val="002060"/>
                </a:solidFill>
                <a:latin typeface="Wingdings" panose="05000000000000000000" pitchFamily="2" charset="2"/>
              </a:rPr>
              <a:t> </a:t>
            </a:r>
            <a:r>
              <a:rPr lang="tr-TR" dirty="0">
                <a:solidFill>
                  <a:srgbClr val="002060"/>
                </a:solidFill>
              </a:rPr>
              <a:t>Bu menü altındaki diğer seçenekler </a:t>
            </a:r>
            <a:r>
              <a:rPr lang="tr-TR" dirty="0" err="1">
                <a:solidFill>
                  <a:srgbClr val="002060"/>
                </a:solidFill>
              </a:rPr>
              <a:t>slayta</a:t>
            </a:r>
            <a:r>
              <a:rPr lang="tr-TR" dirty="0">
                <a:solidFill>
                  <a:srgbClr val="002060"/>
                </a:solidFill>
              </a:rPr>
              <a:t> eklenecek düzenleri animasyon seçeneklerini yan tarafta açılmasına olanak verir. </a:t>
            </a:r>
          </a:p>
          <a:p>
            <a:endParaRPr lang="tr-TR" dirty="0">
              <a:solidFill>
                <a:srgbClr val="002060"/>
              </a:solidFill>
            </a:endParaRPr>
          </a:p>
        </p:txBody>
      </p:sp>
    </p:spTree>
    <p:extLst>
      <p:ext uri="{BB962C8B-B14F-4D97-AF65-F5344CB8AC3E}">
        <p14:creationId xmlns:p14="http://schemas.microsoft.com/office/powerpoint/2010/main" val="4014567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Dikdörtgen 9"/>
          <p:cNvSpPr/>
          <p:nvPr/>
        </p:nvSpPr>
        <p:spPr>
          <a:xfrm>
            <a:off x="380246" y="2888676"/>
            <a:ext cx="6928701" cy="3677930"/>
          </a:xfrm>
          <a:prstGeom prst="rect">
            <a:avLst/>
          </a:prstGeom>
        </p:spPr>
        <p:txBody>
          <a:bodyPr wrap="square">
            <a:spAutoFit/>
          </a:bodyPr>
          <a:lstStyle/>
          <a:p>
            <a:pPr marL="91440" lvl="0" indent="-91440">
              <a:lnSpc>
                <a:spcPct val="90000"/>
              </a:lnSpc>
              <a:spcBef>
                <a:spcPts val="1200"/>
              </a:spcBef>
              <a:spcAft>
                <a:spcPts val="200"/>
              </a:spcAft>
              <a:buClr>
                <a:srgbClr val="4A66AC"/>
              </a:buClr>
              <a:buSzPct val="100000"/>
              <a:buFont typeface="Calibri" panose="020F0502020204030204" pitchFamily="34" charset="0"/>
              <a:buChar char=" "/>
            </a:pPr>
            <a:r>
              <a:rPr lang="tr-TR" sz="2000" b="1" dirty="0">
                <a:solidFill>
                  <a:srgbClr val="002060"/>
                </a:solidFill>
                <a:latin typeface="Times New Roman" panose="02020603050405020304" pitchFamily="18" charset="0"/>
                <a:cs typeface="Times New Roman" panose="02020603050405020304" pitchFamily="18" charset="0"/>
              </a:rPr>
              <a:t>“Yazı sanatı” </a:t>
            </a:r>
            <a:r>
              <a:rPr lang="tr-TR" sz="2000" b="1" dirty="0" smtClean="0">
                <a:solidFill>
                  <a:srgbClr val="002060"/>
                </a:solidFill>
                <a:latin typeface="Times New Roman" panose="02020603050405020304" pitchFamily="18" charset="0"/>
                <a:cs typeface="Times New Roman" panose="02020603050405020304" pitchFamily="18" charset="0"/>
              </a:rPr>
              <a:t>Kullanımı</a:t>
            </a:r>
          </a:p>
          <a:p>
            <a:pPr marL="91440" lvl="0" indent="-91440">
              <a:lnSpc>
                <a:spcPct val="90000"/>
              </a:lnSpc>
              <a:spcBef>
                <a:spcPts val="1200"/>
              </a:spcBef>
              <a:spcAft>
                <a:spcPts val="200"/>
              </a:spcAft>
              <a:buClr>
                <a:srgbClr val="4A66AC"/>
              </a:buClr>
              <a:buSzPct val="100000"/>
              <a:buFont typeface="Calibri" panose="020F0502020204030204" pitchFamily="34" charset="0"/>
              <a:buChar char=" "/>
            </a:pPr>
            <a:r>
              <a:rPr lang="tr-TR" sz="2000" dirty="0" smtClean="0">
                <a:solidFill>
                  <a:srgbClr val="002060"/>
                </a:solidFill>
                <a:latin typeface="Wingdings" panose="05000000000000000000" pitchFamily="2" charset="2"/>
                <a:cs typeface="Times New Roman" panose="02020603050405020304" pitchFamily="18" charset="0"/>
              </a:rPr>
              <a:t> </a:t>
            </a:r>
            <a:r>
              <a:rPr lang="tr-TR" sz="2000" dirty="0">
                <a:solidFill>
                  <a:srgbClr val="002060"/>
                </a:solidFill>
                <a:latin typeface="Times New Roman" panose="02020603050405020304" pitchFamily="18" charset="0"/>
                <a:cs typeface="Times New Roman" panose="02020603050405020304" pitchFamily="18" charset="0"/>
              </a:rPr>
              <a:t>Yazı sanatını çalışmamıza eklemek için çizim araç çubuğu üzerinde “A”          </a:t>
            </a:r>
            <a:r>
              <a:rPr lang="tr-TR" sz="2000" dirty="0" smtClean="0">
                <a:solidFill>
                  <a:srgbClr val="002060"/>
                </a:solidFill>
                <a:latin typeface="Times New Roman" panose="02020603050405020304" pitchFamily="18" charset="0"/>
                <a:cs typeface="Times New Roman" panose="02020603050405020304" pitchFamily="18" charset="0"/>
              </a:rPr>
              <a:t>  düğmesi </a:t>
            </a:r>
            <a:r>
              <a:rPr lang="tr-TR" sz="2000" dirty="0">
                <a:solidFill>
                  <a:srgbClr val="002060"/>
                </a:solidFill>
                <a:latin typeface="Times New Roman" panose="02020603050405020304" pitchFamily="18" charset="0"/>
                <a:cs typeface="Times New Roman" panose="02020603050405020304" pitchFamily="18" charset="0"/>
              </a:rPr>
              <a:t>tıklayıp ekrana gelen yazı sanatı seçeneklerinden birisini seçip “Tamam” tıklanır. </a:t>
            </a:r>
            <a:endParaRPr lang="tr-TR" sz="2000" dirty="0" smtClean="0">
              <a:solidFill>
                <a:srgbClr val="002060"/>
              </a:solidFill>
              <a:latin typeface="Times New Roman" panose="02020603050405020304" pitchFamily="18" charset="0"/>
              <a:cs typeface="Times New Roman" panose="02020603050405020304" pitchFamily="18" charset="0"/>
            </a:endParaRPr>
          </a:p>
          <a:p>
            <a:pPr marL="91440" lvl="0" indent="-91440">
              <a:lnSpc>
                <a:spcPct val="90000"/>
              </a:lnSpc>
              <a:spcBef>
                <a:spcPts val="1200"/>
              </a:spcBef>
              <a:spcAft>
                <a:spcPts val="200"/>
              </a:spcAft>
              <a:buClr>
                <a:srgbClr val="4A66AC"/>
              </a:buClr>
              <a:buSzPct val="100000"/>
              <a:buFont typeface="Calibri" panose="020F0502020204030204" pitchFamily="34" charset="0"/>
              <a:buChar char=" "/>
            </a:pPr>
            <a:r>
              <a:rPr lang="tr-TR" sz="2000" dirty="0">
                <a:solidFill>
                  <a:srgbClr val="002060"/>
                </a:solidFill>
                <a:latin typeface="Times New Roman" panose="02020603050405020304" pitchFamily="18" charset="0"/>
              </a:rPr>
              <a:t>Yazı sanatı </a:t>
            </a:r>
            <a:r>
              <a:rPr lang="tr-TR" sz="2000" dirty="0" err="1">
                <a:solidFill>
                  <a:srgbClr val="002060"/>
                </a:solidFill>
                <a:latin typeface="Times New Roman" panose="02020603050405020304" pitchFamily="18" charset="0"/>
              </a:rPr>
              <a:t>slaytın</a:t>
            </a:r>
            <a:r>
              <a:rPr lang="tr-TR" sz="2000" dirty="0">
                <a:solidFill>
                  <a:srgbClr val="002060"/>
                </a:solidFill>
                <a:latin typeface="Times New Roman" panose="02020603050405020304" pitchFamily="18" charset="0"/>
              </a:rPr>
              <a:t> içine yerleştikten sonra yazıyı değiştirmek için yazı sanatı üzerinde çift tıklanıp karşıya gelen ekranda seçilen yazı stili gelecektir. Buraya istenilen yazı yazılır. Yazı üzerinde özelleştirmeler yapılabilir. Özelleştirmeleri yapmak için yazı sanatı üzerinde sağ tıklayıp açılan menüden “Çizgi, Alan , Metin, Konum ve Boyut seçenekleri kullanılarak yapılabilir. </a:t>
            </a:r>
            <a:endParaRPr lang="tr-TR" sz="2000" dirty="0">
              <a:solidFill>
                <a:srgbClr val="002060"/>
              </a:solidFill>
              <a:latin typeface="Times New Roman" panose="02020603050405020304" pitchFamily="18" charset="0"/>
              <a:cs typeface="Times New Roman" panose="02020603050405020304" pitchFamily="18" charset="0"/>
            </a:endParaRPr>
          </a:p>
          <a:p>
            <a:pPr marL="91440" lvl="0" indent="-91440">
              <a:lnSpc>
                <a:spcPct val="90000"/>
              </a:lnSpc>
              <a:spcBef>
                <a:spcPts val="1200"/>
              </a:spcBef>
              <a:spcAft>
                <a:spcPts val="200"/>
              </a:spcAft>
              <a:buClr>
                <a:srgbClr val="4A66AC"/>
              </a:buClr>
              <a:buSzPct val="100000"/>
              <a:buFont typeface="Calibri" panose="020F0502020204030204" pitchFamily="34" charset="0"/>
              <a:buChar char=" "/>
            </a:pPr>
            <a:endParaRPr lang="tr-TR" sz="2000" dirty="0">
              <a:solidFill>
                <a:srgbClr val="002060"/>
              </a:solidFill>
              <a:latin typeface="Times New Roman" panose="02020603050405020304" pitchFamily="18" charset="0"/>
              <a:cs typeface="Times New Roman" panose="02020603050405020304" pitchFamily="18" charset="0"/>
            </a:endParaRPr>
          </a:p>
        </p:txBody>
      </p:sp>
      <p:sp>
        <p:nvSpPr>
          <p:cNvPr id="2" name="Unvan 1"/>
          <p:cNvSpPr>
            <a:spLocks noGrp="1"/>
          </p:cNvSpPr>
          <p:nvPr>
            <p:ph type="title"/>
          </p:nvPr>
        </p:nvSpPr>
        <p:spPr/>
        <p:txBody>
          <a:bodyPr>
            <a:normAutofit fontScale="90000"/>
          </a:bodyPr>
          <a:lstStyle/>
          <a:p>
            <a:r>
              <a:rPr lang="tr-TR" b="1" dirty="0"/>
              <a:t>Resim ve Şekil Ekleme </a:t>
            </a:r>
            <a:endParaRPr lang="tr-TR" dirty="0"/>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15</a:t>
            </a:fld>
            <a:endParaRPr lang="tr-TR"/>
          </a:p>
        </p:txBody>
      </p:sp>
      <p:sp>
        <p:nvSpPr>
          <p:cNvPr id="5" name="İçerik Yer Tutucusu 4"/>
          <p:cNvSpPr>
            <a:spLocks noGrp="1"/>
          </p:cNvSpPr>
          <p:nvPr>
            <p:ph idx="1"/>
          </p:nvPr>
        </p:nvSpPr>
        <p:spPr>
          <a:xfrm>
            <a:off x="1068387" y="971602"/>
            <a:ext cx="10058400" cy="2007268"/>
          </a:xfrm>
        </p:spPr>
        <p:txBody>
          <a:bodyPr/>
          <a:lstStyle/>
          <a:p>
            <a:r>
              <a:rPr lang="tr-TR" dirty="0">
                <a:solidFill>
                  <a:srgbClr val="002060"/>
                </a:solidFill>
              </a:rPr>
              <a:t>Slaytlardaki metinlere ek olarak resimler ve şekiller kullanılır. Çizim araç çubuğu sayesinde resim ekleme ve şekil ekleme yapılır. </a:t>
            </a:r>
            <a:endParaRPr lang="tr-TR" dirty="0" smtClean="0">
              <a:solidFill>
                <a:srgbClr val="002060"/>
              </a:solidFill>
            </a:endParaRPr>
          </a:p>
          <a:p>
            <a:endParaRPr lang="tr-TR" dirty="0">
              <a:solidFill>
                <a:srgbClr val="002060"/>
              </a:solidFill>
            </a:endParaRPr>
          </a:p>
          <a:p>
            <a:r>
              <a:rPr lang="tr-TR" dirty="0">
                <a:solidFill>
                  <a:srgbClr val="002060"/>
                </a:solidFill>
              </a:rPr>
              <a:t>Araç çubuğu bölümlere ayrılmıştır: ilk bölümde şekiller, ikinci bölümde resimler vardır. Son kısımda bunlarla ilgili ayarlamalar yapmaya olanak </a:t>
            </a:r>
            <a:r>
              <a:rPr lang="tr-TR" dirty="0" smtClean="0">
                <a:solidFill>
                  <a:srgbClr val="002060"/>
                </a:solidFill>
              </a:rPr>
              <a:t>sağlayan </a:t>
            </a:r>
            <a:r>
              <a:rPr lang="tr-TR" dirty="0">
                <a:solidFill>
                  <a:srgbClr val="002060"/>
                </a:solidFill>
              </a:rPr>
              <a:t>birkaç seçenek vardır. </a:t>
            </a:r>
            <a:endParaRPr lang="tr-TR" dirty="0" smtClean="0">
              <a:solidFill>
                <a:srgbClr val="002060"/>
              </a:solidFill>
            </a:endParaRPr>
          </a:p>
        </p:txBody>
      </p:sp>
      <p:pic>
        <p:nvPicPr>
          <p:cNvPr id="6" name="Resim 5"/>
          <p:cNvPicPr>
            <a:picLocks noChangeAspect="1"/>
          </p:cNvPicPr>
          <p:nvPr/>
        </p:nvPicPr>
        <p:blipFill>
          <a:blip r:embed="rId2"/>
          <a:stretch>
            <a:fillRect/>
          </a:stretch>
        </p:blipFill>
        <p:spPr>
          <a:xfrm>
            <a:off x="1428952" y="1659635"/>
            <a:ext cx="8316001" cy="427886"/>
          </a:xfrm>
          <a:prstGeom prst="rect">
            <a:avLst/>
          </a:prstGeom>
        </p:spPr>
      </p:pic>
      <p:pic>
        <p:nvPicPr>
          <p:cNvPr id="7" name="Resim 6"/>
          <p:cNvPicPr>
            <a:picLocks noChangeAspect="1"/>
          </p:cNvPicPr>
          <p:nvPr/>
        </p:nvPicPr>
        <p:blipFill>
          <a:blip r:embed="rId3"/>
          <a:stretch>
            <a:fillRect/>
          </a:stretch>
        </p:blipFill>
        <p:spPr>
          <a:xfrm>
            <a:off x="2049292" y="3609624"/>
            <a:ext cx="420000" cy="394971"/>
          </a:xfrm>
          <a:prstGeom prst="rect">
            <a:avLst/>
          </a:prstGeom>
        </p:spPr>
      </p:pic>
      <p:pic>
        <p:nvPicPr>
          <p:cNvPr id="8" name="Resim 7"/>
          <p:cNvPicPr>
            <a:picLocks noChangeAspect="1"/>
          </p:cNvPicPr>
          <p:nvPr/>
        </p:nvPicPr>
        <p:blipFill>
          <a:blip r:embed="rId4"/>
          <a:stretch>
            <a:fillRect/>
          </a:stretch>
        </p:blipFill>
        <p:spPr>
          <a:xfrm>
            <a:off x="7296346" y="2888676"/>
            <a:ext cx="4518582" cy="3420268"/>
          </a:xfrm>
          <a:prstGeom prst="rect">
            <a:avLst/>
          </a:prstGeom>
        </p:spPr>
      </p:pic>
    </p:spTree>
    <p:extLst>
      <p:ext uri="{BB962C8B-B14F-4D97-AF65-F5344CB8AC3E}">
        <p14:creationId xmlns:p14="http://schemas.microsoft.com/office/powerpoint/2010/main" val="37460524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
            </a:r>
            <a:br>
              <a:rPr lang="tr-TR" dirty="0"/>
            </a:br>
            <a:r>
              <a:rPr lang="tr-TR" b="1" dirty="0"/>
              <a:t>Animasyonlarla ve geçişlerle çalışma </a:t>
            </a:r>
            <a:endParaRPr lang="tr-TR" dirty="0"/>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16</a:t>
            </a:fld>
            <a:endParaRPr lang="tr-TR"/>
          </a:p>
        </p:txBody>
      </p:sp>
      <p:sp>
        <p:nvSpPr>
          <p:cNvPr id="5" name="İçerik Yer Tutucusu 4"/>
          <p:cNvSpPr>
            <a:spLocks noGrp="1"/>
          </p:cNvSpPr>
          <p:nvPr>
            <p:ph idx="1"/>
          </p:nvPr>
        </p:nvSpPr>
        <p:spPr>
          <a:xfrm>
            <a:off x="1097280" y="923637"/>
            <a:ext cx="10058400" cy="1178540"/>
          </a:xfrm>
        </p:spPr>
        <p:txBody>
          <a:bodyPr/>
          <a:lstStyle/>
          <a:p>
            <a:r>
              <a:rPr lang="tr-TR" dirty="0"/>
              <a:t>Slaytların geçişlerine ve yazılarına animasyonlar eklenebilir. Animasyonlar eklenmediği durumda aktif değildir. Sayfa geçişlerine animasyon eklemek için sol taraftan geçişin uygulanacağı slayt seçilir. Ardından sağ taraftaki alandan “Slayt </a:t>
            </a:r>
            <a:r>
              <a:rPr lang="tr-TR" dirty="0" err="1"/>
              <a:t>geçişi”ne</a:t>
            </a:r>
            <a:r>
              <a:rPr lang="tr-TR" dirty="0"/>
              <a:t> tıklanır. </a:t>
            </a:r>
            <a:endParaRPr lang="tr-TR" dirty="0"/>
          </a:p>
        </p:txBody>
      </p:sp>
      <p:pic>
        <p:nvPicPr>
          <p:cNvPr id="6" name="Resim 5"/>
          <p:cNvPicPr>
            <a:picLocks noChangeAspect="1"/>
          </p:cNvPicPr>
          <p:nvPr/>
        </p:nvPicPr>
        <p:blipFill>
          <a:blip r:embed="rId2"/>
          <a:stretch>
            <a:fillRect/>
          </a:stretch>
        </p:blipFill>
        <p:spPr>
          <a:xfrm>
            <a:off x="5006116" y="1848532"/>
            <a:ext cx="6551146" cy="4231757"/>
          </a:xfrm>
          <a:prstGeom prst="rect">
            <a:avLst/>
          </a:prstGeom>
        </p:spPr>
      </p:pic>
      <p:sp>
        <p:nvSpPr>
          <p:cNvPr id="7" name="Dikdörtgen 6"/>
          <p:cNvSpPr/>
          <p:nvPr/>
        </p:nvSpPr>
        <p:spPr>
          <a:xfrm>
            <a:off x="446989" y="3502745"/>
            <a:ext cx="4502871" cy="1015663"/>
          </a:xfrm>
          <a:prstGeom prst="rect">
            <a:avLst/>
          </a:prstGeom>
        </p:spPr>
        <p:txBody>
          <a:bodyPr wrap="square">
            <a:spAutoFit/>
          </a:bodyPr>
          <a:lstStyle/>
          <a:p>
            <a:r>
              <a:rPr lang="tr-TR" sz="2000" dirty="0">
                <a:solidFill>
                  <a:srgbClr val="002060"/>
                </a:solidFill>
                <a:latin typeface="Times New Roman" panose="02020603050405020304" pitchFamily="18" charset="0"/>
              </a:rPr>
              <a:t>Slayt geçişi altındaki seçeneklerden istenilen seçilir. Nasıl bir geçiş olduğu </a:t>
            </a:r>
            <a:r>
              <a:rPr lang="tr-TR" sz="2000" dirty="0" err="1">
                <a:solidFill>
                  <a:srgbClr val="002060"/>
                </a:solidFill>
                <a:latin typeface="Times New Roman" panose="02020603050405020304" pitchFamily="18" charset="0"/>
              </a:rPr>
              <a:t>önizleme</a:t>
            </a:r>
            <a:r>
              <a:rPr lang="tr-TR" sz="2000" dirty="0">
                <a:solidFill>
                  <a:srgbClr val="002060"/>
                </a:solidFill>
                <a:latin typeface="Times New Roman" panose="02020603050405020304" pitchFamily="18" charset="0"/>
              </a:rPr>
              <a:t> ile çalışma alanında gösterilir. </a:t>
            </a:r>
            <a:endParaRPr lang="tr-TR" sz="2000" dirty="0">
              <a:solidFill>
                <a:srgbClr val="002060"/>
              </a:solidFill>
            </a:endParaRPr>
          </a:p>
        </p:txBody>
      </p:sp>
    </p:spTree>
    <p:extLst>
      <p:ext uri="{BB962C8B-B14F-4D97-AF65-F5344CB8AC3E}">
        <p14:creationId xmlns:p14="http://schemas.microsoft.com/office/powerpoint/2010/main" val="364155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Animasyonlarla ve geçişlerle çalışma </a:t>
            </a:r>
            <a:endParaRPr lang="tr-TR" dirty="0"/>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17</a:t>
            </a:fld>
            <a:endParaRPr lang="tr-TR"/>
          </a:p>
        </p:txBody>
      </p:sp>
      <p:pic>
        <p:nvPicPr>
          <p:cNvPr id="7" name="İçerik Yer Tutucusu 6"/>
          <p:cNvPicPr>
            <a:picLocks noGrp="1" noChangeAspect="1"/>
          </p:cNvPicPr>
          <p:nvPr>
            <p:ph idx="1"/>
          </p:nvPr>
        </p:nvPicPr>
        <p:blipFill>
          <a:blip r:embed="rId2"/>
          <a:stretch>
            <a:fillRect/>
          </a:stretch>
        </p:blipFill>
        <p:spPr>
          <a:xfrm>
            <a:off x="5109810" y="1085797"/>
            <a:ext cx="6549160" cy="3769006"/>
          </a:xfrm>
          <a:prstGeom prst="rect">
            <a:avLst/>
          </a:prstGeom>
        </p:spPr>
      </p:pic>
      <p:sp>
        <p:nvSpPr>
          <p:cNvPr id="9" name="Dikdörtgen 8"/>
          <p:cNvSpPr/>
          <p:nvPr/>
        </p:nvSpPr>
        <p:spPr>
          <a:xfrm>
            <a:off x="588086" y="831274"/>
            <a:ext cx="4521724" cy="2554545"/>
          </a:xfrm>
          <a:prstGeom prst="rect">
            <a:avLst/>
          </a:prstGeom>
        </p:spPr>
        <p:txBody>
          <a:bodyPr wrap="square">
            <a:spAutoFit/>
          </a:bodyPr>
          <a:lstStyle/>
          <a:p>
            <a:r>
              <a:rPr lang="tr-TR" sz="2000" dirty="0">
                <a:solidFill>
                  <a:srgbClr val="002060"/>
                </a:solidFill>
                <a:latin typeface="Times New Roman" panose="02020603050405020304" pitchFamily="18" charset="0"/>
              </a:rPr>
              <a:t>Bütün geçişleri aynı şekilde ayarlamak istenilirse “Bütün slaytlara </a:t>
            </a:r>
            <a:r>
              <a:rPr lang="tr-TR" sz="2000" dirty="0" err="1">
                <a:solidFill>
                  <a:srgbClr val="002060"/>
                </a:solidFill>
                <a:latin typeface="Times New Roman" panose="02020603050405020304" pitchFamily="18" charset="0"/>
              </a:rPr>
              <a:t>uygula”ya</a:t>
            </a:r>
            <a:r>
              <a:rPr lang="tr-TR" sz="2000" dirty="0">
                <a:solidFill>
                  <a:srgbClr val="002060"/>
                </a:solidFill>
                <a:latin typeface="Times New Roman" panose="02020603050405020304" pitchFamily="18" charset="0"/>
              </a:rPr>
              <a:t> tıklanır. </a:t>
            </a:r>
          </a:p>
          <a:p>
            <a:r>
              <a:rPr lang="tr-TR" sz="2000" dirty="0">
                <a:solidFill>
                  <a:srgbClr val="002060"/>
                </a:solidFill>
                <a:latin typeface="Times New Roman" panose="02020603050405020304" pitchFamily="18" charset="0"/>
              </a:rPr>
              <a:t>Yazılar ve diğer nesnelere animasyon koyulabilir. Bu animasyon konulacak nesneyi seçip sağ tarafta bulunan özel animasyona gelmek ve buradan “ekle” ile istediğimiz seçilir ve tamamlanır. </a:t>
            </a:r>
            <a:endParaRPr lang="tr-TR" sz="2000" dirty="0">
              <a:solidFill>
                <a:srgbClr val="002060"/>
              </a:solidFill>
            </a:endParaRPr>
          </a:p>
        </p:txBody>
      </p:sp>
      <p:sp>
        <p:nvSpPr>
          <p:cNvPr id="10" name="Dikdörtgen 9"/>
          <p:cNvSpPr/>
          <p:nvPr/>
        </p:nvSpPr>
        <p:spPr>
          <a:xfrm>
            <a:off x="588086" y="4748282"/>
            <a:ext cx="10771213" cy="1200329"/>
          </a:xfrm>
          <a:prstGeom prst="rect">
            <a:avLst/>
          </a:prstGeom>
        </p:spPr>
        <p:txBody>
          <a:bodyPr wrap="square">
            <a:spAutoFit/>
          </a:bodyPr>
          <a:lstStyle/>
          <a:p>
            <a:r>
              <a:rPr lang="tr-TR" b="1" dirty="0">
                <a:solidFill>
                  <a:srgbClr val="002060"/>
                </a:solidFill>
                <a:latin typeface="Times New Roman" panose="02020603050405020304" pitchFamily="18" charset="0"/>
              </a:rPr>
              <a:t>Düzenlerle Çalışma </a:t>
            </a:r>
            <a:endParaRPr lang="tr-TR" dirty="0">
              <a:solidFill>
                <a:srgbClr val="002060"/>
              </a:solidFill>
              <a:latin typeface="Times New Roman" panose="02020603050405020304" pitchFamily="18" charset="0"/>
            </a:endParaRPr>
          </a:p>
          <a:p>
            <a:r>
              <a:rPr lang="tr-TR" dirty="0">
                <a:solidFill>
                  <a:srgbClr val="002060"/>
                </a:solidFill>
                <a:latin typeface="Times New Roman" panose="02020603050405020304" pitchFamily="18" charset="0"/>
              </a:rPr>
              <a:t>Yerleşim düzenleri ile çalışmak için sağ taraftaki “düzenler” seçeneği tıklanır. Bunun için yapılacak olan düzeni uygulanacak sayfayı seçmek ve istenilen düzene tıklamaktır. </a:t>
            </a:r>
          </a:p>
          <a:p>
            <a:r>
              <a:rPr lang="tr-TR" dirty="0">
                <a:solidFill>
                  <a:srgbClr val="002060"/>
                </a:solidFill>
                <a:latin typeface="Times New Roman" panose="02020603050405020304" pitchFamily="18" charset="0"/>
              </a:rPr>
              <a:t>Kendi düzeninizi oluşturmak için boş düzeni seçmek yeterlidir ardından nesneler istenilen şekilde konulabilir. </a:t>
            </a:r>
            <a:endParaRPr lang="tr-TR" dirty="0">
              <a:solidFill>
                <a:srgbClr val="002060"/>
              </a:solidFill>
            </a:endParaRPr>
          </a:p>
        </p:txBody>
      </p:sp>
    </p:spTree>
    <p:extLst>
      <p:ext uri="{BB962C8B-B14F-4D97-AF65-F5344CB8AC3E}">
        <p14:creationId xmlns:p14="http://schemas.microsoft.com/office/powerpoint/2010/main" val="37577534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Kaynak</a:t>
            </a:r>
            <a:endParaRPr lang="tr-TR" dirty="0"/>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18</a:t>
            </a:fld>
            <a:endParaRPr lang="tr-TR"/>
          </a:p>
        </p:txBody>
      </p:sp>
      <p:sp>
        <p:nvSpPr>
          <p:cNvPr id="5" name="İçerik Yer Tutucusu 4"/>
          <p:cNvSpPr>
            <a:spLocks noGrp="1"/>
          </p:cNvSpPr>
          <p:nvPr>
            <p:ph idx="1"/>
          </p:nvPr>
        </p:nvSpPr>
        <p:spPr/>
        <p:txBody>
          <a:bodyPr/>
          <a:lstStyle/>
          <a:p>
            <a:r>
              <a:rPr lang="tr-TR" dirty="0" smtClean="0"/>
              <a:t>1- MEB Bilişim Teknolojileri, Açık Kaynak İşletim Sistemi Kullanımı. (Ankara 2013)</a:t>
            </a:r>
          </a:p>
          <a:p>
            <a:r>
              <a:rPr lang="tr-TR" dirty="0" smtClean="0"/>
              <a:t>2- </a:t>
            </a:r>
            <a:r>
              <a:rPr lang="tr-TR" dirty="0">
                <a:hlinkClick r:id="rId2"/>
              </a:rPr>
              <a:t>https://www.pardus.org.tr/pardus-kurulum-kilavuzu</a:t>
            </a:r>
            <a:r>
              <a:rPr lang="tr-TR" dirty="0" smtClean="0">
                <a:hlinkClick r:id="rId2"/>
              </a:rPr>
              <a:t>/</a:t>
            </a:r>
            <a:r>
              <a:rPr lang="tr-TR" dirty="0" smtClean="0"/>
              <a:t> 16.01.2020 22:00</a:t>
            </a:r>
            <a:endParaRPr lang="tr-TR" dirty="0"/>
          </a:p>
        </p:txBody>
      </p:sp>
    </p:spTree>
    <p:extLst>
      <p:ext uri="{BB962C8B-B14F-4D97-AF65-F5344CB8AC3E}">
        <p14:creationId xmlns:p14="http://schemas.microsoft.com/office/powerpoint/2010/main" val="34155940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OpenOffice.org </a:t>
            </a:r>
            <a:r>
              <a:rPr lang="tr-TR" b="1" dirty="0" err="1"/>
              <a:t>Calc</a:t>
            </a:r>
            <a:r>
              <a:rPr lang="tr-TR" b="1" dirty="0"/>
              <a:t>: Elektronik Tablolama Yazılımı </a:t>
            </a:r>
            <a:endParaRPr lang="tr-TR" dirty="0"/>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2</a:t>
            </a:fld>
            <a:endParaRPr lang="tr-TR"/>
          </a:p>
        </p:txBody>
      </p:sp>
      <p:pic>
        <p:nvPicPr>
          <p:cNvPr id="7" name="İçerik Yer Tutucusu 6"/>
          <p:cNvPicPr>
            <a:picLocks noGrp="1" noChangeAspect="1"/>
          </p:cNvPicPr>
          <p:nvPr>
            <p:ph idx="1"/>
          </p:nvPr>
        </p:nvPicPr>
        <p:blipFill>
          <a:blip r:embed="rId2"/>
          <a:stretch>
            <a:fillRect/>
          </a:stretch>
        </p:blipFill>
        <p:spPr>
          <a:xfrm>
            <a:off x="1336254" y="982499"/>
            <a:ext cx="8938793" cy="5348288"/>
          </a:xfrm>
          <a:prstGeom prst="rect">
            <a:avLst/>
          </a:prstGeom>
        </p:spPr>
      </p:pic>
      <p:sp>
        <p:nvSpPr>
          <p:cNvPr id="5" name="Sağ Ayraç 4"/>
          <p:cNvSpPr/>
          <p:nvPr/>
        </p:nvSpPr>
        <p:spPr>
          <a:xfrm>
            <a:off x="1781666" y="2667786"/>
            <a:ext cx="716437" cy="3148552"/>
          </a:xfrm>
          <a:prstGeom prst="rightBrace">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6" name="Metin kutusu 5"/>
          <p:cNvSpPr txBox="1"/>
          <p:nvPr/>
        </p:nvSpPr>
        <p:spPr>
          <a:xfrm>
            <a:off x="2592371" y="4057396"/>
            <a:ext cx="875048" cy="369332"/>
          </a:xfrm>
          <a:prstGeom prst="rect">
            <a:avLst/>
          </a:prstGeom>
          <a:noFill/>
        </p:spPr>
        <p:txBody>
          <a:bodyPr wrap="none" rtlCol="0">
            <a:spAutoFit/>
          </a:bodyPr>
          <a:lstStyle/>
          <a:p>
            <a:r>
              <a:rPr lang="tr-TR" b="1" dirty="0" smtClean="0">
                <a:solidFill>
                  <a:srgbClr val="FF0000"/>
                </a:solidFill>
              </a:rPr>
              <a:t>Satırlar</a:t>
            </a:r>
            <a:endParaRPr lang="tr-TR" b="1" dirty="0">
              <a:solidFill>
                <a:srgbClr val="FF0000"/>
              </a:solidFill>
            </a:endParaRPr>
          </a:p>
        </p:txBody>
      </p:sp>
      <p:sp>
        <p:nvSpPr>
          <p:cNvPr id="11" name="Sağ Ayraç 10"/>
          <p:cNvSpPr/>
          <p:nvPr/>
        </p:nvSpPr>
        <p:spPr>
          <a:xfrm rot="5400000">
            <a:off x="5482844" y="-1130303"/>
            <a:ext cx="716437" cy="8118791"/>
          </a:xfrm>
          <a:prstGeom prst="rightBrace">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12" name="Metin kutusu 11"/>
          <p:cNvSpPr txBox="1"/>
          <p:nvPr/>
        </p:nvSpPr>
        <p:spPr>
          <a:xfrm>
            <a:off x="5403538" y="3287311"/>
            <a:ext cx="997389" cy="369332"/>
          </a:xfrm>
          <a:prstGeom prst="rect">
            <a:avLst/>
          </a:prstGeom>
          <a:noFill/>
        </p:spPr>
        <p:txBody>
          <a:bodyPr wrap="none" rtlCol="0">
            <a:spAutoFit/>
          </a:bodyPr>
          <a:lstStyle/>
          <a:p>
            <a:r>
              <a:rPr lang="tr-TR" b="1" dirty="0" smtClean="0">
                <a:solidFill>
                  <a:srgbClr val="FF0000"/>
                </a:solidFill>
              </a:rPr>
              <a:t>Sütunlar</a:t>
            </a:r>
            <a:endParaRPr lang="tr-TR" b="1" dirty="0">
              <a:solidFill>
                <a:srgbClr val="FF0000"/>
              </a:solidFill>
            </a:endParaRPr>
          </a:p>
        </p:txBody>
      </p:sp>
      <p:sp>
        <p:nvSpPr>
          <p:cNvPr id="14" name="Metin kutusu 13"/>
          <p:cNvSpPr txBox="1"/>
          <p:nvPr/>
        </p:nvSpPr>
        <p:spPr>
          <a:xfrm>
            <a:off x="3766167" y="2125930"/>
            <a:ext cx="1637371" cy="369332"/>
          </a:xfrm>
          <a:prstGeom prst="rect">
            <a:avLst/>
          </a:prstGeom>
          <a:noFill/>
        </p:spPr>
        <p:txBody>
          <a:bodyPr wrap="none" rtlCol="0">
            <a:spAutoFit/>
          </a:bodyPr>
          <a:lstStyle/>
          <a:p>
            <a:r>
              <a:rPr lang="tr-TR" b="1" dirty="0" smtClean="0">
                <a:solidFill>
                  <a:srgbClr val="FF0000"/>
                </a:solidFill>
              </a:rPr>
              <a:t>Formül Çubuğu</a:t>
            </a:r>
            <a:endParaRPr lang="tr-TR" b="1" dirty="0">
              <a:solidFill>
                <a:srgbClr val="FF0000"/>
              </a:solidFill>
            </a:endParaRPr>
          </a:p>
        </p:txBody>
      </p:sp>
    </p:spTree>
    <p:extLst>
      <p:ext uri="{BB962C8B-B14F-4D97-AF65-F5344CB8AC3E}">
        <p14:creationId xmlns:p14="http://schemas.microsoft.com/office/powerpoint/2010/main" val="3472436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OpenOffice.org </a:t>
            </a:r>
            <a:r>
              <a:rPr lang="tr-TR" b="1" dirty="0" err="1"/>
              <a:t>Calc</a:t>
            </a:r>
            <a:r>
              <a:rPr lang="tr-TR" b="1" dirty="0"/>
              <a:t>: Elektronik Tablolama Yazılımı </a:t>
            </a:r>
            <a:endParaRPr lang="tr-TR" dirty="0"/>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3</a:t>
            </a:fld>
            <a:endParaRPr lang="tr-TR"/>
          </a:p>
        </p:txBody>
      </p:sp>
      <p:sp>
        <p:nvSpPr>
          <p:cNvPr id="5" name="İçerik Yer Tutucusu 4"/>
          <p:cNvSpPr>
            <a:spLocks noGrp="1"/>
          </p:cNvSpPr>
          <p:nvPr>
            <p:ph idx="1"/>
          </p:nvPr>
        </p:nvSpPr>
        <p:spPr/>
        <p:txBody>
          <a:bodyPr>
            <a:normAutofit fontScale="92500" lnSpcReduction="20000"/>
          </a:bodyPr>
          <a:lstStyle/>
          <a:p>
            <a:r>
              <a:rPr lang="tr-TR" dirty="0" err="1">
                <a:solidFill>
                  <a:srgbClr val="002060"/>
                </a:solidFill>
              </a:rPr>
              <a:t>Openoffice.org'un</a:t>
            </a:r>
            <a:r>
              <a:rPr lang="tr-TR" dirty="0">
                <a:solidFill>
                  <a:srgbClr val="002060"/>
                </a:solidFill>
              </a:rPr>
              <a:t> </a:t>
            </a:r>
            <a:r>
              <a:rPr lang="tr-TR" dirty="0" err="1">
                <a:solidFill>
                  <a:srgbClr val="002060"/>
                </a:solidFill>
              </a:rPr>
              <a:t>calc</a:t>
            </a:r>
            <a:r>
              <a:rPr lang="tr-TR" dirty="0">
                <a:solidFill>
                  <a:srgbClr val="002060"/>
                </a:solidFill>
              </a:rPr>
              <a:t> elektronik tablolama yazılımı ile gelişmiş fonksiyonlara ulaşabilir, verileri kolayca düzenlenebilir. </a:t>
            </a:r>
            <a:r>
              <a:rPr lang="tr-TR" dirty="0" err="1">
                <a:solidFill>
                  <a:srgbClr val="002060"/>
                </a:solidFill>
              </a:rPr>
              <a:t>Calc'ın</a:t>
            </a:r>
            <a:r>
              <a:rPr lang="tr-TR" dirty="0">
                <a:solidFill>
                  <a:srgbClr val="002060"/>
                </a:solidFill>
              </a:rPr>
              <a:t> gelişmiş </a:t>
            </a:r>
            <a:r>
              <a:rPr lang="tr-TR" dirty="0" err="1">
                <a:solidFill>
                  <a:srgbClr val="002060"/>
                </a:solidFill>
              </a:rPr>
              <a:t>DataPilot</a:t>
            </a:r>
            <a:r>
              <a:rPr lang="tr-TR" dirty="0">
                <a:solidFill>
                  <a:srgbClr val="002060"/>
                </a:solidFill>
              </a:rPr>
              <a:t> teknolojisi, </a:t>
            </a:r>
            <a:r>
              <a:rPr lang="tr-TR" dirty="0" err="1">
                <a:solidFill>
                  <a:srgbClr val="002060"/>
                </a:solidFill>
              </a:rPr>
              <a:t>very</a:t>
            </a:r>
            <a:r>
              <a:rPr lang="tr-TR" dirty="0">
                <a:solidFill>
                  <a:srgbClr val="002060"/>
                </a:solidFill>
              </a:rPr>
              <a:t> tabanlarından ham veriyi alır, özetler ve anlamlı bilgiler haline getirir. Doğal dil formülleri, kelimeler kullanarak kolayca formül hazırlanabilir. </a:t>
            </a:r>
          </a:p>
          <a:p>
            <a:r>
              <a:rPr lang="tr-TR" dirty="0">
                <a:solidFill>
                  <a:srgbClr val="002060"/>
                </a:solidFill>
              </a:rPr>
              <a:t>Genel görünüm olarak 256 sütun ve 65.536 satırdır ve Writer araç çubuklarına ek olarak “Formül Araç Çubuğunun” vardır. </a:t>
            </a:r>
          </a:p>
          <a:p>
            <a:r>
              <a:rPr lang="tr-TR" dirty="0">
                <a:solidFill>
                  <a:srgbClr val="002060"/>
                </a:solidFill>
                <a:latin typeface="Wingdings" panose="05000000000000000000" pitchFamily="2" charset="2"/>
              </a:rPr>
              <a:t> </a:t>
            </a:r>
            <a:r>
              <a:rPr lang="tr-TR" b="1" dirty="0" err="1">
                <a:solidFill>
                  <a:srgbClr val="002060"/>
                </a:solidFill>
              </a:rPr>
              <a:t>Calc</a:t>
            </a:r>
            <a:r>
              <a:rPr lang="tr-TR" b="1" dirty="0">
                <a:solidFill>
                  <a:srgbClr val="002060"/>
                </a:solidFill>
              </a:rPr>
              <a:t> çalışma alanı ve çalışma mantığı: </a:t>
            </a:r>
            <a:endParaRPr lang="tr-TR" dirty="0">
              <a:solidFill>
                <a:srgbClr val="002060"/>
              </a:solidFill>
            </a:endParaRPr>
          </a:p>
          <a:p>
            <a:endParaRPr lang="tr-TR" dirty="0" smtClean="0">
              <a:solidFill>
                <a:srgbClr val="002060"/>
              </a:solidFill>
            </a:endParaRPr>
          </a:p>
          <a:p>
            <a:endParaRPr lang="tr-TR" dirty="0">
              <a:solidFill>
                <a:srgbClr val="002060"/>
              </a:solidFill>
            </a:endParaRPr>
          </a:p>
          <a:p>
            <a:r>
              <a:rPr lang="tr-TR" dirty="0">
                <a:solidFill>
                  <a:srgbClr val="002060"/>
                </a:solidFill>
              </a:rPr>
              <a:t>Hücre: Elektronik tablolama yazılımlarının temelini oluşturur. Bütün hesaplamalar hücreler üzerinde yapılır. </a:t>
            </a:r>
            <a:endParaRPr lang="tr-TR" dirty="0" smtClean="0">
              <a:solidFill>
                <a:srgbClr val="002060"/>
              </a:solidFill>
            </a:endParaRPr>
          </a:p>
          <a:p>
            <a:r>
              <a:rPr lang="tr-TR" dirty="0"/>
              <a:t>“Formül Çubuğu” üzerinde sol tarafta bulunan alanda ise hücre adresi gösterilir. </a:t>
            </a:r>
          </a:p>
          <a:p>
            <a:r>
              <a:rPr lang="tr-TR" dirty="0"/>
              <a:t>Satır: Yatay olarak dizilmiş hücreler bütünü satır olarak adlandırılır. Sol kenarda bulunan sayılar satır adlarını gösterir. </a:t>
            </a:r>
          </a:p>
          <a:p>
            <a:r>
              <a:rPr lang="tr-TR" dirty="0"/>
              <a:t>Sütun: Dikey olarak dizilmiş hücreler bütünü sütun olarak adlandırılır. Üst kenarda bulunan harfler sütun adlarını gösterir. </a:t>
            </a:r>
          </a:p>
          <a:p>
            <a:r>
              <a:rPr lang="tr-TR" dirty="0"/>
              <a:t>Herhangi bir hücreyi seçtiğiniz zaman sol üst köşede gösterilen yer sütun ve satırların kesiştiği alan olur. </a:t>
            </a:r>
            <a:endParaRPr lang="tr-TR" dirty="0">
              <a:solidFill>
                <a:srgbClr val="002060"/>
              </a:solidFill>
            </a:endParaRPr>
          </a:p>
        </p:txBody>
      </p:sp>
      <p:pic>
        <p:nvPicPr>
          <p:cNvPr id="6" name="Resim 5"/>
          <p:cNvPicPr>
            <a:picLocks noChangeAspect="1"/>
          </p:cNvPicPr>
          <p:nvPr/>
        </p:nvPicPr>
        <p:blipFill>
          <a:blip r:embed="rId2"/>
          <a:stretch>
            <a:fillRect/>
          </a:stretch>
        </p:blipFill>
        <p:spPr>
          <a:xfrm>
            <a:off x="7097532" y="2226397"/>
            <a:ext cx="2521578" cy="1371167"/>
          </a:xfrm>
          <a:prstGeom prst="rect">
            <a:avLst/>
          </a:prstGeom>
        </p:spPr>
      </p:pic>
    </p:spTree>
    <p:extLst>
      <p:ext uri="{BB962C8B-B14F-4D97-AF65-F5344CB8AC3E}">
        <p14:creationId xmlns:p14="http://schemas.microsoft.com/office/powerpoint/2010/main" val="20274751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OpenOffice.org </a:t>
            </a:r>
            <a:r>
              <a:rPr lang="tr-TR" b="1" dirty="0" err="1"/>
              <a:t>Calc</a:t>
            </a:r>
            <a:r>
              <a:rPr lang="tr-TR" b="1" dirty="0"/>
              <a:t>: Elektronik Tablolama Yazılımı </a:t>
            </a:r>
            <a:endParaRPr lang="tr-TR" dirty="0"/>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4</a:t>
            </a:fld>
            <a:endParaRPr lang="tr-TR"/>
          </a:p>
        </p:txBody>
      </p:sp>
      <p:sp>
        <p:nvSpPr>
          <p:cNvPr id="5" name="İçerik Yer Tutucusu 4"/>
          <p:cNvSpPr>
            <a:spLocks noGrp="1"/>
          </p:cNvSpPr>
          <p:nvPr>
            <p:ph idx="1"/>
          </p:nvPr>
        </p:nvSpPr>
        <p:spPr/>
        <p:txBody>
          <a:bodyPr/>
          <a:lstStyle/>
          <a:p>
            <a:r>
              <a:rPr lang="tr-TR" dirty="0"/>
              <a:t>Sayfanın alt tarafında bulunan sayfa seçim alanında sayfalar arasında gezinebilir, sayfa isimlerini </a:t>
            </a:r>
            <a:r>
              <a:rPr lang="tr-TR" dirty="0" smtClean="0"/>
              <a:t>değiştirilebilir.</a:t>
            </a:r>
          </a:p>
          <a:p>
            <a:endParaRPr lang="tr-TR" dirty="0"/>
          </a:p>
          <a:p>
            <a:endParaRPr lang="tr-TR" dirty="0" smtClean="0"/>
          </a:p>
          <a:p>
            <a:endParaRPr lang="tr-TR" dirty="0" smtClean="0"/>
          </a:p>
          <a:p>
            <a:r>
              <a:rPr lang="tr-TR" b="1" dirty="0"/>
              <a:t>Kullanım </a:t>
            </a:r>
            <a:r>
              <a:rPr lang="tr-TR" dirty="0" smtClean="0"/>
              <a:t> </a:t>
            </a:r>
          </a:p>
          <a:p>
            <a:r>
              <a:rPr lang="tr-TR" dirty="0"/>
              <a:t>Biçimlendirme özellikleri </a:t>
            </a:r>
            <a:r>
              <a:rPr lang="tr-TR" dirty="0" err="1"/>
              <a:t>Writer'la</a:t>
            </a:r>
            <a:r>
              <a:rPr lang="tr-TR" dirty="0"/>
              <a:t> hemen hemen aynıdır. </a:t>
            </a:r>
          </a:p>
        </p:txBody>
      </p:sp>
      <p:pic>
        <p:nvPicPr>
          <p:cNvPr id="7" name="Resim 6"/>
          <p:cNvPicPr>
            <a:picLocks noChangeAspect="1"/>
          </p:cNvPicPr>
          <p:nvPr/>
        </p:nvPicPr>
        <p:blipFill>
          <a:blip r:embed="rId2"/>
          <a:stretch>
            <a:fillRect/>
          </a:stretch>
        </p:blipFill>
        <p:spPr>
          <a:xfrm>
            <a:off x="2919197" y="1819514"/>
            <a:ext cx="5362259" cy="970819"/>
          </a:xfrm>
          <a:prstGeom prst="rect">
            <a:avLst/>
          </a:prstGeom>
        </p:spPr>
      </p:pic>
    </p:spTree>
    <p:extLst>
      <p:ext uri="{BB962C8B-B14F-4D97-AF65-F5344CB8AC3E}">
        <p14:creationId xmlns:p14="http://schemas.microsoft.com/office/powerpoint/2010/main" val="27621434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İşlevler ve Formül Ekleme </a:t>
            </a:r>
            <a:endParaRPr lang="tr-TR" dirty="0"/>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5</a:t>
            </a:fld>
            <a:endParaRPr lang="tr-TR"/>
          </a:p>
        </p:txBody>
      </p:sp>
      <p:sp>
        <p:nvSpPr>
          <p:cNvPr id="5" name="İçerik Yer Tutucusu 4"/>
          <p:cNvSpPr>
            <a:spLocks noGrp="1"/>
          </p:cNvSpPr>
          <p:nvPr>
            <p:ph idx="1"/>
          </p:nvPr>
        </p:nvSpPr>
        <p:spPr/>
        <p:txBody>
          <a:bodyPr/>
          <a:lstStyle/>
          <a:p>
            <a:r>
              <a:rPr lang="tr-TR" dirty="0" err="1">
                <a:solidFill>
                  <a:srgbClr val="002060"/>
                </a:solidFill>
              </a:rPr>
              <a:t>Calc</a:t>
            </a:r>
            <a:r>
              <a:rPr lang="tr-TR" dirty="0">
                <a:solidFill>
                  <a:srgbClr val="002060"/>
                </a:solidFill>
              </a:rPr>
              <a:t> yazılımında çalışmalarınızda en sık kullanacağınız çubuk formül çubuğudur. Formül çubuğunda basit bir işlem yapalım: </a:t>
            </a:r>
          </a:p>
          <a:p>
            <a:r>
              <a:rPr lang="it-IT" dirty="0">
                <a:solidFill>
                  <a:srgbClr val="002060"/>
                </a:solidFill>
              </a:rPr>
              <a:t>=A1 + A2 ile iki hücrenin değerleri toplanır. </a:t>
            </a:r>
          </a:p>
          <a:p>
            <a:r>
              <a:rPr lang="tr-TR" dirty="0">
                <a:solidFill>
                  <a:srgbClr val="002060"/>
                </a:solidFill>
              </a:rPr>
              <a:t>Formül çubuğu ile farklı işlemleri yapmak için işlev sihirbazından yararlanabilirsiniz. “Ekle/İşlev” menü seçeneğini ya da formül araç çubuğunda bulunan formül simgesine tıklayabilirsiniz. </a:t>
            </a:r>
          </a:p>
          <a:p>
            <a:r>
              <a:rPr lang="tr-TR" dirty="0">
                <a:solidFill>
                  <a:srgbClr val="002060"/>
                </a:solidFill>
              </a:rPr>
              <a:t>Şimdi karşımıza gelen işlev sihirbazınızı </a:t>
            </a:r>
            <a:br>
              <a:rPr lang="tr-TR" dirty="0">
                <a:solidFill>
                  <a:srgbClr val="002060"/>
                </a:solidFill>
              </a:rPr>
            </a:br>
            <a:r>
              <a:rPr lang="tr-TR" dirty="0" smtClean="0">
                <a:solidFill>
                  <a:srgbClr val="002060"/>
                </a:solidFill>
              </a:rPr>
              <a:t>kullanarak </a:t>
            </a:r>
            <a:r>
              <a:rPr lang="tr-TR" dirty="0">
                <a:solidFill>
                  <a:srgbClr val="002060"/>
                </a:solidFill>
              </a:rPr>
              <a:t>işlememizi tamamlayalım. </a:t>
            </a:r>
          </a:p>
        </p:txBody>
      </p:sp>
      <p:pic>
        <p:nvPicPr>
          <p:cNvPr id="6" name="Resim 5"/>
          <p:cNvPicPr>
            <a:picLocks noChangeAspect="1"/>
          </p:cNvPicPr>
          <p:nvPr/>
        </p:nvPicPr>
        <p:blipFill>
          <a:blip r:embed="rId2"/>
          <a:stretch>
            <a:fillRect/>
          </a:stretch>
        </p:blipFill>
        <p:spPr>
          <a:xfrm>
            <a:off x="6320881" y="2792646"/>
            <a:ext cx="5376001" cy="3214629"/>
          </a:xfrm>
          <a:prstGeom prst="rect">
            <a:avLst/>
          </a:prstGeom>
        </p:spPr>
      </p:pic>
    </p:spTree>
    <p:extLst>
      <p:ext uri="{BB962C8B-B14F-4D97-AF65-F5344CB8AC3E}">
        <p14:creationId xmlns:p14="http://schemas.microsoft.com/office/powerpoint/2010/main" val="36200850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İşlevler ve Formül Ekleme </a:t>
            </a:r>
            <a:endParaRPr lang="tr-TR" dirty="0"/>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6</a:t>
            </a:fld>
            <a:endParaRPr lang="tr-TR"/>
          </a:p>
        </p:txBody>
      </p:sp>
      <p:sp>
        <p:nvSpPr>
          <p:cNvPr id="5" name="İçerik Yer Tutucusu 4"/>
          <p:cNvSpPr>
            <a:spLocks noGrp="1"/>
          </p:cNvSpPr>
          <p:nvPr>
            <p:ph idx="1"/>
          </p:nvPr>
        </p:nvSpPr>
        <p:spPr/>
        <p:txBody>
          <a:bodyPr/>
          <a:lstStyle/>
          <a:p>
            <a:r>
              <a:rPr lang="tr-TR" dirty="0"/>
              <a:t>Örneğimizde toplama yapacağımıza göre sol taraftaki listeden “Topla” işlevini seçiyoruz. Seçimi yaptıktan sonra “İleri” diyoruz. Bir sonraki ekranda değişkenlerimizi (sayılarımızı) seçiyoruz. Bu seçimi yapmak için imlecimiz “Sayı1” kutucuğu içindeyken çalışma alanında sayının bulunduğu hücreyi tıklamak yeterli olacaktır. </a:t>
            </a:r>
          </a:p>
          <a:p>
            <a:r>
              <a:rPr lang="tr-TR" dirty="0"/>
              <a:t>Aynı şekilde ikinci sayı içinde aynı işlemi yapıyoruz. Yaptığınız işlem alt tarafta formül olarak </a:t>
            </a:r>
            <a:r>
              <a:rPr lang="tr-TR" dirty="0" smtClean="0"/>
              <a:t>gözükecektir</a:t>
            </a:r>
            <a:r>
              <a:rPr lang="tr-TR" dirty="0"/>
              <a:t>. </a:t>
            </a:r>
            <a:endParaRPr lang="tr-TR" dirty="0" smtClean="0"/>
          </a:p>
          <a:p>
            <a:r>
              <a:rPr lang="tr-TR" dirty="0"/>
              <a:t>İşlemlerinizi bitirmek için </a:t>
            </a:r>
            <a:r>
              <a:rPr lang="tr-TR" dirty="0" smtClean="0"/>
              <a:t/>
            </a:r>
            <a:br>
              <a:rPr lang="tr-TR" dirty="0" smtClean="0"/>
            </a:br>
            <a:r>
              <a:rPr lang="tr-TR" dirty="0" smtClean="0"/>
              <a:t>“</a:t>
            </a:r>
            <a:r>
              <a:rPr lang="tr-TR" dirty="0"/>
              <a:t>Tamam” düğmesini tıklayıp sonucu görebilirsiniz. </a:t>
            </a:r>
            <a:endParaRPr lang="tr-TR" dirty="0" smtClean="0"/>
          </a:p>
          <a:p>
            <a:endParaRPr lang="tr-TR" dirty="0"/>
          </a:p>
        </p:txBody>
      </p:sp>
      <p:pic>
        <p:nvPicPr>
          <p:cNvPr id="6" name="Resim 5"/>
          <p:cNvPicPr>
            <a:picLocks noChangeAspect="1"/>
          </p:cNvPicPr>
          <p:nvPr/>
        </p:nvPicPr>
        <p:blipFill>
          <a:blip r:embed="rId2"/>
          <a:stretch>
            <a:fillRect/>
          </a:stretch>
        </p:blipFill>
        <p:spPr>
          <a:xfrm>
            <a:off x="6713988" y="2732684"/>
            <a:ext cx="5384569" cy="3196776"/>
          </a:xfrm>
          <a:prstGeom prst="rect">
            <a:avLst/>
          </a:prstGeom>
        </p:spPr>
      </p:pic>
      <p:pic>
        <p:nvPicPr>
          <p:cNvPr id="7" name="Resim 6"/>
          <p:cNvPicPr>
            <a:picLocks noChangeAspect="1"/>
          </p:cNvPicPr>
          <p:nvPr/>
        </p:nvPicPr>
        <p:blipFill>
          <a:blip r:embed="rId3"/>
          <a:stretch>
            <a:fillRect/>
          </a:stretch>
        </p:blipFill>
        <p:spPr>
          <a:xfrm>
            <a:off x="1786763" y="3597564"/>
            <a:ext cx="3528001" cy="1283657"/>
          </a:xfrm>
          <a:prstGeom prst="rect">
            <a:avLst/>
          </a:prstGeom>
        </p:spPr>
      </p:pic>
      <p:sp>
        <p:nvSpPr>
          <p:cNvPr id="8" name="Dikdörtgen 7"/>
          <p:cNvSpPr/>
          <p:nvPr/>
        </p:nvSpPr>
        <p:spPr>
          <a:xfrm>
            <a:off x="914400" y="5209115"/>
            <a:ext cx="5799588" cy="923330"/>
          </a:xfrm>
          <a:prstGeom prst="rect">
            <a:avLst/>
          </a:prstGeom>
        </p:spPr>
        <p:txBody>
          <a:bodyPr wrap="square">
            <a:spAutoFit/>
          </a:bodyPr>
          <a:lstStyle/>
          <a:p>
            <a:r>
              <a:rPr lang="tr-TR" dirty="0">
                <a:solidFill>
                  <a:srgbClr val="002060"/>
                </a:solidFill>
                <a:latin typeface="Times New Roman" panose="02020603050405020304" pitchFamily="18" charset="0"/>
              </a:rPr>
              <a:t>Genel olarak işlev kullanımının mantığı bu şekildedir. Hangi sonuca ulaşmak istediğinizi biliyorsanız ve değişkenleriniz de belliyse sonuca bu yolla kolayca ulaşabilirsiniz. </a:t>
            </a:r>
            <a:endParaRPr lang="tr-TR" dirty="0">
              <a:solidFill>
                <a:srgbClr val="002060"/>
              </a:solidFill>
            </a:endParaRPr>
          </a:p>
        </p:txBody>
      </p:sp>
    </p:spTree>
    <p:extLst>
      <p:ext uri="{BB962C8B-B14F-4D97-AF65-F5344CB8AC3E}">
        <p14:creationId xmlns:p14="http://schemas.microsoft.com/office/powerpoint/2010/main" val="30741004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Aralık </a:t>
            </a:r>
            <a:r>
              <a:rPr lang="tr-TR" b="1" dirty="0" smtClean="0"/>
              <a:t>Tanımlama, </a:t>
            </a:r>
            <a:r>
              <a:rPr lang="es-ES" b="1" dirty="0"/>
              <a:t>Hücre, Satır ve Sütun Ekleme </a:t>
            </a:r>
            <a:endParaRPr lang="tr-TR" dirty="0"/>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7</a:t>
            </a:fld>
            <a:endParaRPr lang="tr-TR"/>
          </a:p>
        </p:txBody>
      </p:sp>
      <p:sp>
        <p:nvSpPr>
          <p:cNvPr id="5" name="İçerik Yer Tutucusu 4"/>
          <p:cNvSpPr>
            <a:spLocks noGrp="1"/>
          </p:cNvSpPr>
          <p:nvPr>
            <p:ph idx="1"/>
          </p:nvPr>
        </p:nvSpPr>
        <p:spPr>
          <a:xfrm>
            <a:off x="1154083" y="831274"/>
            <a:ext cx="8478477" cy="5347854"/>
          </a:xfrm>
        </p:spPr>
        <p:txBody>
          <a:bodyPr/>
          <a:lstStyle/>
          <a:p>
            <a:r>
              <a:rPr lang="tr-TR" dirty="0"/>
              <a:t>Daha önceden bahsettiğimiz hücre adlandırması zaman zaman karşılık hale gelebilir. Bunun için bazı hücrelere veya bir aralığa farklı isim atayabilirsiniz. Yapmanız gereken atama yapmak istediğiniz hücreyi veya aralığı seçip formül araç çubuğunu sol tarafında bulunan kutucuğa gerekli adı yazmanızdır. Bu işlemi tek bir hücre içinde yapabilirsiniz. </a:t>
            </a:r>
            <a:endParaRPr lang="tr-TR" dirty="0" smtClean="0"/>
          </a:p>
          <a:p>
            <a:endParaRPr lang="tr-TR" dirty="0"/>
          </a:p>
          <a:p>
            <a:r>
              <a:rPr lang="es-ES" b="1" dirty="0" smtClean="0"/>
              <a:t>Hücre</a:t>
            </a:r>
            <a:r>
              <a:rPr lang="es-ES" b="1" dirty="0"/>
              <a:t>, Satır ve Sütun Ekleme </a:t>
            </a:r>
            <a:endParaRPr lang="es-ES" dirty="0"/>
          </a:p>
          <a:p>
            <a:r>
              <a:rPr lang="tr-TR" dirty="0"/>
              <a:t>Çalışma alanı içinde zaman zaman yeni hücre, satır ve sütun eklemenizi gerektiren durumlar çıkabilir. Bunun için seçili hücre içinde sağ tıklayıp “Hücre ekle” seçeneğini tıklayabilirsiniz. Bu işlemin tersini yapmak için “Hücre sil” seçeneğini kullanın. Hücre eklemek için menüden “Ekle/Hücre” seçeneğini de kullanabilirsiniz. </a:t>
            </a:r>
            <a:endParaRPr lang="tr-TR" dirty="0" smtClean="0"/>
          </a:p>
          <a:p>
            <a:endParaRPr lang="tr-TR" dirty="0"/>
          </a:p>
        </p:txBody>
      </p:sp>
      <p:pic>
        <p:nvPicPr>
          <p:cNvPr id="6" name="Resim 5"/>
          <p:cNvPicPr>
            <a:picLocks noChangeAspect="1"/>
          </p:cNvPicPr>
          <p:nvPr/>
        </p:nvPicPr>
        <p:blipFill>
          <a:blip r:embed="rId2"/>
          <a:stretch>
            <a:fillRect/>
          </a:stretch>
        </p:blipFill>
        <p:spPr>
          <a:xfrm>
            <a:off x="9773962" y="1003715"/>
            <a:ext cx="2184000" cy="1667657"/>
          </a:xfrm>
          <a:prstGeom prst="rect">
            <a:avLst/>
          </a:prstGeom>
        </p:spPr>
      </p:pic>
      <p:pic>
        <p:nvPicPr>
          <p:cNvPr id="7" name="Resim 6"/>
          <p:cNvPicPr>
            <a:picLocks noChangeAspect="1"/>
          </p:cNvPicPr>
          <p:nvPr/>
        </p:nvPicPr>
        <p:blipFill>
          <a:blip r:embed="rId3"/>
          <a:stretch>
            <a:fillRect/>
          </a:stretch>
        </p:blipFill>
        <p:spPr>
          <a:xfrm>
            <a:off x="9815962" y="2909822"/>
            <a:ext cx="2100000" cy="2018743"/>
          </a:xfrm>
          <a:prstGeom prst="rect">
            <a:avLst/>
          </a:prstGeom>
        </p:spPr>
      </p:pic>
    </p:spTree>
    <p:extLst>
      <p:ext uri="{BB962C8B-B14F-4D97-AF65-F5344CB8AC3E}">
        <p14:creationId xmlns:p14="http://schemas.microsoft.com/office/powerpoint/2010/main" val="31545264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es-ES" b="1" dirty="0"/>
              <a:t>Hücre, Satır ve Sütun Ekleme </a:t>
            </a:r>
            <a:endParaRPr lang="tr-TR" dirty="0"/>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8</a:t>
            </a:fld>
            <a:endParaRPr lang="tr-TR"/>
          </a:p>
        </p:txBody>
      </p:sp>
      <p:sp>
        <p:nvSpPr>
          <p:cNvPr id="5" name="İçerik Yer Tutucusu 4"/>
          <p:cNvSpPr>
            <a:spLocks noGrp="1"/>
          </p:cNvSpPr>
          <p:nvPr>
            <p:ph idx="1"/>
          </p:nvPr>
        </p:nvSpPr>
        <p:spPr>
          <a:xfrm>
            <a:off x="1097280" y="923637"/>
            <a:ext cx="7151174" cy="5347854"/>
          </a:xfrm>
        </p:spPr>
        <p:txBody>
          <a:bodyPr/>
          <a:lstStyle/>
          <a:p>
            <a:r>
              <a:rPr lang="tr-TR" dirty="0"/>
              <a:t>Satır eklemek için satır numaralarının üstüne gelip sağa tıklıyoruz. Gelen menü içinden “Satır ekle” seçeneğini seçiyoruz. Tam ters işlem olarak satır silme işlemini de buradan yapabilirsiniz. Satır eklemek için kullanabileceğiniz diğer bir seçenekte “Ekle/Satır” menü seçeneğidir. </a:t>
            </a:r>
            <a:endParaRPr lang="tr-TR" dirty="0" smtClean="0"/>
          </a:p>
          <a:p>
            <a:endParaRPr lang="tr-TR" dirty="0" smtClean="0"/>
          </a:p>
          <a:p>
            <a:endParaRPr lang="tr-TR" dirty="0"/>
          </a:p>
          <a:p>
            <a:endParaRPr lang="tr-TR" dirty="0"/>
          </a:p>
          <a:p>
            <a:r>
              <a:rPr lang="tr-TR" dirty="0"/>
              <a:t>Sütun eklemek için sütun harflerinin üstüne gelip sağa tıklıyoruz. Gelen menü içinden “Sütun ekle” seçeneğini seçiyoruz. Tam ters işlem olarak sütun silme işlemini de buradan yapabilirsiniz. Sütun eklemek için kullanabileceğiniz diğer bir seçenekte “Ekle/Sütun” menü seçeneğidir. </a:t>
            </a:r>
          </a:p>
        </p:txBody>
      </p:sp>
      <p:pic>
        <p:nvPicPr>
          <p:cNvPr id="7" name="Resim 6"/>
          <p:cNvPicPr>
            <a:picLocks noChangeAspect="1"/>
          </p:cNvPicPr>
          <p:nvPr/>
        </p:nvPicPr>
        <p:blipFill>
          <a:blip r:embed="rId2"/>
          <a:stretch>
            <a:fillRect/>
          </a:stretch>
        </p:blipFill>
        <p:spPr>
          <a:xfrm>
            <a:off x="8508989" y="1014392"/>
            <a:ext cx="2226000" cy="2172343"/>
          </a:xfrm>
          <a:prstGeom prst="rect">
            <a:avLst/>
          </a:prstGeom>
        </p:spPr>
      </p:pic>
      <p:pic>
        <p:nvPicPr>
          <p:cNvPr id="8" name="Resim 7"/>
          <p:cNvPicPr>
            <a:picLocks noChangeAspect="1"/>
          </p:cNvPicPr>
          <p:nvPr/>
        </p:nvPicPr>
        <p:blipFill>
          <a:blip r:embed="rId3"/>
          <a:stretch>
            <a:fillRect/>
          </a:stretch>
        </p:blipFill>
        <p:spPr>
          <a:xfrm>
            <a:off x="8511303" y="3489877"/>
            <a:ext cx="2352000" cy="2117486"/>
          </a:xfrm>
          <a:prstGeom prst="rect">
            <a:avLst/>
          </a:prstGeom>
        </p:spPr>
      </p:pic>
    </p:spTree>
    <p:extLst>
      <p:ext uri="{BB962C8B-B14F-4D97-AF65-F5344CB8AC3E}">
        <p14:creationId xmlns:p14="http://schemas.microsoft.com/office/powerpoint/2010/main" val="3437210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Sütun Genişliği ve Satır Yüksekliğini Belirleme </a:t>
            </a:r>
            <a:endParaRPr lang="tr-TR" dirty="0"/>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9</a:t>
            </a:fld>
            <a:endParaRPr lang="tr-TR"/>
          </a:p>
        </p:txBody>
      </p:sp>
      <p:sp>
        <p:nvSpPr>
          <p:cNvPr id="5" name="İçerik Yer Tutucusu 4"/>
          <p:cNvSpPr>
            <a:spLocks noGrp="1"/>
          </p:cNvSpPr>
          <p:nvPr>
            <p:ph idx="1"/>
          </p:nvPr>
        </p:nvSpPr>
        <p:spPr>
          <a:xfrm>
            <a:off x="1097280" y="923637"/>
            <a:ext cx="9319339" cy="5347854"/>
          </a:xfrm>
        </p:spPr>
        <p:txBody>
          <a:bodyPr>
            <a:normAutofit/>
          </a:bodyPr>
          <a:lstStyle/>
          <a:p>
            <a:r>
              <a:rPr lang="tr-TR" sz="2800" dirty="0"/>
              <a:t>Sütun genişliği: Üst tarafta bulunan sütun harfinin üstüne gelip sağa tıkladığımızda karşımıza gelen menüden “Sütun Genişliği” seçeneğini seçiyoruz. Karşımıza gelen iletişim penceresinden genişliği “cm” cinsinden yazarak işlemimizi bitiyoruz. Bu iletişim penceresine “Biçim/Sütun/Genişlik” menü seçeneğini tıklayarak da ulaşabilirsiniz. </a:t>
            </a:r>
            <a:endParaRPr lang="tr-TR" sz="2800" dirty="0" smtClean="0"/>
          </a:p>
          <a:p>
            <a:r>
              <a:rPr lang="tr-TR" sz="2800" dirty="0" smtClean="0"/>
              <a:t>Satır </a:t>
            </a:r>
            <a:r>
              <a:rPr lang="tr-TR" sz="2800" dirty="0"/>
              <a:t>yüksekliği: Yan tarafta bulunan satır numaralarının üstüne gelip sağa tıkladığımızda karşımıza gelen menüden “Satır Yüksekliği” seçeneğini seçiyoruz. Karşımıza gelen iletişim penceresinden yüksekliği “cm” cinsinden yazarak işlemimizi bitiyoruz. Bu iletişim penceresine “Biçim/Satır/Yükseklik” menü seçeneğini tıklayarak da ulaşabilirsiniz. </a:t>
            </a:r>
          </a:p>
        </p:txBody>
      </p:sp>
    </p:spTree>
    <p:extLst>
      <p:ext uri="{BB962C8B-B14F-4D97-AF65-F5344CB8AC3E}">
        <p14:creationId xmlns:p14="http://schemas.microsoft.com/office/powerpoint/2010/main" val="22438728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nmyo">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nmyo" id="{EA982FA4-5945-4967-9238-2CC9BFD33964}" vid="{09C63E20-D516-4FC8-9458-F0B50C035893}"/>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nmyo</Template>
  <TotalTime>287</TotalTime>
  <Words>1481</Words>
  <Application>Microsoft Office PowerPoint</Application>
  <PresentationFormat>Geniş ekran</PresentationFormat>
  <Paragraphs>132</Paragraphs>
  <Slides>18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18</vt:i4>
      </vt:variant>
    </vt:vector>
  </HeadingPairs>
  <TitlesOfParts>
    <vt:vector size="22" baseType="lpstr">
      <vt:lpstr>Calibri</vt:lpstr>
      <vt:lpstr>Times New Roman</vt:lpstr>
      <vt:lpstr>Wingdings</vt:lpstr>
      <vt:lpstr>nmyo</vt:lpstr>
      <vt:lpstr>AÇIK KAYNAK İŞLETİM SİSTEMİ TEMEL ARAÇLARI VE UYGULAMALARI </vt:lpstr>
      <vt:lpstr>OpenOffice.org Calc: Elektronik Tablolama Yazılımı </vt:lpstr>
      <vt:lpstr>OpenOffice.org Calc: Elektronik Tablolama Yazılımı </vt:lpstr>
      <vt:lpstr>OpenOffice.org Calc: Elektronik Tablolama Yazılımı </vt:lpstr>
      <vt:lpstr>İşlevler ve Formül Ekleme </vt:lpstr>
      <vt:lpstr>İşlevler ve Formül Ekleme </vt:lpstr>
      <vt:lpstr>Aralık Tanımlama, Hücre, Satır ve Sütun Ekleme </vt:lpstr>
      <vt:lpstr>Hücre, Satır ve Sütun Ekleme </vt:lpstr>
      <vt:lpstr>Sütun Genişliği ve Satır Yüksekliğini Belirleme </vt:lpstr>
      <vt:lpstr>Otomatik Biçimlendirmeyi Kullanma </vt:lpstr>
      <vt:lpstr>Calc’a Çizelge Ekleme </vt:lpstr>
      <vt:lpstr>Calc’a Çizelge Ekleme </vt:lpstr>
      <vt:lpstr>OpenOffice.org Impress: Sunum Yazılımı </vt:lpstr>
      <vt:lpstr> Slaytlarla Çalışma </vt:lpstr>
      <vt:lpstr>Resim ve Şekil Ekleme </vt:lpstr>
      <vt:lpstr> Animasyonlarla ve geçişlerle çalışma </vt:lpstr>
      <vt:lpstr>Animasyonlarla ve geçişlerle çalışma </vt:lpstr>
      <vt:lpstr>Kaynak</vt:lpstr>
    </vt:vector>
  </TitlesOfParts>
  <Company>MoTuN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Açık Kaynak Kodlu İşletim Sistemi Yapısı</dc:title>
  <dc:creator>Salih</dc:creator>
  <cp:lastModifiedBy>Salih</cp:lastModifiedBy>
  <cp:revision>40</cp:revision>
  <dcterms:created xsi:type="dcterms:W3CDTF">2020-01-16T18:35:55Z</dcterms:created>
  <dcterms:modified xsi:type="dcterms:W3CDTF">2020-01-19T08:03:09Z</dcterms:modified>
</cp:coreProperties>
</file>